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23" r:id="rId3"/>
    <p:sldMasterId id="2147484569" r:id="rId4"/>
    <p:sldMasterId id="2147484588" r:id="rId5"/>
    <p:sldMasterId id="2147484626" r:id="rId6"/>
    <p:sldMasterId id="2147484642" r:id="rId7"/>
  </p:sldMasterIdLst>
  <p:notesMasterIdLst>
    <p:notesMasterId r:id="rId105"/>
  </p:notesMasterIdLst>
  <p:handoutMasterIdLst>
    <p:handoutMasterId r:id="rId106"/>
  </p:handoutMasterIdLst>
  <p:sldIdLst>
    <p:sldId id="1489" r:id="rId8"/>
    <p:sldId id="1550" r:id="rId9"/>
    <p:sldId id="8342" r:id="rId10"/>
    <p:sldId id="1840" r:id="rId11"/>
    <p:sldId id="8332" r:id="rId12"/>
    <p:sldId id="8333" r:id="rId13"/>
    <p:sldId id="8334" r:id="rId14"/>
    <p:sldId id="2658" r:id="rId15"/>
    <p:sldId id="8341" r:id="rId16"/>
    <p:sldId id="309" r:id="rId17"/>
    <p:sldId id="1562" r:id="rId18"/>
    <p:sldId id="1563" r:id="rId19"/>
    <p:sldId id="1565" r:id="rId20"/>
    <p:sldId id="1564" r:id="rId21"/>
    <p:sldId id="1566" r:id="rId22"/>
    <p:sldId id="1589" r:id="rId23"/>
    <p:sldId id="354" r:id="rId24"/>
    <p:sldId id="1889" r:id="rId25"/>
    <p:sldId id="1333" r:id="rId26"/>
    <p:sldId id="1902" r:id="rId27"/>
    <p:sldId id="1897" r:id="rId28"/>
    <p:sldId id="1898" r:id="rId29"/>
    <p:sldId id="1901" r:id="rId30"/>
    <p:sldId id="1899" r:id="rId31"/>
    <p:sldId id="1900" r:id="rId32"/>
    <p:sldId id="8344" r:id="rId33"/>
    <p:sldId id="8345" r:id="rId34"/>
    <p:sldId id="8343" r:id="rId35"/>
    <p:sldId id="2659" r:id="rId36"/>
    <p:sldId id="2661" r:id="rId37"/>
    <p:sldId id="899" r:id="rId38"/>
    <p:sldId id="1872" r:id="rId39"/>
    <p:sldId id="2008" r:id="rId40"/>
    <p:sldId id="2009" r:id="rId41"/>
    <p:sldId id="258" r:id="rId42"/>
    <p:sldId id="2010" r:id="rId43"/>
    <p:sldId id="2011" r:id="rId44"/>
    <p:sldId id="2002" r:id="rId45"/>
    <p:sldId id="1996" r:id="rId46"/>
    <p:sldId id="2012" r:id="rId47"/>
    <p:sldId id="2014" r:id="rId48"/>
    <p:sldId id="1985" r:id="rId49"/>
    <p:sldId id="2003" r:id="rId50"/>
    <p:sldId id="2015" r:id="rId51"/>
    <p:sldId id="2016" r:id="rId52"/>
    <p:sldId id="1998" r:id="rId53"/>
    <p:sldId id="2004" r:id="rId54"/>
    <p:sldId id="2017" r:id="rId55"/>
    <p:sldId id="2018" r:id="rId56"/>
    <p:sldId id="1999" r:id="rId57"/>
    <p:sldId id="2005" r:id="rId58"/>
    <p:sldId id="2019" r:id="rId59"/>
    <p:sldId id="2020" r:id="rId60"/>
    <p:sldId id="2000" r:id="rId61"/>
    <p:sldId id="2006" r:id="rId62"/>
    <p:sldId id="2021" r:id="rId63"/>
    <p:sldId id="2022" r:id="rId64"/>
    <p:sldId id="2001" r:id="rId65"/>
    <p:sldId id="1903" r:id="rId66"/>
    <p:sldId id="1891" r:id="rId67"/>
    <p:sldId id="1892" r:id="rId68"/>
    <p:sldId id="1893" r:id="rId69"/>
    <p:sldId id="1894" r:id="rId70"/>
    <p:sldId id="1895" r:id="rId71"/>
    <p:sldId id="1596" r:id="rId72"/>
    <p:sldId id="1970" r:id="rId73"/>
    <p:sldId id="1598" r:id="rId74"/>
    <p:sldId id="1599" r:id="rId75"/>
    <p:sldId id="1602" r:id="rId76"/>
    <p:sldId id="1597" r:id="rId77"/>
    <p:sldId id="1567" r:id="rId78"/>
    <p:sldId id="1568" r:id="rId79"/>
    <p:sldId id="1904" r:id="rId80"/>
    <p:sldId id="1569" r:id="rId81"/>
    <p:sldId id="1570" r:id="rId82"/>
    <p:sldId id="1571" r:id="rId83"/>
    <p:sldId id="1572" r:id="rId84"/>
    <p:sldId id="1573" r:id="rId85"/>
    <p:sldId id="1574" r:id="rId86"/>
    <p:sldId id="1619" r:id="rId87"/>
    <p:sldId id="1617" r:id="rId88"/>
    <p:sldId id="1618" r:id="rId89"/>
    <p:sldId id="1620" r:id="rId90"/>
    <p:sldId id="1622" r:id="rId91"/>
    <p:sldId id="8337" r:id="rId92"/>
    <p:sldId id="8338" r:id="rId93"/>
    <p:sldId id="1625" r:id="rId94"/>
    <p:sldId id="1575" r:id="rId95"/>
    <p:sldId id="1576" r:id="rId96"/>
    <p:sldId id="1577" r:id="rId97"/>
    <p:sldId id="1578" r:id="rId98"/>
    <p:sldId id="8340" r:id="rId99"/>
    <p:sldId id="1982" r:id="rId100"/>
    <p:sldId id="1954" r:id="rId101"/>
    <p:sldId id="1611" r:id="rId102"/>
    <p:sldId id="1612" r:id="rId103"/>
    <p:sldId id="1555" r:id="rId10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78D7"/>
    <a:srgbClr val="505050"/>
    <a:srgbClr val="E6E6E6"/>
    <a:srgbClr val="656565"/>
    <a:srgbClr val="353535"/>
    <a:srgbClr val="FFFFFF"/>
    <a:srgbClr val="000000"/>
    <a:srgbClr val="FF8C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7955" autoAdjust="0"/>
  </p:normalViewPr>
  <p:slideViewPr>
    <p:cSldViewPr>
      <p:cViewPr varScale="1">
        <p:scale>
          <a:sx n="72" d="100"/>
          <a:sy n="72" d="100"/>
        </p:scale>
        <p:origin x="54" y="3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microsoft.com/office/2018/10/relationships/authors" Target="authors.xml"/><Relationship Id="rId16" Type="http://schemas.openxmlformats.org/officeDocument/2006/relationships/slide" Target="slides/slide9.xml"/><Relationship Id="rId107" Type="http://schemas.openxmlformats.org/officeDocument/2006/relationships/commentAuthors" Target="commentAuthor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presProps" Target="pres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viewProps" Target="view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97642-8672-426F-9F56-11ECB4EBDA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AE59CB2-8B8D-4E2C-AEE8-A61D0C2B7BA2}">
      <dgm:prSet custT="1"/>
      <dgm:spPr>
        <a:solidFill>
          <a:schemeClr val="bg1"/>
        </a:solidFill>
        <a:ln>
          <a:solidFill>
            <a:srgbClr val="000000"/>
          </a:solidFill>
        </a:ln>
      </dgm:spPr>
      <dgm:t>
        <a:bodyPr/>
        <a:lstStyle/>
        <a:p>
          <a:r>
            <a:rPr lang="en-US" sz="1100" dirty="0">
              <a:solidFill>
                <a:srgbClr val="000000"/>
              </a:solidFill>
              <a:effectLst/>
            </a:rPr>
            <a:t>API Profiles are used to represent a set of Namespaces and their API versions. </a:t>
          </a:r>
        </a:p>
      </dgm:t>
    </dgm:pt>
    <dgm:pt modelId="{3CD9CF13-4E10-4C0D-88A0-93281058D8AF}" type="parTrans" cxnId="{C2A177B9-3629-4FFD-94A9-0F1659B05EA9}">
      <dgm:prSet/>
      <dgm:spPr/>
      <dgm:t>
        <a:bodyPr/>
        <a:lstStyle/>
        <a:p>
          <a:endParaRPr lang="en-US" sz="2800">
            <a:solidFill>
              <a:schemeClr val="bg1"/>
            </a:solidFill>
            <a:effectLst/>
          </a:endParaRPr>
        </a:p>
      </dgm:t>
    </dgm:pt>
    <dgm:pt modelId="{CFF91F5F-1210-43BB-AB0A-3378FEF83649}" type="sibTrans" cxnId="{C2A177B9-3629-4FFD-94A9-0F1659B05EA9}">
      <dgm:prSet/>
      <dgm:spPr/>
      <dgm:t>
        <a:bodyPr/>
        <a:lstStyle/>
        <a:p>
          <a:endParaRPr lang="en-US" sz="2800">
            <a:solidFill>
              <a:schemeClr val="bg1"/>
            </a:solidFill>
            <a:effectLst/>
          </a:endParaRPr>
        </a:p>
      </dgm:t>
    </dgm:pt>
    <dgm:pt modelId="{5B0513F0-BD0B-4F85-B68F-FB530B4BCE0F}">
      <dgm:prSet custT="1"/>
      <dgm:spPr>
        <a:solidFill>
          <a:schemeClr val="bg1"/>
        </a:solidFill>
        <a:ln>
          <a:solidFill>
            <a:srgbClr val="000000"/>
          </a:solidFill>
        </a:ln>
      </dgm:spPr>
      <dgm:t>
        <a:bodyPr/>
        <a:lstStyle/>
        <a:p>
          <a:r>
            <a:rPr lang="en-US" sz="1100" dirty="0">
              <a:solidFill>
                <a:srgbClr val="000000"/>
              </a:solidFill>
              <a:effectLst/>
            </a:rPr>
            <a:t>It is a representation of Azure Stack Hub as an Azure Platform declaring a set of APIs to be supported across all our clouds.</a:t>
          </a:r>
        </a:p>
      </dgm:t>
    </dgm:pt>
    <dgm:pt modelId="{E3A64A8A-2621-47AF-A01B-B9516621C85A}" type="parTrans" cxnId="{5CCA8CCA-278F-42DF-BAA5-11B5B3887272}">
      <dgm:prSet/>
      <dgm:spPr/>
      <dgm:t>
        <a:bodyPr/>
        <a:lstStyle/>
        <a:p>
          <a:endParaRPr lang="en-US" sz="2800">
            <a:solidFill>
              <a:schemeClr val="bg1"/>
            </a:solidFill>
            <a:effectLst/>
          </a:endParaRPr>
        </a:p>
      </dgm:t>
    </dgm:pt>
    <dgm:pt modelId="{B725FD9F-B45C-4F51-A831-AFFC79E7A259}" type="sibTrans" cxnId="{5CCA8CCA-278F-42DF-BAA5-11B5B3887272}">
      <dgm:prSet/>
      <dgm:spPr/>
      <dgm:t>
        <a:bodyPr/>
        <a:lstStyle/>
        <a:p>
          <a:endParaRPr lang="en-US" sz="2800">
            <a:solidFill>
              <a:schemeClr val="bg1"/>
            </a:solidFill>
            <a:effectLst/>
          </a:endParaRPr>
        </a:p>
      </dgm:t>
    </dgm:pt>
    <dgm:pt modelId="{53D0D1CF-76E6-47AA-8083-53E8B81DC29C}">
      <dgm:prSet custT="1"/>
      <dgm:spPr>
        <a:solidFill>
          <a:schemeClr val="bg1"/>
        </a:solidFill>
        <a:ln>
          <a:solidFill>
            <a:srgbClr val="000000"/>
          </a:solidFill>
        </a:ln>
      </dgm:spPr>
      <dgm:t>
        <a:bodyPr/>
        <a:lstStyle/>
        <a:p>
          <a:r>
            <a:rPr lang="en-US" sz="1100" dirty="0">
              <a:solidFill>
                <a:srgbClr val="000000"/>
              </a:solidFill>
              <a:effectLst/>
            </a:rPr>
            <a:t>Three naming conventions are ‘latest’, ‘</a:t>
          </a:r>
          <a:r>
            <a:rPr lang="en-US" sz="1100" dirty="0" err="1">
              <a:solidFill>
                <a:srgbClr val="000000"/>
              </a:solidFill>
              <a:effectLst/>
            </a:rPr>
            <a:t>yyyy</a:t>
          </a:r>
          <a:r>
            <a:rPr lang="en-US" sz="1100" dirty="0">
              <a:solidFill>
                <a:srgbClr val="000000"/>
              </a:solidFill>
              <a:effectLst/>
            </a:rPr>
            <a:t>-mm-</a:t>
          </a:r>
          <a:r>
            <a:rPr lang="en-US" sz="1100" dirty="0" err="1">
              <a:solidFill>
                <a:srgbClr val="000000"/>
              </a:solidFill>
              <a:effectLst/>
            </a:rPr>
            <a:t>dd</a:t>
          </a:r>
          <a:r>
            <a:rPr lang="en-US" sz="1100" dirty="0">
              <a:solidFill>
                <a:srgbClr val="000000"/>
              </a:solidFill>
              <a:effectLst/>
            </a:rPr>
            <a:t>-hybrid’, ‘</a:t>
          </a:r>
          <a:r>
            <a:rPr lang="en-US" sz="1100" dirty="0" err="1">
              <a:solidFill>
                <a:srgbClr val="000000"/>
              </a:solidFill>
              <a:effectLst/>
            </a:rPr>
            <a:t>yyyy</a:t>
          </a:r>
          <a:r>
            <a:rPr lang="en-US" sz="1100" dirty="0">
              <a:solidFill>
                <a:srgbClr val="000000"/>
              </a:solidFill>
              <a:effectLst/>
            </a:rPr>
            <a:t>-mm-</a:t>
          </a:r>
          <a:r>
            <a:rPr lang="en-US" sz="1100" dirty="0" err="1">
              <a:solidFill>
                <a:srgbClr val="000000"/>
              </a:solidFill>
              <a:effectLst/>
            </a:rPr>
            <a:t>dd</a:t>
          </a:r>
          <a:r>
            <a:rPr lang="en-US" sz="1100" dirty="0">
              <a:solidFill>
                <a:srgbClr val="000000"/>
              </a:solidFill>
              <a:effectLst/>
            </a:rPr>
            <a:t>-profile’</a:t>
          </a:r>
        </a:p>
      </dgm:t>
    </dgm:pt>
    <dgm:pt modelId="{5D636FD4-D78F-4935-A871-843BE8899B5F}" type="parTrans" cxnId="{EF8A11BA-1AFD-4AEF-B0F4-EFE8D641D527}">
      <dgm:prSet/>
      <dgm:spPr/>
      <dgm:t>
        <a:bodyPr/>
        <a:lstStyle/>
        <a:p>
          <a:endParaRPr lang="en-US" sz="2800">
            <a:solidFill>
              <a:schemeClr val="bg1"/>
            </a:solidFill>
            <a:effectLst/>
          </a:endParaRPr>
        </a:p>
      </dgm:t>
    </dgm:pt>
    <dgm:pt modelId="{6F770059-AA87-4758-95BE-AAEF6F1EC39E}" type="sibTrans" cxnId="{EF8A11BA-1AFD-4AEF-B0F4-EFE8D641D527}">
      <dgm:prSet/>
      <dgm:spPr/>
      <dgm:t>
        <a:bodyPr/>
        <a:lstStyle/>
        <a:p>
          <a:endParaRPr lang="en-US" sz="2800">
            <a:solidFill>
              <a:schemeClr val="bg1"/>
            </a:solidFill>
            <a:effectLst/>
          </a:endParaRPr>
        </a:p>
      </dgm:t>
    </dgm:pt>
    <dgm:pt modelId="{AE5ADC95-1948-469E-85FC-428A3F31A524}">
      <dgm:prSet custT="1"/>
      <dgm:spPr>
        <a:solidFill>
          <a:schemeClr val="bg1"/>
        </a:solidFill>
        <a:ln>
          <a:solidFill>
            <a:srgbClr val="000000"/>
          </a:solidFill>
        </a:ln>
      </dgm:spPr>
      <dgm:t>
        <a:bodyPr/>
        <a:lstStyle/>
        <a:p>
          <a:r>
            <a:rPr lang="en-US" sz="1100" dirty="0">
              <a:solidFill>
                <a:srgbClr val="000000"/>
              </a:solidFill>
              <a:effectLst/>
            </a:rPr>
            <a:t>These Profiles will be coined four times a year and will be announced during Build and Ignite. </a:t>
          </a:r>
          <a:endParaRPr lang="en-US" sz="1100" b="1" dirty="0">
            <a:solidFill>
              <a:srgbClr val="000000"/>
            </a:solidFill>
            <a:effectLst/>
          </a:endParaRPr>
        </a:p>
      </dgm:t>
    </dgm:pt>
    <dgm:pt modelId="{4026C516-CBF8-4F64-B1CA-88220EB2DB46}" type="parTrans" cxnId="{0E4EB014-E3BE-4848-A2B8-F8E634F8442A}">
      <dgm:prSet/>
      <dgm:spPr/>
      <dgm:t>
        <a:bodyPr/>
        <a:lstStyle/>
        <a:p>
          <a:endParaRPr lang="en-US" sz="2800">
            <a:solidFill>
              <a:schemeClr val="bg1"/>
            </a:solidFill>
            <a:effectLst/>
          </a:endParaRPr>
        </a:p>
      </dgm:t>
    </dgm:pt>
    <dgm:pt modelId="{022B85C4-1E33-44EC-A289-551F07B807FB}" type="sibTrans" cxnId="{0E4EB014-E3BE-4848-A2B8-F8E634F8442A}">
      <dgm:prSet/>
      <dgm:spPr/>
      <dgm:t>
        <a:bodyPr/>
        <a:lstStyle/>
        <a:p>
          <a:endParaRPr lang="en-US" sz="2800">
            <a:solidFill>
              <a:schemeClr val="bg1"/>
            </a:solidFill>
            <a:effectLst/>
          </a:endParaRPr>
        </a:p>
      </dgm:t>
    </dgm:pt>
    <dgm:pt modelId="{503487D1-5763-4215-974D-EDA7446D84D8}">
      <dgm:prSet custT="1"/>
      <dgm:spPr>
        <a:solidFill>
          <a:schemeClr val="bg1"/>
        </a:solidFill>
        <a:ln>
          <a:solidFill>
            <a:srgbClr val="000000"/>
          </a:solidFill>
        </a:ln>
      </dgm:spPr>
      <dgm:t>
        <a:bodyPr/>
        <a:lstStyle/>
        <a:p>
          <a:r>
            <a:rPr lang="en-US" sz="1100" b="0" i="0" u="none" dirty="0">
              <a:solidFill>
                <a:schemeClr val="tx1"/>
              </a:solidFill>
            </a:rPr>
            <a:t>The developer can just align the application to a profile and the tools/SDKs will themselves revert to the right API-versions as directed by the profile.</a:t>
          </a:r>
          <a:endParaRPr lang="en-US" sz="1100" dirty="0">
            <a:solidFill>
              <a:schemeClr val="tx1"/>
            </a:solidFill>
            <a:effectLst/>
          </a:endParaRPr>
        </a:p>
      </dgm:t>
    </dgm:pt>
    <dgm:pt modelId="{2BC4CEFA-35F9-48E3-A623-6407963D7017}" type="parTrans" cxnId="{D6C1B8EE-54E0-40D0-9252-257C1F915E61}">
      <dgm:prSet/>
      <dgm:spPr/>
      <dgm:t>
        <a:bodyPr/>
        <a:lstStyle/>
        <a:p>
          <a:endParaRPr lang="en-US" sz="2800"/>
        </a:p>
      </dgm:t>
    </dgm:pt>
    <dgm:pt modelId="{FD9E7287-3CDA-40CD-95EA-1FED61DC5646}" type="sibTrans" cxnId="{D6C1B8EE-54E0-40D0-9252-257C1F915E61}">
      <dgm:prSet/>
      <dgm:spPr/>
      <dgm:t>
        <a:bodyPr/>
        <a:lstStyle/>
        <a:p>
          <a:endParaRPr lang="en-US" sz="2800"/>
        </a:p>
      </dgm:t>
    </dgm:pt>
    <dgm:pt modelId="{2C3D511A-8E5B-4C55-96CD-E92AC115D707}">
      <dgm:prSet custT="1"/>
      <dgm:spPr>
        <a:solidFill>
          <a:schemeClr val="bg1"/>
        </a:solidFill>
        <a:ln>
          <a:solidFill>
            <a:srgbClr val="000000"/>
          </a:solidFill>
        </a:ln>
      </dgm:spPr>
      <dgm:t>
        <a:bodyPr/>
        <a:lstStyle/>
        <a:p>
          <a:r>
            <a:rPr lang="en-US" sz="1100" b="0" dirty="0">
              <a:solidFill>
                <a:srgbClr val="000000"/>
              </a:solidFill>
              <a:effectLst/>
            </a:rPr>
            <a:t>Originally created for developers to create templates across multiple Azure Clouds. Evolved to address the need of compatibility and stability.</a:t>
          </a:r>
        </a:p>
      </dgm:t>
    </dgm:pt>
    <dgm:pt modelId="{6D3F0468-97FD-457B-8F99-025548A7F5EC}" type="parTrans" cxnId="{031F444A-DD54-4078-859A-8B40C99A6571}">
      <dgm:prSet/>
      <dgm:spPr/>
      <dgm:t>
        <a:bodyPr/>
        <a:lstStyle/>
        <a:p>
          <a:endParaRPr lang="en-US" sz="2800"/>
        </a:p>
      </dgm:t>
    </dgm:pt>
    <dgm:pt modelId="{3727A471-B3AF-4C1C-A5AF-9801CA10D851}" type="sibTrans" cxnId="{031F444A-DD54-4078-859A-8B40C99A6571}">
      <dgm:prSet/>
      <dgm:spPr/>
      <dgm:t>
        <a:bodyPr/>
        <a:lstStyle/>
        <a:p>
          <a:endParaRPr lang="en-US" sz="2800"/>
        </a:p>
      </dgm:t>
    </dgm:pt>
    <dgm:pt modelId="{861E8B17-1D64-4505-8C00-C7E1E56BB53A}" type="pres">
      <dgm:prSet presAssocID="{98397642-8672-426F-9F56-11ECB4EBDA6B}" presName="Name0" presStyleCnt="0">
        <dgm:presLayoutVars>
          <dgm:chMax val="7"/>
          <dgm:chPref val="7"/>
          <dgm:dir/>
        </dgm:presLayoutVars>
      </dgm:prSet>
      <dgm:spPr/>
    </dgm:pt>
    <dgm:pt modelId="{722F189D-7019-4F33-9960-E68D7C7FFCF8}" type="pres">
      <dgm:prSet presAssocID="{98397642-8672-426F-9F56-11ECB4EBDA6B}" presName="Name1" presStyleCnt="0"/>
      <dgm:spPr/>
    </dgm:pt>
    <dgm:pt modelId="{EFD3ED16-CC64-46AF-98F3-6E40149166E9}" type="pres">
      <dgm:prSet presAssocID="{98397642-8672-426F-9F56-11ECB4EBDA6B}" presName="cycle" presStyleCnt="0"/>
      <dgm:spPr/>
    </dgm:pt>
    <dgm:pt modelId="{885997F1-66FC-4E3A-B0A6-09A3C3800FFE}" type="pres">
      <dgm:prSet presAssocID="{98397642-8672-426F-9F56-11ECB4EBDA6B}" presName="srcNode" presStyleLbl="node1" presStyleIdx="0" presStyleCnt="6"/>
      <dgm:spPr/>
    </dgm:pt>
    <dgm:pt modelId="{A3334A3C-EF65-44E8-BEE7-8D1B7195726E}" type="pres">
      <dgm:prSet presAssocID="{98397642-8672-426F-9F56-11ECB4EBDA6B}" presName="conn" presStyleLbl="parChTrans1D2" presStyleIdx="0" presStyleCnt="1"/>
      <dgm:spPr/>
    </dgm:pt>
    <dgm:pt modelId="{252FD149-9CF4-4CEC-B2E1-FBB5FD5A22B0}" type="pres">
      <dgm:prSet presAssocID="{98397642-8672-426F-9F56-11ECB4EBDA6B}" presName="extraNode" presStyleLbl="node1" presStyleIdx="0" presStyleCnt="6"/>
      <dgm:spPr/>
    </dgm:pt>
    <dgm:pt modelId="{293BAD23-0525-4115-9492-791CB186C08A}" type="pres">
      <dgm:prSet presAssocID="{98397642-8672-426F-9F56-11ECB4EBDA6B}" presName="dstNode" presStyleLbl="node1" presStyleIdx="0" presStyleCnt="6"/>
      <dgm:spPr/>
    </dgm:pt>
    <dgm:pt modelId="{F964BE29-B9F4-4645-B18E-1AC36CA054D3}" type="pres">
      <dgm:prSet presAssocID="{AAE59CB2-8B8D-4E2C-AEE8-A61D0C2B7BA2}" presName="text_1" presStyleLbl="node1" presStyleIdx="0" presStyleCnt="6">
        <dgm:presLayoutVars>
          <dgm:bulletEnabled val="1"/>
        </dgm:presLayoutVars>
      </dgm:prSet>
      <dgm:spPr/>
    </dgm:pt>
    <dgm:pt modelId="{55FD29B0-0B0C-45B8-866E-A96CCC4441D5}" type="pres">
      <dgm:prSet presAssocID="{AAE59CB2-8B8D-4E2C-AEE8-A61D0C2B7BA2}" presName="accent_1" presStyleCnt="0"/>
      <dgm:spPr/>
    </dgm:pt>
    <dgm:pt modelId="{8CAAD133-70D1-451E-A61E-AF5495EB449C}" type="pres">
      <dgm:prSet presAssocID="{AAE59CB2-8B8D-4E2C-AEE8-A61D0C2B7BA2}" presName="accentRepeatNode" presStyleLbl="solidFgAcc1" presStyleIdx="0" presStyleCnt="6"/>
      <dgm:spPr/>
    </dgm:pt>
    <dgm:pt modelId="{6BBDF7A6-9EA3-465F-956D-622DE8487AF1}" type="pres">
      <dgm:prSet presAssocID="{5B0513F0-BD0B-4F85-B68F-FB530B4BCE0F}" presName="text_2" presStyleLbl="node1" presStyleIdx="1" presStyleCnt="6">
        <dgm:presLayoutVars>
          <dgm:bulletEnabled val="1"/>
        </dgm:presLayoutVars>
      </dgm:prSet>
      <dgm:spPr/>
    </dgm:pt>
    <dgm:pt modelId="{0C10AFA3-D3CB-4AC0-AFF7-E0F9C3C0D504}" type="pres">
      <dgm:prSet presAssocID="{5B0513F0-BD0B-4F85-B68F-FB530B4BCE0F}" presName="accent_2" presStyleCnt="0"/>
      <dgm:spPr/>
    </dgm:pt>
    <dgm:pt modelId="{D773BB3C-726F-4C64-9697-83AC20062A57}" type="pres">
      <dgm:prSet presAssocID="{5B0513F0-BD0B-4F85-B68F-FB530B4BCE0F}" presName="accentRepeatNode" presStyleLbl="solidFgAcc1" presStyleIdx="1" presStyleCnt="6"/>
      <dgm:spPr/>
    </dgm:pt>
    <dgm:pt modelId="{B39498ED-9361-4460-9A97-94544095880C}" type="pres">
      <dgm:prSet presAssocID="{503487D1-5763-4215-974D-EDA7446D84D8}" presName="text_3" presStyleLbl="node1" presStyleIdx="2" presStyleCnt="6">
        <dgm:presLayoutVars>
          <dgm:bulletEnabled val="1"/>
        </dgm:presLayoutVars>
      </dgm:prSet>
      <dgm:spPr/>
    </dgm:pt>
    <dgm:pt modelId="{392ABDBE-D3D3-40ED-ABFC-2DCFA8900275}" type="pres">
      <dgm:prSet presAssocID="{503487D1-5763-4215-974D-EDA7446D84D8}" presName="accent_3" presStyleCnt="0"/>
      <dgm:spPr/>
    </dgm:pt>
    <dgm:pt modelId="{27FFA550-B5F8-432C-AD35-D9954D02E465}" type="pres">
      <dgm:prSet presAssocID="{503487D1-5763-4215-974D-EDA7446D84D8}" presName="accentRepeatNode" presStyleLbl="solidFgAcc1" presStyleIdx="2" presStyleCnt="6"/>
      <dgm:spPr/>
    </dgm:pt>
    <dgm:pt modelId="{5853002D-E243-480E-B9B5-034C009EAB89}" type="pres">
      <dgm:prSet presAssocID="{53D0D1CF-76E6-47AA-8083-53E8B81DC29C}" presName="text_4" presStyleLbl="node1" presStyleIdx="3" presStyleCnt="6">
        <dgm:presLayoutVars>
          <dgm:bulletEnabled val="1"/>
        </dgm:presLayoutVars>
      </dgm:prSet>
      <dgm:spPr/>
    </dgm:pt>
    <dgm:pt modelId="{67665D5F-7D6D-4C5B-9BE5-DF728B2B7893}" type="pres">
      <dgm:prSet presAssocID="{53D0D1CF-76E6-47AA-8083-53E8B81DC29C}" presName="accent_4" presStyleCnt="0"/>
      <dgm:spPr/>
    </dgm:pt>
    <dgm:pt modelId="{DD7E1CDE-D2D3-4988-9BA3-E65AB384ABC3}" type="pres">
      <dgm:prSet presAssocID="{53D0D1CF-76E6-47AA-8083-53E8B81DC29C}" presName="accentRepeatNode" presStyleLbl="solidFgAcc1" presStyleIdx="3" presStyleCnt="6"/>
      <dgm:spPr/>
    </dgm:pt>
    <dgm:pt modelId="{9C91E0EE-AD5B-4344-B332-6C83B721780C}" type="pres">
      <dgm:prSet presAssocID="{AE5ADC95-1948-469E-85FC-428A3F31A524}" presName="text_5" presStyleLbl="node1" presStyleIdx="4" presStyleCnt="6">
        <dgm:presLayoutVars>
          <dgm:bulletEnabled val="1"/>
        </dgm:presLayoutVars>
      </dgm:prSet>
      <dgm:spPr/>
    </dgm:pt>
    <dgm:pt modelId="{1EDD5DDB-FAAB-4ADC-8937-A4428B0C1C79}" type="pres">
      <dgm:prSet presAssocID="{AE5ADC95-1948-469E-85FC-428A3F31A524}" presName="accent_5" presStyleCnt="0"/>
      <dgm:spPr/>
    </dgm:pt>
    <dgm:pt modelId="{4ED5E9EF-4FA2-42AD-AF73-0BD12CC90FC7}" type="pres">
      <dgm:prSet presAssocID="{AE5ADC95-1948-469E-85FC-428A3F31A524}" presName="accentRepeatNode" presStyleLbl="solidFgAcc1" presStyleIdx="4" presStyleCnt="6"/>
      <dgm:spPr/>
    </dgm:pt>
    <dgm:pt modelId="{4B394F7D-B2B1-4A77-904E-BDEB96AD5927}" type="pres">
      <dgm:prSet presAssocID="{2C3D511A-8E5B-4C55-96CD-E92AC115D707}" presName="text_6" presStyleLbl="node1" presStyleIdx="5" presStyleCnt="6">
        <dgm:presLayoutVars>
          <dgm:bulletEnabled val="1"/>
        </dgm:presLayoutVars>
      </dgm:prSet>
      <dgm:spPr/>
    </dgm:pt>
    <dgm:pt modelId="{BF5EEBAD-E7C5-46F0-A1C8-66464043DED1}" type="pres">
      <dgm:prSet presAssocID="{2C3D511A-8E5B-4C55-96CD-E92AC115D707}" presName="accent_6" presStyleCnt="0"/>
      <dgm:spPr/>
    </dgm:pt>
    <dgm:pt modelId="{8FE4A6EB-A171-4F6B-A3B3-F5AF75D3A628}" type="pres">
      <dgm:prSet presAssocID="{2C3D511A-8E5B-4C55-96CD-E92AC115D707}" presName="accentRepeatNode" presStyleLbl="solidFgAcc1" presStyleIdx="5" presStyleCnt="6"/>
      <dgm:spPr/>
    </dgm:pt>
  </dgm:ptLst>
  <dgm:cxnLst>
    <dgm:cxn modelId="{CB2B0D0C-8BA6-4E62-A8C7-EC7BAA5A64CC}" type="presOf" srcId="{503487D1-5763-4215-974D-EDA7446D84D8}" destId="{B39498ED-9361-4460-9A97-94544095880C}" srcOrd="0" destOrd="0" presId="urn:microsoft.com/office/officeart/2008/layout/VerticalCurvedList"/>
    <dgm:cxn modelId="{0E4EB014-E3BE-4848-A2B8-F8E634F8442A}" srcId="{98397642-8672-426F-9F56-11ECB4EBDA6B}" destId="{AE5ADC95-1948-469E-85FC-428A3F31A524}" srcOrd="4" destOrd="0" parTransId="{4026C516-CBF8-4F64-B1CA-88220EB2DB46}" sibTransId="{022B85C4-1E33-44EC-A289-551F07B807FB}"/>
    <dgm:cxn modelId="{90830223-A59C-4378-AA0A-DDB515F2D854}" type="presOf" srcId="{2C3D511A-8E5B-4C55-96CD-E92AC115D707}" destId="{4B394F7D-B2B1-4A77-904E-BDEB96AD5927}" srcOrd="0" destOrd="0" presId="urn:microsoft.com/office/officeart/2008/layout/VerticalCurvedList"/>
    <dgm:cxn modelId="{C9F08C45-CC97-432B-9486-DB6A016B6CA7}" type="presOf" srcId="{AAE59CB2-8B8D-4E2C-AEE8-A61D0C2B7BA2}" destId="{F964BE29-B9F4-4645-B18E-1AC36CA054D3}" srcOrd="0" destOrd="0" presId="urn:microsoft.com/office/officeart/2008/layout/VerticalCurvedList"/>
    <dgm:cxn modelId="{031F444A-DD54-4078-859A-8B40C99A6571}" srcId="{98397642-8672-426F-9F56-11ECB4EBDA6B}" destId="{2C3D511A-8E5B-4C55-96CD-E92AC115D707}" srcOrd="5" destOrd="0" parTransId="{6D3F0468-97FD-457B-8F99-025548A7F5EC}" sibTransId="{3727A471-B3AF-4C1C-A5AF-9801CA10D851}"/>
    <dgm:cxn modelId="{F7AF044B-0B91-419D-948D-A8CCA2B81B8F}" type="presOf" srcId="{CFF91F5F-1210-43BB-AB0A-3378FEF83649}" destId="{A3334A3C-EF65-44E8-BEE7-8D1B7195726E}" srcOrd="0" destOrd="0" presId="urn:microsoft.com/office/officeart/2008/layout/VerticalCurvedList"/>
    <dgm:cxn modelId="{C2A177B9-3629-4FFD-94A9-0F1659B05EA9}" srcId="{98397642-8672-426F-9F56-11ECB4EBDA6B}" destId="{AAE59CB2-8B8D-4E2C-AEE8-A61D0C2B7BA2}" srcOrd="0" destOrd="0" parTransId="{3CD9CF13-4E10-4C0D-88A0-93281058D8AF}" sibTransId="{CFF91F5F-1210-43BB-AB0A-3378FEF83649}"/>
    <dgm:cxn modelId="{EF8A11BA-1AFD-4AEF-B0F4-EFE8D641D527}" srcId="{98397642-8672-426F-9F56-11ECB4EBDA6B}" destId="{53D0D1CF-76E6-47AA-8083-53E8B81DC29C}" srcOrd="3" destOrd="0" parTransId="{5D636FD4-D78F-4935-A871-843BE8899B5F}" sibTransId="{6F770059-AA87-4758-95BE-AAEF6F1EC39E}"/>
    <dgm:cxn modelId="{5CCA8CCA-278F-42DF-BAA5-11B5B3887272}" srcId="{98397642-8672-426F-9F56-11ECB4EBDA6B}" destId="{5B0513F0-BD0B-4F85-B68F-FB530B4BCE0F}" srcOrd="1" destOrd="0" parTransId="{E3A64A8A-2621-47AF-A01B-B9516621C85A}" sibTransId="{B725FD9F-B45C-4F51-A831-AFFC79E7A259}"/>
    <dgm:cxn modelId="{928C4EDA-49DE-4849-AC6A-44B7CE4ECEF3}" type="presOf" srcId="{98397642-8672-426F-9F56-11ECB4EBDA6B}" destId="{861E8B17-1D64-4505-8C00-C7E1E56BB53A}" srcOrd="0" destOrd="0" presId="urn:microsoft.com/office/officeart/2008/layout/VerticalCurvedList"/>
    <dgm:cxn modelId="{56AB0CE9-3303-4823-A7FA-D706AF6469B0}" type="presOf" srcId="{53D0D1CF-76E6-47AA-8083-53E8B81DC29C}" destId="{5853002D-E243-480E-B9B5-034C009EAB89}" srcOrd="0" destOrd="0" presId="urn:microsoft.com/office/officeart/2008/layout/VerticalCurvedList"/>
    <dgm:cxn modelId="{06CF4AEC-1B61-424E-AD41-0F64E222A5F8}" type="presOf" srcId="{AE5ADC95-1948-469E-85FC-428A3F31A524}" destId="{9C91E0EE-AD5B-4344-B332-6C83B721780C}" srcOrd="0" destOrd="0" presId="urn:microsoft.com/office/officeart/2008/layout/VerticalCurvedList"/>
    <dgm:cxn modelId="{D6C1B8EE-54E0-40D0-9252-257C1F915E61}" srcId="{98397642-8672-426F-9F56-11ECB4EBDA6B}" destId="{503487D1-5763-4215-974D-EDA7446D84D8}" srcOrd="2" destOrd="0" parTransId="{2BC4CEFA-35F9-48E3-A623-6407963D7017}" sibTransId="{FD9E7287-3CDA-40CD-95EA-1FED61DC5646}"/>
    <dgm:cxn modelId="{F93D7CF3-ABF6-445C-9DC7-D3203CF3AF9E}" type="presOf" srcId="{5B0513F0-BD0B-4F85-B68F-FB530B4BCE0F}" destId="{6BBDF7A6-9EA3-465F-956D-622DE8487AF1}" srcOrd="0" destOrd="0" presId="urn:microsoft.com/office/officeart/2008/layout/VerticalCurvedList"/>
    <dgm:cxn modelId="{609A61A0-B9BD-4442-B7D3-0F1595BB888E}" type="presParOf" srcId="{861E8B17-1D64-4505-8C00-C7E1E56BB53A}" destId="{722F189D-7019-4F33-9960-E68D7C7FFCF8}" srcOrd="0" destOrd="0" presId="urn:microsoft.com/office/officeart/2008/layout/VerticalCurvedList"/>
    <dgm:cxn modelId="{DF477B29-29FD-4C1E-8F4B-E3417553D3A7}" type="presParOf" srcId="{722F189D-7019-4F33-9960-E68D7C7FFCF8}" destId="{EFD3ED16-CC64-46AF-98F3-6E40149166E9}" srcOrd="0" destOrd="0" presId="urn:microsoft.com/office/officeart/2008/layout/VerticalCurvedList"/>
    <dgm:cxn modelId="{18DC6275-7B44-4BC1-9CBA-AEE62EA7A42F}" type="presParOf" srcId="{EFD3ED16-CC64-46AF-98F3-6E40149166E9}" destId="{885997F1-66FC-4E3A-B0A6-09A3C3800FFE}" srcOrd="0" destOrd="0" presId="urn:microsoft.com/office/officeart/2008/layout/VerticalCurvedList"/>
    <dgm:cxn modelId="{791D5B71-000D-4AEE-98AB-D94488B32747}" type="presParOf" srcId="{EFD3ED16-CC64-46AF-98F3-6E40149166E9}" destId="{A3334A3C-EF65-44E8-BEE7-8D1B7195726E}" srcOrd="1" destOrd="0" presId="urn:microsoft.com/office/officeart/2008/layout/VerticalCurvedList"/>
    <dgm:cxn modelId="{46B99F08-F2C3-44C8-8E1D-A305CE7E4DCF}" type="presParOf" srcId="{EFD3ED16-CC64-46AF-98F3-6E40149166E9}" destId="{252FD149-9CF4-4CEC-B2E1-FBB5FD5A22B0}" srcOrd="2" destOrd="0" presId="urn:microsoft.com/office/officeart/2008/layout/VerticalCurvedList"/>
    <dgm:cxn modelId="{38E2FE02-D81B-4ACB-A469-B66D3043A320}" type="presParOf" srcId="{EFD3ED16-CC64-46AF-98F3-6E40149166E9}" destId="{293BAD23-0525-4115-9492-791CB186C08A}" srcOrd="3" destOrd="0" presId="urn:microsoft.com/office/officeart/2008/layout/VerticalCurvedList"/>
    <dgm:cxn modelId="{4DE9A7D8-DB03-4EE6-AB3F-AE752B73F452}" type="presParOf" srcId="{722F189D-7019-4F33-9960-E68D7C7FFCF8}" destId="{F964BE29-B9F4-4645-B18E-1AC36CA054D3}" srcOrd="1" destOrd="0" presId="urn:microsoft.com/office/officeart/2008/layout/VerticalCurvedList"/>
    <dgm:cxn modelId="{19B7CA68-CFEA-4D47-9427-560A1E02FE12}" type="presParOf" srcId="{722F189D-7019-4F33-9960-E68D7C7FFCF8}" destId="{55FD29B0-0B0C-45B8-866E-A96CCC4441D5}" srcOrd="2" destOrd="0" presId="urn:microsoft.com/office/officeart/2008/layout/VerticalCurvedList"/>
    <dgm:cxn modelId="{F7477640-B451-4667-B797-EB328D0E9BC8}" type="presParOf" srcId="{55FD29B0-0B0C-45B8-866E-A96CCC4441D5}" destId="{8CAAD133-70D1-451E-A61E-AF5495EB449C}" srcOrd="0" destOrd="0" presId="urn:microsoft.com/office/officeart/2008/layout/VerticalCurvedList"/>
    <dgm:cxn modelId="{6398E6F5-01FB-4CE9-B1E9-6A880643BB18}" type="presParOf" srcId="{722F189D-7019-4F33-9960-E68D7C7FFCF8}" destId="{6BBDF7A6-9EA3-465F-956D-622DE8487AF1}" srcOrd="3" destOrd="0" presId="urn:microsoft.com/office/officeart/2008/layout/VerticalCurvedList"/>
    <dgm:cxn modelId="{CB657B19-C338-4FA3-B072-3EF25E28B326}" type="presParOf" srcId="{722F189D-7019-4F33-9960-E68D7C7FFCF8}" destId="{0C10AFA3-D3CB-4AC0-AFF7-E0F9C3C0D504}" srcOrd="4" destOrd="0" presId="urn:microsoft.com/office/officeart/2008/layout/VerticalCurvedList"/>
    <dgm:cxn modelId="{268F4EA3-CC98-4517-8C15-943051D8B7C8}" type="presParOf" srcId="{0C10AFA3-D3CB-4AC0-AFF7-E0F9C3C0D504}" destId="{D773BB3C-726F-4C64-9697-83AC20062A57}" srcOrd="0" destOrd="0" presId="urn:microsoft.com/office/officeart/2008/layout/VerticalCurvedList"/>
    <dgm:cxn modelId="{F65C695D-6951-4DC3-8D98-5511A729F195}" type="presParOf" srcId="{722F189D-7019-4F33-9960-E68D7C7FFCF8}" destId="{B39498ED-9361-4460-9A97-94544095880C}" srcOrd="5" destOrd="0" presId="urn:microsoft.com/office/officeart/2008/layout/VerticalCurvedList"/>
    <dgm:cxn modelId="{29F18EB4-51EB-479D-89FA-E3D31DD0069D}" type="presParOf" srcId="{722F189D-7019-4F33-9960-E68D7C7FFCF8}" destId="{392ABDBE-D3D3-40ED-ABFC-2DCFA8900275}" srcOrd="6" destOrd="0" presId="urn:microsoft.com/office/officeart/2008/layout/VerticalCurvedList"/>
    <dgm:cxn modelId="{CA67DB0C-3DF7-4B22-9A94-9C9DB79C4B82}" type="presParOf" srcId="{392ABDBE-D3D3-40ED-ABFC-2DCFA8900275}" destId="{27FFA550-B5F8-432C-AD35-D9954D02E465}" srcOrd="0" destOrd="0" presId="urn:microsoft.com/office/officeart/2008/layout/VerticalCurvedList"/>
    <dgm:cxn modelId="{6C8004AD-9360-4DD6-B4E2-F3F40BF7DA8F}" type="presParOf" srcId="{722F189D-7019-4F33-9960-E68D7C7FFCF8}" destId="{5853002D-E243-480E-B9B5-034C009EAB89}" srcOrd="7" destOrd="0" presId="urn:microsoft.com/office/officeart/2008/layout/VerticalCurvedList"/>
    <dgm:cxn modelId="{318C5AF1-04F2-429E-A4BC-FD6805065870}" type="presParOf" srcId="{722F189D-7019-4F33-9960-E68D7C7FFCF8}" destId="{67665D5F-7D6D-4C5B-9BE5-DF728B2B7893}" srcOrd="8" destOrd="0" presId="urn:microsoft.com/office/officeart/2008/layout/VerticalCurvedList"/>
    <dgm:cxn modelId="{EFDE4916-4F4F-4F84-B6F5-7BF141BEA790}" type="presParOf" srcId="{67665D5F-7D6D-4C5B-9BE5-DF728B2B7893}" destId="{DD7E1CDE-D2D3-4988-9BA3-E65AB384ABC3}" srcOrd="0" destOrd="0" presId="urn:microsoft.com/office/officeart/2008/layout/VerticalCurvedList"/>
    <dgm:cxn modelId="{CA71E96C-AA65-4509-A9FD-D9D810CDDD97}" type="presParOf" srcId="{722F189D-7019-4F33-9960-E68D7C7FFCF8}" destId="{9C91E0EE-AD5B-4344-B332-6C83B721780C}" srcOrd="9" destOrd="0" presId="urn:microsoft.com/office/officeart/2008/layout/VerticalCurvedList"/>
    <dgm:cxn modelId="{BBE762B8-9D38-4677-A061-14735C37B216}" type="presParOf" srcId="{722F189D-7019-4F33-9960-E68D7C7FFCF8}" destId="{1EDD5DDB-FAAB-4ADC-8937-A4428B0C1C79}" srcOrd="10" destOrd="0" presId="urn:microsoft.com/office/officeart/2008/layout/VerticalCurvedList"/>
    <dgm:cxn modelId="{1BDAB340-D071-462A-B9D9-51FECCB2D126}" type="presParOf" srcId="{1EDD5DDB-FAAB-4ADC-8937-A4428B0C1C79}" destId="{4ED5E9EF-4FA2-42AD-AF73-0BD12CC90FC7}" srcOrd="0" destOrd="0" presId="urn:microsoft.com/office/officeart/2008/layout/VerticalCurvedList"/>
    <dgm:cxn modelId="{37FA568C-B7FC-4631-9BFA-FB1ECCE528A8}" type="presParOf" srcId="{722F189D-7019-4F33-9960-E68D7C7FFCF8}" destId="{4B394F7D-B2B1-4A77-904E-BDEB96AD5927}" srcOrd="11" destOrd="0" presId="urn:microsoft.com/office/officeart/2008/layout/VerticalCurvedList"/>
    <dgm:cxn modelId="{53B14793-173E-4D33-A45E-F2BB18C5E2C9}" type="presParOf" srcId="{722F189D-7019-4F33-9960-E68D7C7FFCF8}" destId="{BF5EEBAD-E7C5-46F0-A1C8-66464043DED1}" srcOrd="12" destOrd="0" presId="urn:microsoft.com/office/officeart/2008/layout/VerticalCurvedList"/>
    <dgm:cxn modelId="{9ABE597D-A7A9-4538-9E1D-E66055506784}" type="presParOf" srcId="{BF5EEBAD-E7C5-46F0-A1C8-66464043DED1}" destId="{8FE4A6EB-A171-4F6B-A3B3-F5AF75D3A628}"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34A3C-EF65-44E8-BEE7-8D1B7195726E}">
      <dsp:nvSpPr>
        <dsp:cNvPr id="0" name=""/>
        <dsp:cNvSpPr/>
      </dsp:nvSpPr>
      <dsp:spPr>
        <a:xfrm>
          <a:off x="-5496118" y="-841502"/>
          <a:ext cx="6544068" cy="6544068"/>
        </a:xfrm>
        <a:prstGeom prst="blockArc">
          <a:avLst>
            <a:gd name="adj1" fmla="val 18900000"/>
            <a:gd name="adj2" fmla="val 2700000"/>
            <a:gd name="adj3" fmla="val 33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64BE29-B9F4-4645-B18E-1AC36CA054D3}">
      <dsp:nvSpPr>
        <dsp:cNvPr id="0" name=""/>
        <dsp:cNvSpPr/>
      </dsp:nvSpPr>
      <dsp:spPr>
        <a:xfrm>
          <a:off x="390622" y="255983"/>
          <a:ext cx="5636715"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000000"/>
              </a:solidFill>
              <a:effectLst/>
            </a:rPr>
            <a:t>API Profiles are used to represent a set of Namespaces and their API versions. </a:t>
          </a:r>
        </a:p>
      </dsp:txBody>
      <dsp:txXfrm>
        <a:off x="390622" y="255983"/>
        <a:ext cx="5636715" cy="511772"/>
      </dsp:txXfrm>
    </dsp:sp>
    <dsp:sp modelId="{8CAAD133-70D1-451E-A61E-AF5495EB449C}">
      <dsp:nvSpPr>
        <dsp:cNvPr id="0" name=""/>
        <dsp:cNvSpPr/>
      </dsp:nvSpPr>
      <dsp:spPr>
        <a:xfrm>
          <a:off x="70764" y="192011"/>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BDF7A6-9EA3-465F-956D-622DE8487AF1}">
      <dsp:nvSpPr>
        <dsp:cNvPr id="0" name=""/>
        <dsp:cNvSpPr/>
      </dsp:nvSpPr>
      <dsp:spPr>
        <a:xfrm>
          <a:off x="811590" y="1023545"/>
          <a:ext cx="5215747"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000000"/>
              </a:solidFill>
              <a:effectLst/>
            </a:rPr>
            <a:t>It is a representation of Azure Stack Hub as an Azure Platform declaring a set of APIs to be supported across all our clouds.</a:t>
          </a:r>
        </a:p>
      </dsp:txBody>
      <dsp:txXfrm>
        <a:off x="811590" y="1023545"/>
        <a:ext cx="5215747" cy="511772"/>
      </dsp:txXfrm>
    </dsp:sp>
    <dsp:sp modelId="{D773BB3C-726F-4C64-9697-83AC20062A57}">
      <dsp:nvSpPr>
        <dsp:cNvPr id="0" name=""/>
        <dsp:cNvSpPr/>
      </dsp:nvSpPr>
      <dsp:spPr>
        <a:xfrm>
          <a:off x="491733" y="959573"/>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9498ED-9361-4460-9A97-94544095880C}">
      <dsp:nvSpPr>
        <dsp:cNvPr id="0" name=""/>
        <dsp:cNvSpPr/>
      </dsp:nvSpPr>
      <dsp:spPr>
        <a:xfrm>
          <a:off x="1004089" y="1791107"/>
          <a:ext cx="5023249"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b="0" i="0" u="none" kern="1200" dirty="0">
              <a:solidFill>
                <a:schemeClr val="tx1"/>
              </a:solidFill>
            </a:rPr>
            <a:t>The developer can just align the application to a profile and the tools/SDKs will themselves revert to the right API-versions as directed by the profile.</a:t>
          </a:r>
          <a:endParaRPr lang="en-US" sz="1100" kern="1200" dirty="0">
            <a:solidFill>
              <a:schemeClr val="tx1"/>
            </a:solidFill>
            <a:effectLst/>
          </a:endParaRPr>
        </a:p>
      </dsp:txBody>
      <dsp:txXfrm>
        <a:off x="1004089" y="1791107"/>
        <a:ext cx="5023249" cy="511772"/>
      </dsp:txXfrm>
    </dsp:sp>
    <dsp:sp modelId="{27FFA550-B5F8-432C-AD35-D9954D02E465}">
      <dsp:nvSpPr>
        <dsp:cNvPr id="0" name=""/>
        <dsp:cNvSpPr/>
      </dsp:nvSpPr>
      <dsp:spPr>
        <a:xfrm>
          <a:off x="684231" y="1727135"/>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53002D-E243-480E-B9B5-034C009EAB89}">
      <dsp:nvSpPr>
        <dsp:cNvPr id="0" name=""/>
        <dsp:cNvSpPr/>
      </dsp:nvSpPr>
      <dsp:spPr>
        <a:xfrm>
          <a:off x="1004089" y="2558183"/>
          <a:ext cx="5023249"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000000"/>
              </a:solidFill>
              <a:effectLst/>
            </a:rPr>
            <a:t>Three naming conventions are ‘latest’, ‘</a:t>
          </a:r>
          <a:r>
            <a:rPr lang="en-US" sz="1100" kern="1200" dirty="0" err="1">
              <a:solidFill>
                <a:srgbClr val="000000"/>
              </a:solidFill>
              <a:effectLst/>
            </a:rPr>
            <a:t>yyyy</a:t>
          </a:r>
          <a:r>
            <a:rPr lang="en-US" sz="1100" kern="1200" dirty="0">
              <a:solidFill>
                <a:srgbClr val="000000"/>
              </a:solidFill>
              <a:effectLst/>
            </a:rPr>
            <a:t>-mm-</a:t>
          </a:r>
          <a:r>
            <a:rPr lang="en-US" sz="1100" kern="1200" dirty="0" err="1">
              <a:solidFill>
                <a:srgbClr val="000000"/>
              </a:solidFill>
              <a:effectLst/>
            </a:rPr>
            <a:t>dd</a:t>
          </a:r>
          <a:r>
            <a:rPr lang="en-US" sz="1100" kern="1200" dirty="0">
              <a:solidFill>
                <a:srgbClr val="000000"/>
              </a:solidFill>
              <a:effectLst/>
            </a:rPr>
            <a:t>-hybrid’, ‘</a:t>
          </a:r>
          <a:r>
            <a:rPr lang="en-US" sz="1100" kern="1200" dirty="0" err="1">
              <a:solidFill>
                <a:srgbClr val="000000"/>
              </a:solidFill>
              <a:effectLst/>
            </a:rPr>
            <a:t>yyyy</a:t>
          </a:r>
          <a:r>
            <a:rPr lang="en-US" sz="1100" kern="1200" dirty="0">
              <a:solidFill>
                <a:srgbClr val="000000"/>
              </a:solidFill>
              <a:effectLst/>
            </a:rPr>
            <a:t>-mm-</a:t>
          </a:r>
          <a:r>
            <a:rPr lang="en-US" sz="1100" kern="1200" dirty="0" err="1">
              <a:solidFill>
                <a:srgbClr val="000000"/>
              </a:solidFill>
              <a:effectLst/>
            </a:rPr>
            <a:t>dd</a:t>
          </a:r>
          <a:r>
            <a:rPr lang="en-US" sz="1100" kern="1200" dirty="0">
              <a:solidFill>
                <a:srgbClr val="000000"/>
              </a:solidFill>
              <a:effectLst/>
            </a:rPr>
            <a:t>-profile’</a:t>
          </a:r>
        </a:p>
      </dsp:txBody>
      <dsp:txXfrm>
        <a:off x="1004089" y="2558183"/>
        <a:ext cx="5023249" cy="511772"/>
      </dsp:txXfrm>
    </dsp:sp>
    <dsp:sp modelId="{DD7E1CDE-D2D3-4988-9BA3-E65AB384ABC3}">
      <dsp:nvSpPr>
        <dsp:cNvPr id="0" name=""/>
        <dsp:cNvSpPr/>
      </dsp:nvSpPr>
      <dsp:spPr>
        <a:xfrm>
          <a:off x="684231" y="2494211"/>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1E0EE-AD5B-4344-B332-6C83B721780C}">
      <dsp:nvSpPr>
        <dsp:cNvPr id="0" name=""/>
        <dsp:cNvSpPr/>
      </dsp:nvSpPr>
      <dsp:spPr>
        <a:xfrm>
          <a:off x="811590" y="3325744"/>
          <a:ext cx="5215747"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000000"/>
              </a:solidFill>
              <a:effectLst/>
            </a:rPr>
            <a:t>These Profiles will be coined four times a year and will be announced during Build and Ignite. </a:t>
          </a:r>
          <a:endParaRPr lang="en-US" sz="1100" b="1" kern="1200" dirty="0">
            <a:solidFill>
              <a:srgbClr val="000000"/>
            </a:solidFill>
            <a:effectLst/>
          </a:endParaRPr>
        </a:p>
      </dsp:txBody>
      <dsp:txXfrm>
        <a:off x="811590" y="3325744"/>
        <a:ext cx="5215747" cy="511772"/>
      </dsp:txXfrm>
    </dsp:sp>
    <dsp:sp modelId="{4ED5E9EF-4FA2-42AD-AF73-0BD12CC90FC7}">
      <dsp:nvSpPr>
        <dsp:cNvPr id="0" name=""/>
        <dsp:cNvSpPr/>
      </dsp:nvSpPr>
      <dsp:spPr>
        <a:xfrm>
          <a:off x="491733" y="3261773"/>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394F7D-B2B1-4A77-904E-BDEB96AD5927}">
      <dsp:nvSpPr>
        <dsp:cNvPr id="0" name=""/>
        <dsp:cNvSpPr/>
      </dsp:nvSpPr>
      <dsp:spPr>
        <a:xfrm>
          <a:off x="390622" y="4093306"/>
          <a:ext cx="5636715"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b="0" kern="1200" dirty="0">
              <a:solidFill>
                <a:srgbClr val="000000"/>
              </a:solidFill>
              <a:effectLst/>
            </a:rPr>
            <a:t>Originally created for developers to create templates across multiple Azure Clouds. Evolved to address the need of compatibility and stability.</a:t>
          </a:r>
        </a:p>
      </dsp:txBody>
      <dsp:txXfrm>
        <a:off x="390622" y="4093306"/>
        <a:ext cx="5636715" cy="511772"/>
      </dsp:txXfrm>
    </dsp:sp>
    <dsp:sp modelId="{8FE4A6EB-A171-4F6B-A3B3-F5AF75D3A628}">
      <dsp:nvSpPr>
        <dsp:cNvPr id="0" name=""/>
        <dsp:cNvSpPr/>
      </dsp:nvSpPr>
      <dsp:spPr>
        <a:xfrm>
          <a:off x="70764" y="4029335"/>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D301EE-140C-4D3F-956C-0DA0EC7EB085}" type="datetime8">
              <a:rPr lang="en-US" smtClean="0">
                <a:latin typeface="Segoe UI" pitchFamily="34" charset="0"/>
              </a:rPr>
              <a:t>2/1/2021 5:26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B112B05B-B32B-46D7-BBC6-C518558A6E9E}" type="datetime8">
              <a:rPr lang="en-US" smtClean="0"/>
              <a:t>2/1/2021 5:22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1DAB1FF4-F35B-4803-96AE-F45A329B40FD}" type="datetime8">
              <a:rPr lang="en-US" smtClean="0"/>
              <a:t>2/1/2021 5:22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2DC971E-970E-42AA-95C8-47F7B6850070}" type="datetime8">
              <a:rPr lang="en-US" smtClean="0"/>
              <a:t>2/1/2021 5:22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760413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D9AD34-E84D-45A7-A64D-4248A191F589}" type="datetime8">
              <a:rPr lang="en-US" smtClean="0"/>
              <a:t>2/1/2021 5:22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77351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16</a:t>
            </a:fld>
            <a:endParaRPr lang="en-US" dirty="0"/>
          </a:p>
        </p:txBody>
      </p:sp>
    </p:spTree>
    <p:extLst>
      <p:ext uri="{BB962C8B-B14F-4D97-AF65-F5344CB8AC3E}">
        <p14:creationId xmlns:p14="http://schemas.microsoft.com/office/powerpoint/2010/main" val="1850055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227CFD-E1D5-45DC-9428-4002A97A6BFA}"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3322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98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27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345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294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063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9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C032226-67A4-4F9C-9132-4BC7C9A180D5}" type="datetime8">
              <a:rPr kumimoji="0" lang="en-US" sz="1800" b="0" i="0" u="none" strike="noStrike" kern="0" cap="none" spc="0" normalizeH="0" baseline="0" noProof="0" smtClean="0">
                <a:ln>
                  <a:noFill/>
                </a:ln>
                <a:solidFill>
                  <a:sysClr val="windowText" lastClr="000000"/>
                </a:solidFill>
                <a:effectLst/>
                <a:uLnTx/>
                <a:uFillTx/>
              </a:rPr>
              <a:t>2/1/2021 5:22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9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015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618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461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2/1/2021 5:22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4738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2/1/2021 5:22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407671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2/1/2021 5:22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305530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2/1/2021 5:22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522461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2/1/2021 5:22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031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2/1/2021 5:22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39736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3</a:t>
            </a:fld>
            <a:endParaRPr lang="en-US" dirty="0"/>
          </a:p>
        </p:txBody>
      </p:sp>
    </p:spTree>
    <p:extLst>
      <p:ext uri="{BB962C8B-B14F-4D97-AF65-F5344CB8AC3E}">
        <p14:creationId xmlns:p14="http://schemas.microsoft.com/office/powerpoint/2010/main" val="6454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2/1/2021 5:22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688101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4053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150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155669-9C3D-4061-8B56-011F9387A2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881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9558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F8DA-B709-41B8-BD40-DA24F843FC0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21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5E9A8B-3476-4C81-AD02-CB76EC16E8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843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CDBBED-76B4-44C2-B245-4D58954C5BA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4061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ACCA50-4A56-4664-A8DF-7346A974917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507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22B60-D385-4783-B688-8F82C39435E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068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321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9D9EFD4-E55E-4468-A803-BCB2B29B833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730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ACCA50-4A56-4664-A8DF-7346A974917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5898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9CD1511-65AF-4296-8F16-068B91D3053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7231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158C32-0B5E-473D-875E-D8B92F3281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677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5E8E230-DE22-4FF5-98B3-F1B64DEB1C4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819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3FCAAF0-A3CA-41D8-9159-1B27A545541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584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13F1EC-3F73-4707-A0F7-7767F33580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0888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BCB0BD-915B-46E4-B87D-F7535D92F71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521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22E9D3-9BD6-48A9-B7E6-DE88A060950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958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30EAA87-CBD7-4655-977F-BFCFA98625B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82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2/1/2021 5:22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6D9AA3-C3B3-4984-876F-516D0B186F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4047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D722D2-0D8E-4B77-B8AB-5E442A1D45D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9483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C707BB-14C5-42D7-A66C-E687FF16205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84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542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3346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687420-1A5B-45D2-A649-D7C0BE70557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954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764379-F01E-4780-A58A-FE68140A65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0305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77D4047-4B67-4AAB-AAF6-CF81B0EE3A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2501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A94F4C0-B096-4345-A9E8-7213233F7CA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9752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542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9</a:t>
            </a:fld>
            <a:endParaRPr lang="en-US" dirty="0"/>
          </a:p>
        </p:txBody>
      </p:sp>
    </p:spTree>
    <p:extLst>
      <p:ext uri="{BB962C8B-B14F-4D97-AF65-F5344CB8AC3E}">
        <p14:creationId xmlns:p14="http://schemas.microsoft.com/office/powerpoint/2010/main" val="34056573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39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48DF47-A562-41A5-BEB8-48F0ACF31F5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455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A76B65B-7971-4826-96B1-27338D061A6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15517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38D78-DC5E-44FA-A6E8-14AF4AB4E5D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67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34EE29-A74B-4234-B3FF-B97D8270580D}" type="datetime8">
              <a:rPr lang="en-US" smtClean="0"/>
              <a:t>2/1/2021 5:22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653237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AD4E10-570E-4D53-A9FC-D74E28576515}" type="datetime8">
              <a:rPr lang="en-US" smtClean="0"/>
              <a:t>2/1/2021 5:22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49950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7FF3E0-EB73-4299-A067-17670032A4D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2/1/2021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616407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hree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3954462"/>
            <a:ext cx="3566160" cy="2560638"/>
          </a:xfrm>
        </p:spPr>
        <p:txBody>
          <a:bodyPr wrap="square">
            <a:noAutofit/>
          </a:bodyPr>
          <a:lstStyle>
            <a:lvl1pPr marL="0" indent="0">
              <a:spcBef>
                <a:spcPts val="1224"/>
              </a:spcBef>
              <a:buClr>
                <a:schemeClr val="tx1"/>
              </a:buClr>
              <a:buFont typeface="Wingdings" pitchFamily="2" charset="2"/>
              <a:buNone/>
              <a:defRPr sz="28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427538" y="3954462"/>
            <a:ext cx="3566160" cy="2560638"/>
          </a:xfrm>
        </p:spPr>
        <p:txBody>
          <a:bodyPr wrap="square">
            <a:noAutofit/>
          </a:bodyPr>
          <a:lstStyle>
            <a:lvl1pPr marL="0" indent="0">
              <a:spcBef>
                <a:spcPts val="1224"/>
              </a:spcBef>
              <a:buClr>
                <a:schemeClr val="tx1"/>
              </a:buClr>
              <a:buFont typeface="Wingdings" pitchFamily="2" charset="2"/>
              <a:buNone/>
              <a:defRPr sz="28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8580437" y="3954462"/>
            <a:ext cx="3566160" cy="2560637"/>
          </a:xfrm>
        </p:spPr>
        <p:txBody>
          <a:bodyPr>
            <a:noAutofit/>
          </a:bodyPr>
          <a:lstStyle>
            <a:lvl1pPr>
              <a:defRPr lang="en-US" sz="2800" kern="1200" spc="0" baseline="0" dirty="0" smtClean="0">
                <a:gradFill>
                  <a:gsLst>
                    <a:gs pos="1250">
                      <a:schemeClr val="tx2"/>
                    </a:gs>
                    <a:gs pos="99000">
                      <a:schemeClr val="tx2"/>
                    </a:gs>
                  </a:gsLst>
                  <a:lin ang="5400000" scaled="0"/>
                </a:gradFill>
                <a:latin typeface="+mj-lt"/>
                <a:ea typeface="+mn-ea"/>
                <a:cs typeface="+mn-cs"/>
              </a:defRPr>
            </a:lvl1pPr>
            <a:lvl2pPr>
              <a:defRPr lang="en-US" sz="2000" kern="1200" spc="0" baseline="0" dirty="0" smtClean="0">
                <a:gradFill>
                  <a:gsLst>
                    <a:gs pos="1250">
                      <a:schemeClr val="tx1"/>
                    </a:gs>
                    <a:gs pos="100000">
                      <a:schemeClr val="tx1"/>
                    </a:gs>
                  </a:gsLst>
                  <a:lin ang="5400000" scaled="0"/>
                </a:gradFill>
                <a:latin typeface="+mn-lt"/>
                <a:ea typeface="+mn-ea"/>
                <a:cs typeface="+mn-cs"/>
              </a:defRPr>
            </a:lvl2pPr>
            <a:lvl3pPr>
              <a:defRPr lang="en-US" sz="2000" kern="1200" spc="0" baseline="0" dirty="0" smtClean="0">
                <a:gradFill>
                  <a:gsLst>
                    <a:gs pos="1250">
                      <a:schemeClr val="tx1"/>
                    </a:gs>
                    <a:gs pos="100000">
                      <a:schemeClr val="tx1"/>
                    </a:gs>
                  </a:gsLst>
                  <a:lin ang="5400000" scaled="0"/>
                </a:gradFill>
                <a:latin typeface="+mn-lt"/>
                <a:ea typeface="+mn-ea"/>
                <a:cs typeface="+mn-cs"/>
              </a:defRPr>
            </a:lvl3pPr>
            <a:lvl4pPr>
              <a:defRPr lang="en-US" sz="1800" kern="1200" spc="0" baseline="0" dirty="0" smtClean="0">
                <a:gradFill>
                  <a:gsLst>
                    <a:gs pos="1250">
                      <a:schemeClr val="tx1"/>
                    </a:gs>
                    <a:gs pos="100000">
                      <a:schemeClr val="tx1"/>
                    </a:gs>
                  </a:gsLst>
                  <a:lin ang="5400000" scaled="0"/>
                </a:gradFill>
                <a:latin typeface="+mn-lt"/>
                <a:ea typeface="+mn-ea"/>
                <a:cs typeface="+mn-cs"/>
              </a:defRPr>
            </a:lvl4pPr>
            <a:lvl5pPr>
              <a:defRPr lang="en-US" sz="1800" kern="1200" spc="0"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Edit Master text styles</a:t>
            </a:r>
          </a:p>
          <a:p>
            <a:pPr marL="0" marR="0" lvl="1"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Second level</a:t>
            </a:r>
          </a:p>
          <a:p>
            <a:pPr marL="0" marR="0" lvl="2"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Third level</a:t>
            </a:r>
          </a:p>
          <a:p>
            <a:pPr marL="0" marR="0" lvl="3"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Fourth level</a:t>
            </a:r>
          </a:p>
          <a:p>
            <a:pPr marL="0" marR="0" lvl="4"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Fifth level</a:t>
            </a:r>
            <a:endParaRPr lang="en-US" dirty="0"/>
          </a:p>
        </p:txBody>
      </p:sp>
      <p:sp>
        <p:nvSpPr>
          <p:cNvPr id="8" name="Picture Placeholder 7"/>
          <p:cNvSpPr>
            <a:spLocks noGrp="1"/>
          </p:cNvSpPr>
          <p:nvPr>
            <p:ph type="pic" sz="quarter" idx="13" hasCustomPrompt="1"/>
          </p:nvPr>
        </p:nvSpPr>
        <p:spPr>
          <a:xfrm>
            <a:off x="0" y="0"/>
            <a:ext cx="12436475" cy="3497262"/>
          </a:xfrm>
          <a:blipFill>
            <a:blip r:embed="rId2" cstate="screen">
              <a:extLst>
                <a:ext uri="{28A0092B-C50C-407E-A947-70E740481C1C}">
                  <a14:useLocalDpi xmlns:a14="http://schemas.microsoft.com/office/drawing/2010/main"/>
                </a:ext>
              </a:extLst>
            </a:blip>
            <a:srcRect/>
            <a:stretch>
              <a:fillRect/>
            </a:stretch>
          </a:blipFill>
        </p:spPr>
        <p:txBody>
          <a:bodyPr tIns="1097280" anchor="ctr" anchorCtr="0">
            <a:noAutofit/>
          </a:bodyPr>
          <a:lstStyle>
            <a:lvl1pPr marL="0" indent="0" algn="ctr">
              <a:buNone/>
              <a:defRPr sz="1800">
                <a:solidFill>
                  <a:schemeClr val="bg1"/>
                </a:solidFill>
                <a:latin typeface="+mn-lt"/>
              </a:defRPr>
            </a:lvl1pPr>
          </a:lstStyle>
          <a:p>
            <a:r>
              <a:rPr lang="en-US" dirty="0"/>
              <a:t>INSERT PICTURE HERE 50/50</a:t>
            </a:r>
          </a:p>
        </p:txBody>
      </p:sp>
    </p:spTree>
    <p:extLst>
      <p:ext uri="{BB962C8B-B14F-4D97-AF65-F5344CB8AC3E}">
        <p14:creationId xmlns:p14="http://schemas.microsoft.com/office/powerpoint/2010/main" val="39569377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E09E-98D9-491A-B4F3-F7899E7C8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44C3F3-6320-45BD-AE77-F710EF8151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58EAB-9B95-4E2C-987B-31DE0051E059}"/>
              </a:ext>
            </a:extLst>
          </p:cNvPr>
          <p:cNvSpPr>
            <a:spLocks noGrp="1"/>
          </p:cNvSpPr>
          <p:nvPr>
            <p:ph type="dt" sz="half" idx="10"/>
          </p:nvPr>
        </p:nvSpPr>
        <p:spPr/>
        <p:txBody>
          <a:bodyPr/>
          <a:lstStyle/>
          <a:p>
            <a:fld id="{B9E153DE-9AF0-4D8E-97A1-44590AD100F7}" type="datetimeFigureOut">
              <a:rPr lang="en-US" smtClean="0"/>
              <a:t>2/1/2021</a:t>
            </a:fld>
            <a:endParaRPr lang="en-US"/>
          </a:p>
        </p:txBody>
      </p:sp>
      <p:sp>
        <p:nvSpPr>
          <p:cNvPr id="5" name="Footer Placeholder 4">
            <a:extLst>
              <a:ext uri="{FF2B5EF4-FFF2-40B4-BE49-F238E27FC236}">
                <a16:creationId xmlns:a16="http://schemas.microsoft.com/office/drawing/2014/main" id="{A49BF2EA-9C82-46E3-930C-3C3542B3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012B2-BC37-4C12-9A2C-6F5849F85D99}"/>
              </a:ext>
            </a:extLst>
          </p:cNvPr>
          <p:cNvSpPr>
            <a:spLocks noGrp="1"/>
          </p:cNvSpPr>
          <p:nvPr>
            <p:ph type="sldNum" sz="quarter" idx="12"/>
          </p:nvPr>
        </p:nvSpPr>
        <p:spPr/>
        <p:txBody>
          <a:bodyPr/>
          <a:lstStyle/>
          <a:p>
            <a:fld id="{CEB19C18-2B37-4494-B15E-79C19CE032F2}" type="slidenum">
              <a:rPr lang="en-US" smtClean="0"/>
              <a:t>‹#›</a:t>
            </a:fld>
            <a:endParaRPr lang="en-US"/>
          </a:p>
        </p:txBody>
      </p:sp>
    </p:spTree>
    <p:extLst>
      <p:ext uri="{BB962C8B-B14F-4D97-AF65-F5344CB8AC3E}">
        <p14:creationId xmlns:p14="http://schemas.microsoft.com/office/powerpoint/2010/main" val="7514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0">
    <p:spTree>
      <p:nvGrpSpPr>
        <p:cNvPr id="1" name=""/>
        <p:cNvGrpSpPr/>
        <p:nvPr/>
      </p:nvGrpSpPr>
      <p:grpSpPr>
        <a:xfrm>
          <a:off x="0" y="0"/>
          <a:ext cx="0" cy="0"/>
          <a:chOff x="0" y="0"/>
          <a:chExt cx="0" cy="0"/>
        </a:xfrm>
      </p:grpSpPr>
      <p:sp>
        <p:nvSpPr>
          <p:cNvPr id="8" name="Text Placeholder 4"/>
          <p:cNvSpPr>
            <a:spLocks noGrp="1"/>
          </p:cNvSpPr>
          <p:nvPr>
            <p:ph type="body" sz="quarter" idx="15" hasCustomPrompt="1"/>
          </p:nvPr>
        </p:nvSpPr>
        <p:spPr>
          <a:xfrm>
            <a:off x="274702" y="560206"/>
            <a:ext cx="11865570" cy="932563"/>
          </a:xfrm>
        </p:spPr>
        <p:txBody>
          <a:bodyPr/>
          <a:lstStyle>
            <a:lvl1pPr marL="0" indent="0">
              <a:buNone/>
              <a:defRPr sz="5400" b="0" baseline="0">
                <a:solidFill>
                  <a:schemeClr val="bg2"/>
                </a:solidFill>
                <a:latin typeface="+mj-lt"/>
              </a:defRPr>
            </a:lvl1pPr>
            <a:lvl2pPr marL="320933" indent="0">
              <a:buNone/>
              <a:defRPr sz="4590" b="1">
                <a:latin typeface="Proxima Nova Bold"/>
              </a:defRPr>
            </a:lvl2pPr>
            <a:lvl3pPr marL="534889" indent="0">
              <a:buNone/>
              <a:defRPr sz="4590" b="1">
                <a:latin typeface="Proxima Nova Bold"/>
              </a:defRPr>
            </a:lvl3pPr>
            <a:lvl4pPr marL="748844" indent="0">
              <a:buNone/>
              <a:defRPr sz="4590" b="1">
                <a:latin typeface="Proxima Nova Bold"/>
              </a:defRPr>
            </a:lvl4pPr>
            <a:lvl5pPr marL="962799" indent="0">
              <a:buNone/>
              <a:defRPr sz="4590" b="1">
                <a:latin typeface="Proxima Nova Bold"/>
              </a:defRPr>
            </a:lvl5pPr>
          </a:lstStyle>
          <a:p>
            <a:pPr lvl="0"/>
            <a:r>
              <a:rPr lang="en-US"/>
              <a:t>Click to edit Master title style</a:t>
            </a:r>
          </a:p>
        </p:txBody>
      </p:sp>
      <p:sp>
        <p:nvSpPr>
          <p:cNvPr id="9" name="Text Placeholder 4"/>
          <p:cNvSpPr>
            <a:spLocks noGrp="1"/>
          </p:cNvSpPr>
          <p:nvPr>
            <p:ph type="body" sz="quarter" idx="13" hasCustomPrompt="1"/>
          </p:nvPr>
        </p:nvSpPr>
        <p:spPr>
          <a:xfrm>
            <a:off x="274702" y="1534668"/>
            <a:ext cx="11865570" cy="438903"/>
          </a:xfrm>
        </p:spPr>
        <p:txBody>
          <a:bodyPr/>
          <a:lstStyle>
            <a:lvl1pPr marL="0" indent="0">
              <a:buNone/>
              <a:defRPr sz="1800" b="1" cap="all" baseline="0">
                <a:solidFill>
                  <a:schemeClr val="tx1"/>
                </a:solidFill>
                <a:latin typeface="+mn-lt"/>
              </a:defRPr>
            </a:lvl1pPr>
          </a:lstStyle>
          <a:p>
            <a:pPr lvl="0"/>
            <a:r>
              <a:rPr lang="en-US"/>
              <a:t>SUBHEAD PLACEHOLDER: SIZE 54PT</a:t>
            </a:r>
          </a:p>
        </p:txBody>
      </p:sp>
      <p:sp>
        <p:nvSpPr>
          <p:cNvPr id="12" name="Text Placeholder 4"/>
          <p:cNvSpPr>
            <a:spLocks noGrp="1"/>
          </p:cNvSpPr>
          <p:nvPr>
            <p:ph type="body" sz="quarter" idx="17" hasCustomPrompt="1"/>
          </p:nvPr>
        </p:nvSpPr>
        <p:spPr>
          <a:xfrm>
            <a:off x="1" y="1"/>
            <a:ext cx="10943237" cy="326918"/>
          </a:xfrm>
          <a:solidFill>
            <a:schemeClr val="tx2"/>
          </a:solidFill>
        </p:spPr>
        <p:txBody>
          <a:bodyPr lIns="457200" rIns="182880"/>
          <a:lstStyle>
            <a:lvl1pPr marL="0" indent="0">
              <a:buNone/>
              <a:defRPr sz="1001" b="1" cap="all" spc="100" baseline="0">
                <a:solidFill>
                  <a:schemeClr val="bg1"/>
                </a:solidFill>
                <a:latin typeface="+mn-lt"/>
              </a:defRPr>
            </a:lvl1pPr>
          </a:lstStyle>
          <a:p>
            <a:pPr lvl="0"/>
            <a:r>
              <a:rPr lang="en-US"/>
              <a:t>DEFINE YOUR STRATEGY</a:t>
            </a:r>
          </a:p>
        </p:txBody>
      </p:sp>
      <p:sp>
        <p:nvSpPr>
          <p:cNvPr id="16" name="Text Placeholder 4"/>
          <p:cNvSpPr>
            <a:spLocks noGrp="1"/>
          </p:cNvSpPr>
          <p:nvPr>
            <p:ph type="body" sz="quarter" idx="18" hasCustomPrompt="1"/>
          </p:nvPr>
        </p:nvSpPr>
        <p:spPr>
          <a:xfrm>
            <a:off x="10943240" y="2"/>
            <a:ext cx="1493236" cy="326918"/>
          </a:xfrm>
          <a:solidFill>
            <a:schemeClr val="bg2"/>
          </a:solidFill>
        </p:spPr>
        <p:txBody>
          <a:bodyPr/>
          <a:lstStyle>
            <a:lvl1pPr marL="0" indent="0" algn="ctr">
              <a:buNone/>
              <a:defRPr sz="1001" b="1" cap="all" spc="100" baseline="0">
                <a:solidFill>
                  <a:schemeClr val="bg1"/>
                </a:solidFill>
                <a:latin typeface="+mn-lt"/>
              </a:defRPr>
            </a:lvl1pPr>
          </a:lstStyle>
          <a:p>
            <a:pPr lvl="0"/>
            <a:r>
              <a:rPr lang="en-US"/>
              <a:t>PAGE </a:t>
            </a:r>
            <a:fld id="{D88F44B6-CA38-4051-B984-ECF065E2EE0D}" type="slidenum">
              <a:rPr lang="en-US" smtClean="0"/>
              <a:t>‹#›</a:t>
            </a:fld>
            <a:endParaRPr lang="en-US"/>
          </a:p>
        </p:txBody>
      </p:sp>
      <p:sp>
        <p:nvSpPr>
          <p:cNvPr id="13" name="Text Placeholder 3"/>
          <p:cNvSpPr>
            <a:spLocks noGrp="1"/>
          </p:cNvSpPr>
          <p:nvPr>
            <p:ph type="body" sz="quarter" idx="10"/>
          </p:nvPr>
        </p:nvSpPr>
        <p:spPr>
          <a:xfrm>
            <a:off x="274639" y="2008273"/>
            <a:ext cx="5638759" cy="2125710"/>
          </a:xfrm>
        </p:spPr>
        <p:txBody>
          <a:bodyPr wrap="square">
            <a:spAutoFit/>
          </a:bodyPr>
          <a:lstStyle>
            <a:lvl1pPr marL="287312" indent="-287312">
              <a:lnSpc>
                <a:spcPct val="100000"/>
              </a:lnSpc>
              <a:spcBef>
                <a:spcPts val="1224"/>
              </a:spcBef>
              <a:spcAft>
                <a:spcPts val="1001"/>
              </a:spcAft>
              <a:buClr>
                <a:schemeClr val="tx1"/>
              </a:buClr>
              <a:buFont typeface="Arial" pitchFamily="34" charset="0"/>
              <a:buChar char="•"/>
              <a:defRPr sz="1600">
                <a:latin typeface="+mn-lt"/>
              </a:defRPr>
            </a:lvl1pPr>
            <a:lvl2pPr marL="531119" indent="-233175">
              <a:lnSpc>
                <a:spcPct val="100000"/>
              </a:lnSpc>
              <a:spcAft>
                <a:spcPts val="1001"/>
              </a:spcAft>
              <a:defRPr sz="1600">
                <a:latin typeface="+mn-lt"/>
              </a:defRPr>
            </a:lvl2pPr>
            <a:lvl3pPr marL="699523" indent="-168404">
              <a:lnSpc>
                <a:spcPct val="100000"/>
              </a:lnSpc>
              <a:spcAft>
                <a:spcPts val="1001"/>
              </a:spcAft>
              <a:tabLst/>
              <a:defRPr sz="1600">
                <a:latin typeface="+mn-lt"/>
              </a:defRPr>
            </a:lvl3pPr>
            <a:lvl4pPr marL="880880" indent="-181359">
              <a:lnSpc>
                <a:spcPct val="100000"/>
              </a:lnSpc>
              <a:spcAft>
                <a:spcPts val="1001"/>
              </a:spcAft>
              <a:defRPr sz="1600">
                <a:latin typeface="+mn-lt"/>
              </a:defRPr>
            </a:lvl4pPr>
            <a:lvl5pPr marL="1049284" indent="-168404">
              <a:lnSpc>
                <a:spcPct val="100000"/>
              </a:lnSpc>
              <a:spcAft>
                <a:spcPts val="1001"/>
              </a:spcAft>
              <a:tabLst/>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1"/>
          </p:nvPr>
        </p:nvSpPr>
        <p:spPr>
          <a:xfrm>
            <a:off x="6294448" y="2008273"/>
            <a:ext cx="5867392" cy="2125710"/>
          </a:xfrm>
        </p:spPr>
        <p:txBody>
          <a:bodyPr wrap="square">
            <a:spAutoFit/>
          </a:bodyPr>
          <a:lstStyle>
            <a:lvl1pPr marL="287312" indent="-287312">
              <a:lnSpc>
                <a:spcPct val="100000"/>
              </a:lnSpc>
              <a:spcBef>
                <a:spcPts val="1224"/>
              </a:spcBef>
              <a:spcAft>
                <a:spcPts val="1001"/>
              </a:spcAft>
              <a:buClr>
                <a:schemeClr val="tx1"/>
              </a:buClr>
              <a:buFont typeface="Arial" pitchFamily="34" charset="0"/>
              <a:buChar char="•"/>
              <a:defRPr sz="1600">
                <a:latin typeface="+mn-lt"/>
              </a:defRPr>
            </a:lvl1pPr>
            <a:lvl2pPr marL="531119" indent="-233175">
              <a:lnSpc>
                <a:spcPct val="100000"/>
              </a:lnSpc>
              <a:spcAft>
                <a:spcPts val="1001"/>
              </a:spcAft>
              <a:defRPr sz="1600">
                <a:latin typeface="+mn-lt"/>
              </a:defRPr>
            </a:lvl2pPr>
            <a:lvl3pPr marL="699523" indent="-168404">
              <a:lnSpc>
                <a:spcPct val="100000"/>
              </a:lnSpc>
              <a:spcAft>
                <a:spcPts val="1001"/>
              </a:spcAft>
              <a:tabLst/>
              <a:defRPr sz="1600">
                <a:latin typeface="+mn-lt"/>
              </a:defRPr>
            </a:lvl3pPr>
            <a:lvl4pPr marL="880880" indent="-181359">
              <a:lnSpc>
                <a:spcPct val="100000"/>
              </a:lnSpc>
              <a:spcAft>
                <a:spcPts val="1001"/>
              </a:spcAft>
              <a:defRPr sz="1600">
                <a:latin typeface="+mn-lt"/>
              </a:defRPr>
            </a:lvl4pPr>
            <a:lvl5pPr marL="1049284" indent="-168404">
              <a:lnSpc>
                <a:spcPct val="100000"/>
              </a:lnSpc>
              <a:spcAft>
                <a:spcPts val="1001"/>
              </a:spcAft>
              <a:tabLst/>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607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8" y="1"/>
            <a:ext cx="6117658"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67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74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a:t>Section title</a:t>
            </a:r>
          </a:p>
        </p:txBody>
      </p:sp>
    </p:spTree>
    <p:extLst>
      <p:ext uri="{BB962C8B-B14F-4D97-AF65-F5344CB8AC3E}">
        <p14:creationId xmlns:p14="http://schemas.microsoft.com/office/powerpoint/2010/main" val="357137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384" rtl="0" eaLnBrk="1" fontAlgn="auto" latinLnBrk="0" hangingPunct="1">
              <a:lnSpc>
                <a:spcPct val="100000"/>
              </a:lnSpc>
              <a:spcBef>
                <a:spcPts val="0"/>
              </a:spcBef>
              <a:spcAft>
                <a:spcPts val="1398"/>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8"/>
              </a:spcAft>
              <a:buNone/>
              <a:defRPr sz="1800">
                <a:solidFill>
                  <a:srgbClr val="000000"/>
                </a:solidFill>
              </a:defRPr>
            </a:lvl2pPr>
            <a:lvl3pPr marL="0"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30" y="6559002"/>
            <a:ext cx="11553197" cy="98880"/>
            <a:chOff x="445128" y="6559056"/>
            <a:chExt cx="11553197" cy="98881"/>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6183" cy="98881"/>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UI Semilight"/>
                  <a:ea typeface="+mn-ea"/>
                  <a:cs typeface="+mn-cs"/>
                </a:rPr>
                <a:t>© Microsoft Corporation</a:t>
              </a:r>
              <a:endParaRPr kumimoji="0" lang="en-US" sz="800" b="0" i="0" u="none" strike="noStrike" kern="1200" cap="none" spc="0" normalizeH="0" baseline="0" noProof="0">
                <a:ln>
                  <a:noFill/>
                </a:ln>
                <a:solidFill>
                  <a:srgbClr val="FFFFFF">
                    <a:lumMod val="65000"/>
                  </a:srgbClr>
                </a:soli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833630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11705"/>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2382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EA9B-00FB-4D4D-A02D-1F6F9F72BB50}"/>
              </a:ext>
            </a:extLst>
          </p:cNvPr>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a:extLst>
              <a:ext uri="{FF2B5EF4-FFF2-40B4-BE49-F238E27FC236}">
                <a16:creationId xmlns:a16="http://schemas.microsoft.com/office/drawing/2014/main" id="{26530C12-F6C0-4242-AEBC-A7F990D461DE}"/>
              </a:ext>
            </a:extLst>
          </p:cNvPr>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258114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130562" y="449264"/>
            <a:ext cx="5031276" cy="948978"/>
          </a:xfrm>
        </p:spPr>
        <p:txBody>
          <a:bodyPr wrap="square" rIns="0">
            <a:spAutoFit/>
          </a:bodyPr>
          <a:lstStyle>
            <a:lvl1pPr marL="0" indent="0">
              <a:lnSpc>
                <a:spcPct val="100000"/>
              </a:lnSpc>
              <a:spcBef>
                <a:spcPts val="1000"/>
              </a:spcBef>
              <a:spcAft>
                <a:spcPts val="1000"/>
              </a:spcAft>
              <a:buNone/>
              <a:defRPr sz="2400">
                <a:solidFill>
                  <a:schemeClr val="bg1"/>
                </a:solidFill>
              </a:defRPr>
            </a:lvl1pPr>
            <a:lvl2pPr>
              <a:defRPr>
                <a:solidFill>
                  <a:schemeClr val="bg1"/>
                </a:solidFill>
              </a:defRPr>
            </a:lvl2pPr>
            <a:lvl3pPr marL="228557">
              <a:lnSpc>
                <a:spcPct val="100000"/>
              </a:lnSpc>
              <a:spcBef>
                <a:spcPts val="400"/>
              </a:spcBef>
              <a:spcAft>
                <a:spcPts val="400"/>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a:t>Click to edit Master text styles</a:t>
            </a:r>
          </a:p>
          <a:p>
            <a:pPr lvl="2"/>
            <a:endParaRPr lang="en-US"/>
          </a:p>
        </p:txBody>
      </p:sp>
      <p:sp>
        <p:nvSpPr>
          <p:cNvPr id="5" name="Rectangle 4"/>
          <p:cNvSpPr/>
          <p:nvPr userDrawn="1"/>
        </p:nvSpPr>
        <p:spPr bwMode="auto">
          <a:xfrm>
            <a:off x="884" y="5812430"/>
            <a:ext cx="12434711" cy="11911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240109" tIns="143366" rIns="179208" bIns="143366" numCol="1" spcCol="0" rtlCol="0" fromWordArt="0" anchor="t" anchorCtr="0" forceAA="0" compatLnSpc="1">
            <a:prstTxWarp prst="textNoShape">
              <a:avLst/>
            </a:prstTxWarp>
            <a:noAutofit/>
          </a:bodyPr>
          <a:lstStyle/>
          <a:p>
            <a:pPr defTabSz="913877">
              <a:defRPr/>
            </a:pPr>
            <a:endParaRPr lang="en-US" sz="3527">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14189" y="5125175"/>
            <a:ext cx="1374138" cy="1371600"/>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endParaRPr lang="en-US" sz="1763" kern="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49970" y="6102849"/>
            <a:ext cx="9781069" cy="592690"/>
          </a:xfrm>
        </p:spPr>
        <p:txBody>
          <a:bodyPr/>
          <a:lstStyle>
            <a:lvl1pPr marL="0" indent="0">
              <a:buNone/>
              <a:defRPr sz="3599"/>
            </a:lvl1pPr>
            <a:lvl2pPr marL="342769" indent="0">
              <a:buNone/>
              <a:defRPr/>
            </a:lvl2pPr>
            <a:lvl3pPr marL="571280" indent="0">
              <a:buNone/>
              <a:defRPr/>
            </a:lvl3pPr>
            <a:lvl4pPr marL="799792" indent="0">
              <a:buNone/>
              <a:defRPr/>
            </a:lvl4pPr>
            <a:lvl5pPr marL="1028304" indent="0">
              <a:buNone/>
              <a:defRPr/>
            </a:lvl5pPr>
          </a:lstStyle>
          <a:p>
            <a:pPr lvl="0"/>
            <a:r>
              <a:rPr lang="en-US"/>
              <a:t>Click to edit Master text styles</a:t>
            </a:r>
          </a:p>
        </p:txBody>
      </p:sp>
    </p:spTree>
    <p:extLst>
      <p:ext uri="{BB962C8B-B14F-4D97-AF65-F5344CB8AC3E}">
        <p14:creationId xmlns:p14="http://schemas.microsoft.com/office/powerpoint/2010/main" val="6727524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9614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7BE0-252D-47F1-B2C8-E8129116294D}"/>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65523E2F-6A79-4368-A446-17C682EA940C}"/>
              </a:ext>
            </a:extLst>
          </p:cNvPr>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Tree>
    <p:extLst>
      <p:ext uri="{BB962C8B-B14F-4D97-AF65-F5344CB8AC3E}">
        <p14:creationId xmlns:p14="http://schemas.microsoft.com/office/powerpoint/2010/main" val="2201715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3FB6C-CA26-4AC6-8BC2-E3F5002A5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71B00-9C9B-44B6-8187-8C00697BA7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8403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EA9B-00FB-4D4D-A02D-1F6F9F72BB50}"/>
              </a:ext>
            </a:extLst>
          </p:cNvPr>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a:extLst>
              <a:ext uri="{FF2B5EF4-FFF2-40B4-BE49-F238E27FC236}">
                <a16:creationId xmlns:a16="http://schemas.microsoft.com/office/drawing/2014/main" id="{26530C12-F6C0-4242-AEBC-A7F990D461DE}"/>
              </a:ext>
            </a:extLst>
          </p:cNvPr>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743831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990A-D226-441C-B8F0-BBAEC85FA9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2C887B-99A3-47E5-B683-7DD2178E78EE}"/>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666F1D-A6FA-4AE8-9586-BC94454467D7}"/>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390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3EC6-17A5-4EB6-B374-3E7073799ACE}"/>
              </a:ext>
            </a:extLst>
          </p:cNvPr>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44D9FD-4D57-4F7E-B46C-4CF7C8B19B98}"/>
              </a:ext>
            </a:extLst>
          </p:cNvPr>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2708F1AF-8EAB-4034-ACB3-D0A0BFC27D8F}"/>
              </a:ext>
            </a:extLst>
          </p:cNvPr>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05A904-1FDA-4F99-B32C-21110593EBC6}"/>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A98A79A2-7617-4C8C-B86C-BD80C191DCE5}"/>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08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128E-F892-45F4-A027-27036CE3F2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2734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6958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DEF6-C886-4327-9349-47AD7DF42DEB}"/>
              </a:ext>
            </a:extLst>
          </p:cNvPr>
          <p:cNvSpPr>
            <a:spLocks noGrp="1"/>
          </p:cNvSpPr>
          <p:nvPr>
            <p:ph type="title"/>
          </p:nvPr>
        </p:nvSpPr>
        <p:spPr>
          <a:xfrm>
            <a:off x="856629"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50921B52-ED7A-4ACE-AF90-80C28305D235}"/>
              </a:ext>
            </a:extLst>
          </p:cNvPr>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8339D0-3FFF-4821-8091-65780E9B7E0F}"/>
              </a:ext>
            </a:extLst>
          </p:cNvPr>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Tree>
    <p:extLst>
      <p:ext uri="{BB962C8B-B14F-4D97-AF65-F5344CB8AC3E}">
        <p14:creationId xmlns:p14="http://schemas.microsoft.com/office/powerpoint/2010/main" val="3780508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E6CB-E234-438B-A80F-44E60223A9B0}"/>
              </a:ext>
            </a:extLst>
          </p:cNvPr>
          <p:cNvSpPr>
            <a:spLocks noGrp="1"/>
          </p:cNvSpPr>
          <p:nvPr>
            <p:ph type="title"/>
          </p:nvPr>
        </p:nvSpPr>
        <p:spPr>
          <a:xfrm>
            <a:off x="856629"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7322C5B6-781C-4EE5-83F6-04A553AA2337}"/>
              </a:ext>
            </a:extLst>
          </p:cNvPr>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en-US"/>
          </a:p>
        </p:txBody>
      </p:sp>
      <p:sp>
        <p:nvSpPr>
          <p:cNvPr id="4" name="Text Placeholder 3">
            <a:extLst>
              <a:ext uri="{FF2B5EF4-FFF2-40B4-BE49-F238E27FC236}">
                <a16:creationId xmlns:a16="http://schemas.microsoft.com/office/drawing/2014/main" id="{6CB0590B-970C-4007-B8F6-D20BAF5977E2}"/>
              </a:ext>
            </a:extLst>
          </p:cNvPr>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Tree>
    <p:extLst>
      <p:ext uri="{BB962C8B-B14F-4D97-AF65-F5344CB8AC3E}">
        <p14:creationId xmlns:p14="http://schemas.microsoft.com/office/powerpoint/2010/main" val="2614032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C961-293F-4295-A696-3B71C94E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64880D-79EA-45EE-9B7A-A02CF95AE15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014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93A25A-793C-40EA-A022-F48D7EEAF97C}"/>
              </a:ext>
            </a:extLst>
          </p:cNvPr>
          <p:cNvSpPr>
            <a:spLocks noGrp="1"/>
          </p:cNvSpPr>
          <p:nvPr>
            <p:ph type="title" orient="vert"/>
          </p:nvPr>
        </p:nvSpPr>
        <p:spPr>
          <a:xfrm>
            <a:off x="8899852" y="372395"/>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01C855-027C-4071-B1D9-ABB10444CF40}"/>
              </a:ext>
            </a:extLst>
          </p:cNvPr>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8739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3674763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35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39524"/>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126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37468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41" r:id="rId3"/>
    <p:sldLayoutId id="2147484247" r:id="rId4"/>
    <p:sldLayoutId id="2147484250" r:id="rId5"/>
    <p:sldLayoutId id="2147484251" r:id="rId6"/>
    <p:sldLayoutId id="2147484257" r:id="rId7"/>
    <p:sldLayoutId id="2147484260" r:id="rId8"/>
    <p:sldLayoutId id="2147484299" r:id="rId9"/>
    <p:sldLayoutId id="2147484263" r:id="rId10"/>
    <p:sldLayoutId id="2147484517" r:id="rId11"/>
    <p:sldLayoutId id="2147484521" r:id="rId12"/>
    <p:sldLayoutId id="2147484617" r:id="rId13"/>
    <p:sldLayoutId id="2147484618" r:id="rId14"/>
    <p:sldLayoutId id="2147484619" r:id="rId15"/>
    <p:sldLayoutId id="2147484620" r:id="rId16"/>
    <p:sldLayoutId id="2147484622" r:id="rId17"/>
    <p:sldLayoutId id="2147484623" r:id="rId18"/>
    <p:sldLayoutId id="2147484624" r:id="rId19"/>
    <p:sldLayoutId id="2147484625"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00419"/>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030419"/>
      </p:ext>
    </p:extLst>
  </p:cSld>
  <p:clrMap bg1="dk1" tx1="lt1" bg2="dk2" tx2="lt2" accent1="accent1" accent2="accent2" accent3="accent3" accent4="accent4" accent5="accent5" accent6="accent6" hlink="hlink" folHlink="folHlink"/>
  <p:sldLayoutIdLst>
    <p:sldLayoutId id="2147484530" r:id="rId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29" pos="273">
          <p15:clr>
            <a:srgbClr val="C35EA4"/>
          </p15:clr>
        </p15:guide>
        <p15:guide id="30" orient="horz" pos="28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125021"/>
      </p:ext>
    </p:extLst>
  </p:cSld>
  <p:clrMap bg1="lt1" tx1="dk1" bg2="lt2" tx2="dk2" accent1="accent1" accent2="accent2" accent3="accent3" accent4="accent4" accent5="accent5" accent6="accent6" hlink="hlink" folHlink="folHlink"/>
  <p:sldLayoutIdLst>
    <p:sldLayoutId id="2147484582" r:id="rId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721145"/>
      </p:ext>
    </p:extLst>
  </p:cSld>
  <p:clrMap bg1="lt1" tx1="dk1" bg2="lt2" tx2="dk2" accent1="accent1" accent2="accent2" accent3="accent3" accent4="accent4" accent5="accent5" accent6="accent6" hlink="hlink" folHlink="folHlink"/>
  <p:sldLayoutIdLst>
    <p:sldLayoutId id="214748459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AEB1D8-7558-43E7-9824-364050D5E05C}"/>
              </a:ext>
            </a:extLst>
          </p:cNvPr>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7CEFEF-32C4-4D9E-84CB-4EFB30A35CC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498152"/>
      </p:ext>
    </p:extLst>
  </p:cSld>
  <p:clrMap bg1="lt1" tx1="dk1" bg2="lt2" tx2="dk2" accent1="accent1" accent2="accent2" accent3="accent3" accent4="accent4" accent5="accent5" accent6="accent6" hlink="hlink" folHlink="folHlink"/>
  <p:sldLayoutIdLst>
    <p:sldLayoutId id="2147484627" r:id="rId1"/>
    <p:sldLayoutId id="2147484628" r:id="rId2"/>
    <p:sldLayoutId id="2147484629" r:id="rId3"/>
    <p:sldLayoutId id="2147484630" r:id="rId4"/>
    <p:sldLayoutId id="2147484631" r:id="rId5"/>
    <p:sldLayoutId id="2147484632" r:id="rId6"/>
    <p:sldLayoutId id="2147484633" r:id="rId7"/>
    <p:sldLayoutId id="2147484634" r:id="rId8"/>
    <p:sldLayoutId id="2147484635" r:id="rId9"/>
    <p:sldLayoutId id="2147484636" r:id="rId10"/>
    <p:sldLayoutId id="2147484637" r:id="rId11"/>
    <p:sldLayoutId id="2147484638" r:id="rId12"/>
    <p:sldLayoutId id="2147484639" r:id="rId13"/>
    <p:sldLayoutId id="2147484640" r:id="rId14"/>
    <p:sldLayoutId id="2147484641" r:id="rId15"/>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1285141"/>
      </p:ext>
    </p:extLst>
  </p:cSld>
  <p:clrMap bg1="dk1" tx1="lt1" bg2="dk2" tx2="lt2" accent1="accent1" accent2="accent2" accent3="accent3" accent4="accent4" accent5="accent5" accent6="accent6" hlink="hlink" folHlink="folHlink"/>
  <p:sldLayoutIdLst>
    <p:sldLayoutId id="214748464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docs.microsoft.com/en-us/hybrid/app-solutions/overview-app-design-considerations" TargetMode="External"/><Relationship Id="rId5" Type="http://schemas.openxmlformats.org/officeDocument/2006/relationships/image" Target="../media/image97.png"/><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84.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0" Type="http://schemas.openxmlformats.org/officeDocument/2006/relationships/image" Target="../media/image83.png"/><Relationship Id="rId4" Type="http://schemas.openxmlformats.org/officeDocument/2006/relationships/image" Target="../media/image98.png"/><Relationship Id="rId9" Type="http://schemas.openxmlformats.org/officeDocument/2006/relationships/image" Target="../media/image10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docs.microsoft.com/en-us/azure/architecture/browse/?expanded=azure&amp;products=azure-stack&amp;terms=hybrid"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rchitecture/browse/?expanded=azure&amp;products=azure-stack&amp;terms=hybrid" TargetMode="External"/><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zure-stack/user/azure-stack-solution-hybrid-connectivity"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zure-stack/user/azure-stack-solution-hybrid-identity"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hyperlink" Target="https://docs.microsoft.com/en-us/azure/azure-stack/user/azure-stack-solution-pipelin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hybrid/app-solutions/solution-deployment-guide-retail-footfall-detection"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aka.ms/azsdevtutorials"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hyperlink" Target="https://aka.ms/azshybridsample" TargetMode="External"/><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docs.microsoft.com/en-us/hybrid/app-solution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18.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18.png"/><Relationship Id="rId7"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3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18.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3.png"/></Relationships>
</file>

<file path=ppt/slides/_rels/slide3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8.png"/><Relationship Id="rId10" Type="http://schemas.openxmlformats.org/officeDocument/2006/relationships/image" Target="../media/image132.png"/><Relationship Id="rId4" Type="http://schemas.openxmlformats.org/officeDocument/2006/relationships/image" Target="../media/image127.png"/><Relationship Id="rId9" Type="http://schemas.openxmlformats.org/officeDocument/2006/relationships/image" Target="../media/image1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svg"/><Relationship Id="rId21" Type="http://schemas.openxmlformats.org/officeDocument/2006/relationships/image" Target="../media/image29.sv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svg"/><Relationship Id="rId50" Type="http://schemas.openxmlformats.org/officeDocument/2006/relationships/image" Target="../media/image58.png"/><Relationship Id="rId55" Type="http://schemas.openxmlformats.org/officeDocument/2006/relationships/image" Target="../media/image63.svg"/><Relationship Id="rId7" Type="http://schemas.openxmlformats.org/officeDocument/2006/relationships/image" Target="../media/image15.sv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svg"/><Relationship Id="rId11" Type="http://schemas.openxmlformats.org/officeDocument/2006/relationships/image" Target="../media/image19.sv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svg"/><Relationship Id="rId40" Type="http://schemas.openxmlformats.org/officeDocument/2006/relationships/image" Target="../media/image48.png"/><Relationship Id="rId45" Type="http://schemas.openxmlformats.org/officeDocument/2006/relationships/image" Target="../media/image53.svg"/><Relationship Id="rId53" Type="http://schemas.openxmlformats.org/officeDocument/2006/relationships/image" Target="../media/image61.svg"/><Relationship Id="rId58" Type="http://schemas.openxmlformats.org/officeDocument/2006/relationships/image" Target="../media/image66.png"/><Relationship Id="rId5" Type="http://schemas.openxmlformats.org/officeDocument/2006/relationships/image" Target="../media/image13.svg"/><Relationship Id="rId61" Type="http://schemas.openxmlformats.org/officeDocument/2006/relationships/image" Target="../media/image69.svg"/><Relationship Id="rId19" Type="http://schemas.openxmlformats.org/officeDocument/2006/relationships/image" Target="../media/image27.sv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svg"/><Relationship Id="rId30" Type="http://schemas.openxmlformats.org/officeDocument/2006/relationships/image" Target="../media/image38.png"/><Relationship Id="rId35" Type="http://schemas.openxmlformats.org/officeDocument/2006/relationships/image" Target="../media/image43.svg"/><Relationship Id="rId43" Type="http://schemas.openxmlformats.org/officeDocument/2006/relationships/image" Target="../media/image51.svg"/><Relationship Id="rId48" Type="http://schemas.openxmlformats.org/officeDocument/2006/relationships/image" Target="../media/image56.png"/><Relationship Id="rId56" Type="http://schemas.openxmlformats.org/officeDocument/2006/relationships/image" Target="../media/image64.png"/><Relationship Id="rId8" Type="http://schemas.openxmlformats.org/officeDocument/2006/relationships/image" Target="../media/image16.png"/><Relationship Id="rId51" Type="http://schemas.openxmlformats.org/officeDocument/2006/relationships/image" Target="../media/image59.svg"/><Relationship Id="rId3" Type="http://schemas.openxmlformats.org/officeDocument/2006/relationships/image" Target="../media/image11.sv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33.svg"/><Relationship Id="rId33" Type="http://schemas.openxmlformats.org/officeDocument/2006/relationships/image" Target="../media/image41.sv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7.svg"/><Relationship Id="rId20" Type="http://schemas.openxmlformats.org/officeDocument/2006/relationships/image" Target="../media/image28.png"/><Relationship Id="rId41" Type="http://schemas.openxmlformats.org/officeDocument/2006/relationships/image" Target="../media/image49.svg"/><Relationship Id="rId54"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14.png"/><Relationship Id="rId15" Type="http://schemas.openxmlformats.org/officeDocument/2006/relationships/image" Target="../media/image23.svg"/><Relationship Id="rId23" Type="http://schemas.openxmlformats.org/officeDocument/2006/relationships/image" Target="../media/image31.sv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svg"/><Relationship Id="rId57" Type="http://schemas.openxmlformats.org/officeDocument/2006/relationships/image" Target="../media/image65.svg"/><Relationship Id="rId10" Type="http://schemas.openxmlformats.org/officeDocument/2006/relationships/image" Target="../media/image18.png"/><Relationship Id="rId31" Type="http://schemas.openxmlformats.org/officeDocument/2006/relationships/image" Target="../media/image39.sv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8.png"/><Relationship Id="rId4" Type="http://schemas.openxmlformats.org/officeDocument/2006/relationships/image" Target="../media/image12.pn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34.png"/><Relationship Id="rId4"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35.png"/><Relationship Id="rId5" Type="http://schemas.openxmlformats.org/officeDocument/2006/relationships/image" Target="../media/image121.png"/><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19.png"/><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94.png"/><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81.png"/><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21.png"/><Relationship Id="rId2" Type="http://schemas.openxmlformats.org/officeDocument/2006/relationships/image" Target="../media/image134.png"/><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emf"/><Relationship Id="rId10" Type="http://schemas.openxmlformats.org/officeDocument/2006/relationships/image" Target="../media/image145.emf"/><Relationship Id="rId4" Type="http://schemas.openxmlformats.org/officeDocument/2006/relationships/image" Target="../media/image140.png"/><Relationship Id="rId9" Type="http://schemas.openxmlformats.org/officeDocument/2006/relationships/image" Target="../media/image144.png"/></Relationships>
</file>

<file path=ppt/slides/_rels/slide4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5.png"/><Relationship Id="rId7" Type="http://schemas.openxmlformats.org/officeDocument/2006/relationships/image" Target="../media/image143.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47.png"/><Relationship Id="rId11" Type="http://schemas.openxmlformats.org/officeDocument/2006/relationships/image" Target="../media/image141.emf"/><Relationship Id="rId5" Type="http://schemas.openxmlformats.org/officeDocument/2006/relationships/image" Target="../media/image142.png"/><Relationship Id="rId10" Type="http://schemas.openxmlformats.org/officeDocument/2006/relationships/image" Target="../media/image134.png"/><Relationship Id="rId4" Type="http://schemas.openxmlformats.org/officeDocument/2006/relationships/image" Target="../media/image146.png"/><Relationship Id="rId9" Type="http://schemas.openxmlformats.org/officeDocument/2006/relationships/image" Target="../media/image148.JPG"/></Relationships>
</file>

<file path=ppt/slides/_rels/slide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hybrid/app-solutions/pattern-geo-distributed" TargetMode="External"/><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1.png"/><Relationship Id="rId1" Type="http://schemas.openxmlformats.org/officeDocument/2006/relationships/slideLayout" Target="../slideLayouts/slideLayout4.xml"/><Relationship Id="rId5" Type="http://schemas.openxmlformats.org/officeDocument/2006/relationships/image" Target="../media/image145.emf"/><Relationship Id="rId4" Type="http://schemas.openxmlformats.org/officeDocument/2006/relationships/image" Target="../media/image143.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34.png"/><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sv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slides/_rels/slide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8.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www.lgam.info/safety-barrie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stack/asdk/asdk-download?view=azs-2008" TargetMode="External"/><Relationship Id="rId7" Type="http://schemas.openxmlformats.org/officeDocument/2006/relationships/image" Target="../media/image173.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Azure/AzureStack-QuickStart-Templates" TargetMode="External"/><Relationship Id="rId5" Type="http://schemas.openxmlformats.org/officeDocument/2006/relationships/hyperlink" Target="https://github.com/mattmcspirit/azurestack" TargetMode="External"/><Relationship Id="rId4" Type="http://schemas.openxmlformats.org/officeDocument/2006/relationships/hyperlink" Target="https://github.com/yagmurs/AzureStack-VM-Po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75.png"/></Relationships>
</file>

<file path=ppt/slides/_rels/slide7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7.png"/><Relationship Id="rId4"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79.png"/></Relationships>
</file>

<file path=ppt/slides/_rels/slide76.xml.rels><?xml version="1.0" encoding="UTF-8" standalone="yes"?>
<Relationships xmlns="http://schemas.openxmlformats.org/package/2006/relationships"><Relationship Id="rId3" Type="http://schemas.openxmlformats.org/officeDocument/2006/relationships/hyperlink" Target="https://azure.microsoft.com/en-us/documentation/articles/resource-group-authenticate-service-principal/"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81.png"/></Relationships>
</file>

<file path=ppt/slides/_rels/slide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83.png"/></Relationships>
</file>

<file path=ppt/slides/_rels/slide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xml"/><Relationship Id="rId4" Type="http://schemas.openxmlformats.org/officeDocument/2006/relationships/image" Target="../media/image8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5.png"/></Relationships>
</file>

<file path=ppt/slides/_rels/slide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87.png"/></Relationships>
</file>

<file path=ppt/slides/_rels/slide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1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Azure/azure-quickstart-templates/blob/master/bosh-setup/azuredeploy.json"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hyperlink" Target="https://docs.microsoft.com/en-us/azure-stack/user/azure-stack-vm-sizes?view=azs-2008#:~:text=Basic%20A%20%20%20%20Size%20-%20SizeName,8%20%2F%208x300%20%201%20more%20rows%20"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9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80.png"/><Relationship Id="rId5" Type="http://schemas.openxmlformats.org/officeDocument/2006/relationships/image" Target="../media/image88.png"/><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19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hyperlink" Target="https://aka.ms/azsdevtutorial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aka.ms/asdk"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aka.ms/azshybridsample" TargetMode="External"/><Relationship Id="rId5" Type="http://schemas.openxmlformats.org/officeDocument/2006/relationships/hyperlink" Target="https://aka.ms/azsdevtutorials" TargetMode="External"/><Relationship Id="rId4" Type="http://schemas.openxmlformats.org/officeDocument/2006/relationships/hyperlink" Target="https://github.com/Azure/AzureStack-QuickStart-Template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Stack Hub</a:t>
            </a:r>
            <a:r>
              <a:rPr lang="en-US" dirty="0">
                <a:cs typeface="Segoe UI Light"/>
              </a:rPr>
              <a:t> Hybrid Applications</a:t>
            </a:r>
            <a:endParaRPr lang="en-US" dirty="0"/>
          </a:p>
        </p:txBody>
      </p:sp>
      <p:sp>
        <p:nvSpPr>
          <p:cNvPr id="3" name="Text Placeholder 2"/>
          <p:cNvSpPr>
            <a:spLocks noGrp="1"/>
          </p:cNvSpPr>
          <p:nvPr>
            <p:ph type="body" sz="quarter" idx="14"/>
          </p:nvPr>
        </p:nvSpPr>
        <p:spPr>
          <a:xfrm>
            <a:off x="139050" y="4216562"/>
            <a:ext cx="6672746" cy="609398"/>
          </a:xfrm>
        </p:spPr>
        <p:txBody>
          <a:bodyPr vert="horz" wrap="square" lIns="164592" tIns="109728" rIns="164592" bIns="109728" rtlCol="0" anchor="t">
            <a:spAutoFit/>
          </a:bodyPr>
          <a:lstStyle/>
          <a:p>
            <a:r>
              <a:rPr lang="en-US" sz="2800" dirty="0"/>
              <a:t>Building</a:t>
            </a:r>
            <a:r>
              <a:rPr lang="en-US" sz="2800" dirty="0">
                <a:cs typeface="Segoe UI Semilight"/>
              </a:rPr>
              <a:t> a hybrid cloud environment</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74702" y="5061207"/>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BEB1D-B543-944D-937F-1801B3D2C06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64" y="495"/>
            <a:ext cx="12402189" cy="6993534"/>
          </a:xfrm>
          <a:prstGeom prst="rect">
            <a:avLst/>
          </a:prstGeom>
        </p:spPr>
      </p:pic>
      <p:sp>
        <p:nvSpPr>
          <p:cNvPr id="9" name="矩形 8"/>
          <p:cNvSpPr/>
          <p:nvPr/>
        </p:nvSpPr>
        <p:spPr>
          <a:xfrm>
            <a:off x="6639" y="1221221"/>
            <a:ext cx="12450079" cy="4559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sp>
        <p:nvSpPr>
          <p:cNvPr id="8" name="矩形 7"/>
          <p:cNvSpPr/>
          <p:nvPr/>
        </p:nvSpPr>
        <p:spPr>
          <a:xfrm>
            <a:off x="1765" y="1723993"/>
            <a:ext cx="12454953" cy="229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sp>
        <p:nvSpPr>
          <p:cNvPr id="10" name="矩形 9"/>
          <p:cNvSpPr/>
          <p:nvPr/>
        </p:nvSpPr>
        <p:spPr>
          <a:xfrm>
            <a:off x="4087905" y="2059816"/>
            <a:ext cx="5227393" cy="1219116"/>
          </a:xfrm>
          <a:prstGeom prst="rect">
            <a:avLst/>
          </a:prstGeom>
        </p:spPr>
        <p:txBody>
          <a:bodyPr wrap="none" anchor="t">
            <a:spAutoFit/>
          </a:bodyPr>
          <a:lstStyle/>
          <a:p>
            <a:pPr defTabSz="932384">
              <a:defRPr/>
            </a:pPr>
            <a:r>
              <a:rPr lang="en-US" sz="3650" b="1" spc="-102" dirty="0">
                <a:solidFill>
                  <a:srgbClr val="353535"/>
                </a:solidFill>
                <a:latin typeface="Segoe UI Semibold" panose="020B0502040204020203" pitchFamily="34" charset="0"/>
              </a:rPr>
              <a:t>Azure Stack Hub promise</a:t>
            </a:r>
            <a:br>
              <a:rPr lang="en-US" sz="3650" b="1" spc="-102" dirty="0">
                <a:solidFill>
                  <a:srgbClr val="353535"/>
                </a:solidFill>
                <a:latin typeface="Segoe UI Semibold" panose="020B0502040204020203" pitchFamily="34" charset="0"/>
                <a:cs typeface="Segoe UI Semibold"/>
              </a:rPr>
            </a:br>
            <a:endParaRPr lang="en-US" sz="3672" b="1" spc="-102" dirty="0">
              <a:solidFill>
                <a:srgbClr val="353535"/>
              </a:solidFill>
              <a:latin typeface="Segoe UI Semibold" panose="020B0502040204020203" pitchFamily="34" charset="0"/>
            </a:endParaRPr>
          </a:p>
        </p:txBody>
      </p:sp>
      <p:sp>
        <p:nvSpPr>
          <p:cNvPr id="41" name="Rectangle 40">
            <a:extLst>
              <a:ext uri="{FF2B5EF4-FFF2-40B4-BE49-F238E27FC236}">
                <a16:creationId xmlns:a16="http://schemas.microsoft.com/office/drawing/2014/main" id="{658B30AC-7ED7-6B44-BD6E-3BD126F09091}"/>
              </a:ext>
            </a:extLst>
          </p:cNvPr>
          <p:cNvSpPr/>
          <p:nvPr/>
        </p:nvSpPr>
        <p:spPr>
          <a:xfrm>
            <a:off x="1424223" y="4430937"/>
            <a:ext cx="2568284" cy="555139"/>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Consistent </a:t>
            </a:r>
          </a:p>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application development</a:t>
            </a:r>
          </a:p>
        </p:txBody>
      </p:sp>
      <p:sp>
        <p:nvSpPr>
          <p:cNvPr id="42" name="Rectangle 41">
            <a:extLst>
              <a:ext uri="{FF2B5EF4-FFF2-40B4-BE49-F238E27FC236}">
                <a16:creationId xmlns:a16="http://schemas.microsoft.com/office/drawing/2014/main" id="{C1D45725-DBE0-AD4D-9BD4-6152B241BF55}"/>
              </a:ext>
            </a:extLst>
          </p:cNvPr>
          <p:cNvSpPr/>
          <p:nvPr/>
        </p:nvSpPr>
        <p:spPr>
          <a:xfrm>
            <a:off x="8339623" y="4363790"/>
            <a:ext cx="2967446" cy="555139"/>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Integrated </a:t>
            </a:r>
          </a:p>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delivery experience</a:t>
            </a:r>
          </a:p>
        </p:txBody>
      </p:sp>
      <p:sp>
        <p:nvSpPr>
          <p:cNvPr id="43" name="Rectangle 42">
            <a:extLst>
              <a:ext uri="{FF2B5EF4-FFF2-40B4-BE49-F238E27FC236}">
                <a16:creationId xmlns:a16="http://schemas.microsoft.com/office/drawing/2014/main" id="{9CFF90E6-92E7-F74F-A482-AA749E146F8B}"/>
              </a:ext>
            </a:extLst>
          </p:cNvPr>
          <p:cNvSpPr/>
          <p:nvPr/>
        </p:nvSpPr>
        <p:spPr>
          <a:xfrm>
            <a:off x="4847024" y="4428491"/>
            <a:ext cx="2742421" cy="55513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spAutoFit/>
          </a:bodyPr>
          <a:lstStyle/>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 Azure services </a:t>
            </a:r>
          </a:p>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available on-premises</a:t>
            </a:r>
          </a:p>
        </p:txBody>
      </p:sp>
      <p:grpSp>
        <p:nvGrpSpPr>
          <p:cNvPr id="5" name="Group 4">
            <a:extLst>
              <a:ext uri="{FF2B5EF4-FFF2-40B4-BE49-F238E27FC236}">
                <a16:creationId xmlns:a16="http://schemas.microsoft.com/office/drawing/2014/main" id="{76D168E1-5F56-7440-B725-575B844F1A59}"/>
              </a:ext>
            </a:extLst>
          </p:cNvPr>
          <p:cNvGrpSpPr/>
          <p:nvPr/>
        </p:nvGrpSpPr>
        <p:grpSpPr>
          <a:xfrm>
            <a:off x="2162105" y="3023740"/>
            <a:ext cx="1167302" cy="1167302"/>
            <a:chOff x="2208120" y="3305065"/>
            <a:chExt cx="878673" cy="878673"/>
          </a:xfrm>
        </p:grpSpPr>
        <p:sp>
          <p:nvSpPr>
            <p:cNvPr id="35" name="椭圆 34"/>
            <p:cNvSpPr/>
            <p:nvPr/>
          </p:nvSpPr>
          <p:spPr>
            <a:xfrm>
              <a:off x="2208120"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grpSp>
          <p:nvGrpSpPr>
            <p:cNvPr id="19" name="Group 4">
              <a:extLst>
                <a:ext uri="{FF2B5EF4-FFF2-40B4-BE49-F238E27FC236}">
                  <a16:creationId xmlns:a16="http://schemas.microsoft.com/office/drawing/2014/main" id="{0106FA51-EEC7-2F4A-8A22-0A75706BDDEC}"/>
                </a:ext>
              </a:extLst>
            </p:cNvPr>
            <p:cNvGrpSpPr>
              <a:grpSpLocks noChangeAspect="1"/>
            </p:cNvGrpSpPr>
            <p:nvPr/>
          </p:nvGrpSpPr>
          <p:grpSpPr bwMode="auto">
            <a:xfrm>
              <a:off x="2385359" y="3473082"/>
              <a:ext cx="497546" cy="545184"/>
              <a:chOff x="3412" y="-353"/>
              <a:chExt cx="188" cy="206"/>
            </a:xfrm>
          </p:grpSpPr>
          <p:sp>
            <p:nvSpPr>
              <p:cNvPr id="20" name="Line 5">
                <a:extLst>
                  <a:ext uri="{FF2B5EF4-FFF2-40B4-BE49-F238E27FC236}">
                    <a16:creationId xmlns:a16="http://schemas.microsoft.com/office/drawing/2014/main" id="{386D6A26-0503-7542-A8AB-4002930666A8}"/>
                  </a:ext>
                </a:extLst>
              </p:cNvPr>
              <p:cNvSpPr>
                <a:spLocks noChangeShapeType="1"/>
              </p:cNvSpPr>
              <p:nvPr/>
            </p:nvSpPr>
            <p:spPr bwMode="auto">
              <a:xfrm>
                <a:off x="3523" y="-209"/>
                <a:ext cx="4" cy="1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1" name="Line 6">
                <a:extLst>
                  <a:ext uri="{FF2B5EF4-FFF2-40B4-BE49-F238E27FC236}">
                    <a16:creationId xmlns:a16="http://schemas.microsoft.com/office/drawing/2014/main" id="{F083DDD9-3202-4845-926E-5D8DB0D9F15E}"/>
                  </a:ext>
                </a:extLst>
              </p:cNvPr>
              <p:cNvSpPr>
                <a:spLocks noChangeShapeType="1"/>
              </p:cNvSpPr>
              <p:nvPr/>
            </p:nvSpPr>
            <p:spPr bwMode="auto">
              <a:xfrm>
                <a:off x="3484" y="-301"/>
                <a:ext cx="5" cy="1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2" name="Line 7">
                <a:extLst>
                  <a:ext uri="{FF2B5EF4-FFF2-40B4-BE49-F238E27FC236}">
                    <a16:creationId xmlns:a16="http://schemas.microsoft.com/office/drawing/2014/main" id="{01EE00C5-B8D7-1E47-AE5E-943E1D81E556}"/>
                  </a:ext>
                </a:extLst>
              </p:cNvPr>
              <p:cNvSpPr>
                <a:spLocks noChangeShapeType="1"/>
              </p:cNvSpPr>
              <p:nvPr/>
            </p:nvSpPr>
            <p:spPr bwMode="auto">
              <a:xfrm flipH="1">
                <a:off x="3484" y="-209"/>
                <a:ext cx="5" cy="1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4" name="Line 8">
                <a:extLst>
                  <a:ext uri="{FF2B5EF4-FFF2-40B4-BE49-F238E27FC236}">
                    <a16:creationId xmlns:a16="http://schemas.microsoft.com/office/drawing/2014/main" id="{677D45FD-5621-CC4C-A583-E281808E6400}"/>
                  </a:ext>
                </a:extLst>
              </p:cNvPr>
              <p:cNvSpPr>
                <a:spLocks noChangeShapeType="1"/>
              </p:cNvSpPr>
              <p:nvPr/>
            </p:nvSpPr>
            <p:spPr bwMode="auto">
              <a:xfrm flipH="1">
                <a:off x="3523" y="-301"/>
                <a:ext cx="4" cy="1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5" name="Line 9">
                <a:extLst>
                  <a:ext uri="{FF2B5EF4-FFF2-40B4-BE49-F238E27FC236}">
                    <a16:creationId xmlns:a16="http://schemas.microsoft.com/office/drawing/2014/main" id="{D4C0C7EE-DB31-D245-8646-871A2408A675}"/>
                  </a:ext>
                </a:extLst>
              </p:cNvPr>
              <p:cNvSpPr>
                <a:spLocks noChangeShapeType="1"/>
              </p:cNvSpPr>
              <p:nvPr/>
            </p:nvSpPr>
            <p:spPr bwMode="auto">
              <a:xfrm>
                <a:off x="3546" y="-233"/>
                <a:ext cx="11"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6" name="Line 10">
                <a:extLst>
                  <a:ext uri="{FF2B5EF4-FFF2-40B4-BE49-F238E27FC236}">
                    <a16:creationId xmlns:a16="http://schemas.microsoft.com/office/drawing/2014/main" id="{15AD0024-3970-8A40-AF61-D917A2CB6F73}"/>
                  </a:ext>
                </a:extLst>
              </p:cNvPr>
              <p:cNvSpPr>
                <a:spLocks noChangeShapeType="1"/>
              </p:cNvSpPr>
              <p:nvPr/>
            </p:nvSpPr>
            <p:spPr bwMode="auto">
              <a:xfrm>
                <a:off x="3454" y="-271"/>
                <a:ext cx="11" cy="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7" name="Line 11">
                <a:extLst>
                  <a:ext uri="{FF2B5EF4-FFF2-40B4-BE49-F238E27FC236}">
                    <a16:creationId xmlns:a16="http://schemas.microsoft.com/office/drawing/2014/main" id="{82AE34F8-D7CE-3541-B03A-A542CE929B77}"/>
                  </a:ext>
                </a:extLst>
              </p:cNvPr>
              <p:cNvSpPr>
                <a:spLocks noChangeShapeType="1"/>
              </p:cNvSpPr>
              <p:nvPr/>
            </p:nvSpPr>
            <p:spPr bwMode="auto">
              <a:xfrm flipV="1">
                <a:off x="3546" y="-271"/>
                <a:ext cx="11" cy="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8" name="Line 12">
                <a:extLst>
                  <a:ext uri="{FF2B5EF4-FFF2-40B4-BE49-F238E27FC236}">
                    <a16:creationId xmlns:a16="http://schemas.microsoft.com/office/drawing/2014/main" id="{4474EFD7-2266-E645-863C-79EC255C9557}"/>
                  </a:ext>
                </a:extLst>
              </p:cNvPr>
              <p:cNvSpPr>
                <a:spLocks noChangeShapeType="1"/>
              </p:cNvSpPr>
              <p:nvPr/>
            </p:nvSpPr>
            <p:spPr bwMode="auto">
              <a:xfrm flipV="1">
                <a:off x="3454" y="-233"/>
                <a:ext cx="11"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9" name="Oval 13">
                <a:extLst>
                  <a:ext uri="{FF2B5EF4-FFF2-40B4-BE49-F238E27FC236}">
                    <a16:creationId xmlns:a16="http://schemas.microsoft.com/office/drawing/2014/main" id="{84B6D018-81E7-D14D-BC18-6096A049DBEC}"/>
                  </a:ext>
                </a:extLst>
              </p:cNvPr>
              <p:cNvSpPr>
                <a:spLocks noChangeArrowheads="1"/>
              </p:cNvSpPr>
              <p:nvPr/>
            </p:nvSpPr>
            <p:spPr bwMode="auto">
              <a:xfrm>
                <a:off x="3467" y="-289"/>
                <a:ext cx="77" cy="8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30" name="Freeform 14">
                <a:extLst>
                  <a:ext uri="{FF2B5EF4-FFF2-40B4-BE49-F238E27FC236}">
                    <a16:creationId xmlns:a16="http://schemas.microsoft.com/office/drawing/2014/main" id="{48519AA0-0AFC-7849-8E13-A538B6ACC898}"/>
                  </a:ext>
                </a:extLst>
              </p:cNvPr>
              <p:cNvSpPr>
                <a:spLocks/>
              </p:cNvSpPr>
              <p:nvPr/>
            </p:nvSpPr>
            <p:spPr bwMode="auto">
              <a:xfrm>
                <a:off x="3412" y="-340"/>
                <a:ext cx="68" cy="182"/>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31" name="Freeform 15">
                <a:extLst>
                  <a:ext uri="{FF2B5EF4-FFF2-40B4-BE49-F238E27FC236}">
                    <a16:creationId xmlns:a16="http://schemas.microsoft.com/office/drawing/2014/main" id="{BCD60C5A-A0FA-1D4C-89C2-56E2D9D82FFD}"/>
                  </a:ext>
                </a:extLst>
              </p:cNvPr>
              <p:cNvSpPr>
                <a:spLocks/>
              </p:cNvSpPr>
              <p:nvPr/>
            </p:nvSpPr>
            <p:spPr bwMode="auto">
              <a:xfrm>
                <a:off x="3531" y="-340"/>
                <a:ext cx="69" cy="182"/>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36" name="Freeform 16">
                <a:extLst>
                  <a:ext uri="{FF2B5EF4-FFF2-40B4-BE49-F238E27FC236}">
                    <a16:creationId xmlns:a16="http://schemas.microsoft.com/office/drawing/2014/main" id="{EBD01F44-50C3-DC47-A89A-10BF83B2E07F}"/>
                  </a:ext>
                </a:extLst>
              </p:cNvPr>
              <p:cNvSpPr>
                <a:spLocks/>
              </p:cNvSpPr>
              <p:nvPr/>
            </p:nvSpPr>
            <p:spPr bwMode="auto">
              <a:xfrm>
                <a:off x="3531" y="-353"/>
                <a:ext cx="32" cy="43"/>
              </a:xfrm>
              <a:custGeom>
                <a:avLst/>
                <a:gdLst>
                  <a:gd name="T0" fmla="*/ 9 w 32"/>
                  <a:gd name="T1" fmla="*/ 43 h 43"/>
                  <a:gd name="T2" fmla="*/ 0 w 32"/>
                  <a:gd name="T3" fmla="*/ 9 h 43"/>
                  <a:gd name="T4" fmla="*/ 32 w 32"/>
                  <a:gd name="T5" fmla="*/ 0 h 43"/>
                </a:gdLst>
                <a:ahLst/>
                <a:cxnLst>
                  <a:cxn ang="0">
                    <a:pos x="T0" y="T1"/>
                  </a:cxn>
                  <a:cxn ang="0">
                    <a:pos x="T2" y="T3"/>
                  </a:cxn>
                  <a:cxn ang="0">
                    <a:pos x="T4" y="T5"/>
                  </a:cxn>
                </a:cxnLst>
                <a:rect l="0" t="0" r="r" b="b"/>
                <a:pathLst>
                  <a:path w="32" h="43">
                    <a:moveTo>
                      <a:pt x="9" y="43"/>
                    </a:moveTo>
                    <a:lnTo>
                      <a:pt x="0" y="9"/>
                    </a:lnTo>
                    <a:lnTo>
                      <a:pt x="32"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37" name="Freeform 17">
                <a:extLst>
                  <a:ext uri="{FF2B5EF4-FFF2-40B4-BE49-F238E27FC236}">
                    <a16:creationId xmlns:a16="http://schemas.microsoft.com/office/drawing/2014/main" id="{8FDEE06A-EB6D-6C45-9146-0A399326D99C}"/>
                  </a:ext>
                </a:extLst>
              </p:cNvPr>
              <p:cNvSpPr>
                <a:spLocks/>
              </p:cNvSpPr>
              <p:nvPr/>
            </p:nvSpPr>
            <p:spPr bwMode="auto">
              <a:xfrm>
                <a:off x="3448" y="-190"/>
                <a:ext cx="32" cy="43"/>
              </a:xfrm>
              <a:custGeom>
                <a:avLst/>
                <a:gdLst>
                  <a:gd name="T0" fmla="*/ 23 w 32"/>
                  <a:gd name="T1" fmla="*/ 0 h 43"/>
                  <a:gd name="T2" fmla="*/ 32 w 32"/>
                  <a:gd name="T3" fmla="*/ 34 h 43"/>
                  <a:gd name="T4" fmla="*/ 0 w 32"/>
                  <a:gd name="T5" fmla="*/ 43 h 43"/>
                </a:gdLst>
                <a:ahLst/>
                <a:cxnLst>
                  <a:cxn ang="0">
                    <a:pos x="T0" y="T1"/>
                  </a:cxn>
                  <a:cxn ang="0">
                    <a:pos x="T2" y="T3"/>
                  </a:cxn>
                  <a:cxn ang="0">
                    <a:pos x="T4" y="T5"/>
                  </a:cxn>
                </a:cxnLst>
                <a:rect l="0" t="0" r="r" b="b"/>
                <a:pathLst>
                  <a:path w="32" h="43">
                    <a:moveTo>
                      <a:pt x="23" y="0"/>
                    </a:moveTo>
                    <a:lnTo>
                      <a:pt x="32" y="34"/>
                    </a:lnTo>
                    <a:lnTo>
                      <a:pt x="0" y="4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grpSp>
      </p:grpSp>
      <p:grpSp>
        <p:nvGrpSpPr>
          <p:cNvPr id="6" name="Group 5">
            <a:extLst>
              <a:ext uri="{FF2B5EF4-FFF2-40B4-BE49-F238E27FC236}">
                <a16:creationId xmlns:a16="http://schemas.microsoft.com/office/drawing/2014/main" id="{B86746D3-34E8-1D48-AC85-4763A012B91E}"/>
              </a:ext>
            </a:extLst>
          </p:cNvPr>
          <p:cNvGrpSpPr/>
          <p:nvPr/>
        </p:nvGrpSpPr>
        <p:grpSpPr>
          <a:xfrm>
            <a:off x="5650786" y="3048567"/>
            <a:ext cx="1167302" cy="1167302"/>
            <a:chOff x="5656664" y="3305065"/>
            <a:chExt cx="878673" cy="878673"/>
          </a:xfrm>
        </p:grpSpPr>
        <p:sp>
          <p:nvSpPr>
            <p:cNvPr id="23" name="椭圆 22"/>
            <p:cNvSpPr/>
            <p:nvPr/>
          </p:nvSpPr>
          <p:spPr>
            <a:xfrm>
              <a:off x="5656664"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sp>
          <p:nvSpPr>
            <p:cNvPr id="38" name="arrow_17">
              <a:extLst>
                <a:ext uri="{FF2B5EF4-FFF2-40B4-BE49-F238E27FC236}">
                  <a16:creationId xmlns:a16="http://schemas.microsoft.com/office/drawing/2014/main" id="{0B3CE72C-3A1E-7442-97D5-8105C37A2F78}"/>
                </a:ext>
              </a:extLst>
            </p:cNvPr>
            <p:cNvSpPr>
              <a:spLocks noChangeAspect="1" noEditPoints="1"/>
            </p:cNvSpPr>
            <p:nvPr/>
          </p:nvSpPr>
          <p:spPr bwMode="auto">
            <a:xfrm>
              <a:off x="5896184" y="3501208"/>
              <a:ext cx="420859" cy="522446"/>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bg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endParaRPr lang="en-US" sz="900">
                <a:gradFill>
                  <a:gsLst>
                    <a:gs pos="0">
                      <a:srgbClr val="505050"/>
                    </a:gs>
                    <a:gs pos="100000">
                      <a:srgbClr val="505050"/>
                    </a:gs>
                  </a:gsLst>
                  <a:lin ang="5400000" scaled="1"/>
                </a:gradFill>
                <a:latin typeface="Segoe UI Semilight"/>
              </a:endParaRPr>
            </a:p>
          </p:txBody>
        </p:sp>
      </p:grpSp>
      <p:grpSp>
        <p:nvGrpSpPr>
          <p:cNvPr id="11" name="Group 10">
            <a:extLst>
              <a:ext uri="{FF2B5EF4-FFF2-40B4-BE49-F238E27FC236}">
                <a16:creationId xmlns:a16="http://schemas.microsoft.com/office/drawing/2014/main" id="{D3765071-8F9C-D041-989B-7BA78532BDAD}"/>
              </a:ext>
            </a:extLst>
          </p:cNvPr>
          <p:cNvGrpSpPr/>
          <p:nvPr/>
        </p:nvGrpSpPr>
        <p:grpSpPr>
          <a:xfrm>
            <a:off x="9139467" y="3045935"/>
            <a:ext cx="1167302" cy="1167302"/>
            <a:chOff x="9191905" y="3305065"/>
            <a:chExt cx="878673" cy="878673"/>
          </a:xfrm>
        </p:grpSpPr>
        <p:sp>
          <p:nvSpPr>
            <p:cNvPr id="34" name="椭圆 33"/>
            <p:cNvSpPr/>
            <p:nvPr/>
          </p:nvSpPr>
          <p:spPr>
            <a:xfrm>
              <a:off x="9191905"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sp>
          <p:nvSpPr>
            <p:cNvPr id="40" name="Processing_E9F5">
              <a:extLst>
                <a:ext uri="{FF2B5EF4-FFF2-40B4-BE49-F238E27FC236}">
                  <a16:creationId xmlns:a16="http://schemas.microsoft.com/office/drawing/2014/main" id="{9404C61B-461D-074A-A4C7-2666BBEE3CE2}"/>
                </a:ext>
              </a:extLst>
            </p:cNvPr>
            <p:cNvSpPr>
              <a:spLocks noChangeAspect="1" noEditPoints="1"/>
            </p:cNvSpPr>
            <p:nvPr/>
          </p:nvSpPr>
          <p:spPr bwMode="auto">
            <a:xfrm>
              <a:off x="9360599" y="3531811"/>
              <a:ext cx="525527" cy="4577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353535"/>
                </a:solidFill>
                <a:latin typeface="Segoe UI Semilight"/>
              </a:endParaRPr>
            </a:p>
          </p:txBody>
        </p:sp>
      </p:grpSp>
    </p:spTree>
    <p:extLst>
      <p:ext uri="{BB962C8B-B14F-4D97-AF65-F5344CB8AC3E}">
        <p14:creationId xmlns:p14="http://schemas.microsoft.com/office/powerpoint/2010/main" val="4263651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Azure Resource Manager</a:t>
            </a:r>
          </a:p>
        </p:txBody>
      </p:sp>
      <p:grpSp>
        <p:nvGrpSpPr>
          <p:cNvPr id="1308" name="Group 1307"/>
          <p:cNvGrpSpPr/>
          <p:nvPr/>
        </p:nvGrpSpPr>
        <p:grpSpPr>
          <a:xfrm>
            <a:off x="566335" y="2155389"/>
            <a:ext cx="5395580" cy="3605034"/>
            <a:chOff x="157990" y="1836471"/>
            <a:chExt cx="5395580" cy="3605034"/>
          </a:xfrm>
        </p:grpSpPr>
        <p:grpSp>
          <p:nvGrpSpPr>
            <p:cNvPr id="1309" name="Group 1308"/>
            <p:cNvGrpSpPr>
              <a:grpSpLocks noChangeAspect="1"/>
            </p:cNvGrpSpPr>
            <p:nvPr/>
          </p:nvGrpSpPr>
          <p:grpSpPr bwMode="auto">
            <a:xfrm>
              <a:off x="1866658" y="1836471"/>
              <a:ext cx="1978244" cy="1889391"/>
              <a:chOff x="405" y="668"/>
              <a:chExt cx="3117" cy="2977"/>
            </a:xfrm>
          </p:grpSpPr>
          <p:sp>
            <p:nvSpPr>
              <p:cNvPr id="133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3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3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3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3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3" name="Rectangle 93"/>
              <p:cNvSpPr>
                <a:spLocks noChangeArrowheads="1"/>
              </p:cNvSpPr>
              <p:nvPr/>
            </p:nvSpPr>
            <p:spPr bwMode="auto">
              <a:xfrm>
                <a:off x="1478" y="1915"/>
                <a:ext cx="985"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32060" eaLnBrk="0" fontAlgn="base" latinLnBrk="0" hangingPunct="0">
                  <a:lnSpc>
                    <a:spcPct val="100000"/>
                  </a:lnSpc>
                  <a:spcBef>
                    <a:spcPct val="0"/>
                  </a:spcBef>
                  <a:spcAft>
                    <a:spcPct val="0"/>
                  </a:spcAft>
                  <a:buClrTx/>
                  <a:buSzTx/>
                  <a:buFontTx/>
                  <a:buNone/>
                  <a:tabLst/>
                  <a:defRPr/>
                </a:pPr>
                <a:r>
                  <a:rPr kumimoji="0" lang="en-US" altLang="en-US" sz="105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RESOURCE</a:t>
                </a:r>
              </a:p>
              <a:p>
                <a:pPr marL="0" marR="0" lvl="0" indent="0" algn="ctr" defTabSz="932060" eaLnBrk="0" fontAlgn="base" latinLnBrk="0" hangingPunct="0">
                  <a:lnSpc>
                    <a:spcPct val="100000"/>
                  </a:lnSpc>
                  <a:spcBef>
                    <a:spcPct val="0"/>
                  </a:spcBef>
                  <a:spcAft>
                    <a:spcPct val="0"/>
                  </a:spcAft>
                  <a:buClrTx/>
                  <a:buSzTx/>
                  <a:buFontTx/>
                  <a:buNone/>
                  <a:tabLst/>
                  <a:defRPr/>
                </a:pPr>
                <a:r>
                  <a:rPr kumimoji="0" lang="en-US" altLang="en-US" sz="105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GROUP</a:t>
                </a:r>
                <a:endParaRPr kumimoji="0" lang="en-US" altLang="en-US" sz="110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1424"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5"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6"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7"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8"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9"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30"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31"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32"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grpSp>
        <p:grpSp>
          <p:nvGrpSpPr>
            <p:cNvPr id="1310" name="Group 1309"/>
            <p:cNvGrpSpPr/>
            <p:nvPr/>
          </p:nvGrpSpPr>
          <p:grpSpPr>
            <a:xfrm>
              <a:off x="157990" y="3967954"/>
              <a:ext cx="5395580" cy="1473551"/>
              <a:chOff x="157990" y="3967954"/>
              <a:chExt cx="5395580" cy="1473551"/>
            </a:xfrm>
          </p:grpSpPr>
          <p:grpSp>
            <p:nvGrpSpPr>
              <p:cNvPr id="1311" name="Group 1310"/>
              <p:cNvGrpSpPr/>
              <p:nvPr/>
            </p:nvGrpSpPr>
            <p:grpSpPr>
              <a:xfrm>
                <a:off x="157990" y="4316520"/>
                <a:ext cx="5395580" cy="1124985"/>
                <a:chOff x="157989" y="4316520"/>
                <a:chExt cx="6067375" cy="1265055"/>
              </a:xfrm>
            </p:grpSpPr>
            <p:grpSp>
              <p:nvGrpSpPr>
                <p:cNvPr id="1313" name="Group 1312"/>
                <p:cNvGrpSpPr/>
                <p:nvPr/>
              </p:nvGrpSpPr>
              <p:grpSpPr>
                <a:xfrm>
                  <a:off x="5073889" y="4326314"/>
                  <a:ext cx="1151475" cy="1255261"/>
                  <a:chOff x="9722025" y="1404658"/>
                  <a:chExt cx="1056275" cy="1056275"/>
                </a:xfrm>
              </p:grpSpPr>
              <p:sp>
                <p:nvSpPr>
                  <p:cNvPr id="1333" name="Rectangle 1332"/>
                  <p:cNvSpPr/>
                  <p:nvPr/>
                </p:nvSpPr>
                <p:spPr bwMode="auto">
                  <a:xfrm>
                    <a:off x="9722025" y="1404658"/>
                    <a:ext cx="1056275" cy="1056275"/>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Storage</a:t>
                    </a:r>
                  </a:p>
                </p:txBody>
              </p:sp>
              <p:sp>
                <p:nvSpPr>
                  <p:cNvPr id="1334" name="Freeform 35"/>
                  <p:cNvSpPr>
                    <a:spLocks noChangeAspect="1" noEditPoints="1"/>
                  </p:cNvSpPr>
                  <p:nvPr/>
                </p:nvSpPr>
                <p:spPr bwMode="auto">
                  <a:xfrm>
                    <a:off x="10376769" y="2011870"/>
                    <a:ext cx="300117" cy="344509"/>
                  </a:xfrm>
                  <a:custGeom>
                    <a:avLst/>
                    <a:gdLst>
                      <a:gd name="T0" fmla="*/ 730 w 1460"/>
                      <a:gd name="T1" fmla="*/ 0 h 1675"/>
                      <a:gd name="T2" fmla="*/ 0 w 1460"/>
                      <a:gd name="T3" fmla="*/ 256 h 1675"/>
                      <a:gd name="T4" fmla="*/ 0 w 1460"/>
                      <a:gd name="T5" fmla="*/ 454 h 1675"/>
                      <a:gd name="T6" fmla="*/ 0 w 1460"/>
                      <a:gd name="T7" fmla="*/ 1231 h 1675"/>
                      <a:gd name="T8" fmla="*/ 0 w 1460"/>
                      <a:gd name="T9" fmla="*/ 1389 h 1675"/>
                      <a:gd name="T10" fmla="*/ 0 w 1460"/>
                      <a:gd name="T11" fmla="*/ 1399 h 1675"/>
                      <a:gd name="T12" fmla="*/ 0 w 1460"/>
                      <a:gd name="T13" fmla="*/ 1419 h 1675"/>
                      <a:gd name="T14" fmla="*/ 730 w 1460"/>
                      <a:gd name="T15" fmla="*/ 1675 h 1675"/>
                      <a:gd name="T16" fmla="*/ 1460 w 1460"/>
                      <a:gd name="T17" fmla="*/ 1419 h 1675"/>
                      <a:gd name="T18" fmla="*/ 1460 w 1460"/>
                      <a:gd name="T19" fmla="*/ 1221 h 1675"/>
                      <a:gd name="T20" fmla="*/ 1460 w 1460"/>
                      <a:gd name="T21" fmla="*/ 444 h 1675"/>
                      <a:gd name="T22" fmla="*/ 1460 w 1460"/>
                      <a:gd name="T23" fmla="*/ 285 h 1675"/>
                      <a:gd name="T24" fmla="*/ 1460 w 1460"/>
                      <a:gd name="T25" fmla="*/ 276 h 1675"/>
                      <a:gd name="T26" fmla="*/ 1460 w 1460"/>
                      <a:gd name="T27" fmla="*/ 256 h 1675"/>
                      <a:gd name="T28" fmla="*/ 730 w 1460"/>
                      <a:gd name="T29" fmla="*/ 0 h 1675"/>
                      <a:gd name="T30" fmla="*/ 730 w 1460"/>
                      <a:gd name="T31" fmla="*/ 451 h 1675"/>
                      <a:gd name="T32" fmla="*/ 144 w 1460"/>
                      <a:gd name="T33" fmla="*/ 285 h 1675"/>
                      <a:gd name="T34" fmla="*/ 730 w 1460"/>
                      <a:gd name="T35" fmla="*/ 113 h 1675"/>
                      <a:gd name="T36" fmla="*/ 1317 w 1460"/>
                      <a:gd name="T37" fmla="*/ 285 h 1675"/>
                      <a:gd name="T38" fmla="*/ 730 w 1460"/>
                      <a:gd name="T39" fmla="*/ 451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0" h="1675">
                        <a:moveTo>
                          <a:pt x="730" y="0"/>
                        </a:moveTo>
                        <a:cubicBezTo>
                          <a:pt x="346" y="0"/>
                          <a:pt x="30" y="108"/>
                          <a:pt x="0" y="256"/>
                        </a:cubicBezTo>
                        <a:cubicBezTo>
                          <a:pt x="0" y="256"/>
                          <a:pt x="0" y="256"/>
                          <a:pt x="0" y="454"/>
                        </a:cubicBezTo>
                        <a:cubicBezTo>
                          <a:pt x="0" y="454"/>
                          <a:pt x="0" y="454"/>
                          <a:pt x="0" y="1231"/>
                        </a:cubicBezTo>
                        <a:cubicBezTo>
                          <a:pt x="0" y="1281"/>
                          <a:pt x="0" y="1333"/>
                          <a:pt x="0" y="1389"/>
                        </a:cubicBezTo>
                        <a:cubicBezTo>
                          <a:pt x="0" y="1399"/>
                          <a:pt x="0" y="1399"/>
                          <a:pt x="0" y="1399"/>
                        </a:cubicBezTo>
                        <a:cubicBezTo>
                          <a:pt x="0" y="1409"/>
                          <a:pt x="0" y="1409"/>
                          <a:pt x="0" y="1419"/>
                        </a:cubicBezTo>
                        <a:cubicBezTo>
                          <a:pt x="30" y="1567"/>
                          <a:pt x="346" y="1675"/>
                          <a:pt x="730" y="1675"/>
                        </a:cubicBezTo>
                        <a:cubicBezTo>
                          <a:pt x="1115" y="1675"/>
                          <a:pt x="1431" y="1567"/>
                          <a:pt x="1460" y="1419"/>
                        </a:cubicBezTo>
                        <a:cubicBezTo>
                          <a:pt x="1460" y="1419"/>
                          <a:pt x="1460" y="1419"/>
                          <a:pt x="1460" y="1221"/>
                        </a:cubicBezTo>
                        <a:cubicBezTo>
                          <a:pt x="1460" y="1082"/>
                          <a:pt x="1460" y="846"/>
                          <a:pt x="1460" y="444"/>
                        </a:cubicBezTo>
                        <a:cubicBezTo>
                          <a:pt x="1460" y="394"/>
                          <a:pt x="1460" y="341"/>
                          <a:pt x="1460" y="285"/>
                        </a:cubicBezTo>
                        <a:cubicBezTo>
                          <a:pt x="1460" y="276"/>
                          <a:pt x="1460" y="276"/>
                          <a:pt x="1460" y="276"/>
                        </a:cubicBezTo>
                        <a:cubicBezTo>
                          <a:pt x="1460" y="266"/>
                          <a:pt x="1460" y="266"/>
                          <a:pt x="1460" y="256"/>
                        </a:cubicBezTo>
                        <a:cubicBezTo>
                          <a:pt x="1431" y="108"/>
                          <a:pt x="1115" y="0"/>
                          <a:pt x="730" y="0"/>
                        </a:cubicBezTo>
                        <a:close/>
                        <a:moveTo>
                          <a:pt x="730" y="451"/>
                        </a:moveTo>
                        <a:cubicBezTo>
                          <a:pt x="405" y="451"/>
                          <a:pt x="144" y="377"/>
                          <a:pt x="144" y="285"/>
                        </a:cubicBezTo>
                        <a:cubicBezTo>
                          <a:pt x="144" y="193"/>
                          <a:pt x="405" y="113"/>
                          <a:pt x="730" y="113"/>
                        </a:cubicBezTo>
                        <a:cubicBezTo>
                          <a:pt x="1055" y="113"/>
                          <a:pt x="1317" y="193"/>
                          <a:pt x="1317" y="285"/>
                        </a:cubicBezTo>
                        <a:cubicBezTo>
                          <a:pt x="1317" y="377"/>
                          <a:pt x="1055" y="451"/>
                          <a:pt x="730" y="451"/>
                        </a:cubicBezTo>
                        <a:close/>
                      </a:path>
                    </a:pathLst>
                  </a:custGeom>
                  <a:solidFill>
                    <a:schemeClr val="bg1"/>
                  </a:solidFill>
                  <a:ln>
                    <a:noFill/>
                  </a:ln>
                </p:spPr>
                <p:txBody>
                  <a:bodyPr vert="horz" wrap="square" lIns="93221" tIns="0" rIns="93221" bIns="0" numCol="1" anchor="ctr" anchorCtr="0" compatLnSpc="1">
                    <a:prstTxWarp prst="textNoShape">
                      <a:avLst/>
                    </a:prstTxWarp>
                  </a:bodyPr>
                  <a:lstStyle/>
                  <a:p>
                    <a:pPr marL="0" marR="0" lvl="0" indent="0" defTabSz="932205" eaLnBrk="1" fontAlgn="auto" latinLnBrk="0" hangingPunct="1">
                      <a:lnSpc>
                        <a:spcPct val="9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ndParaRPr>
                  </a:p>
                </p:txBody>
              </p:sp>
            </p:grpSp>
            <p:grpSp>
              <p:nvGrpSpPr>
                <p:cNvPr id="1314" name="Group 1313"/>
                <p:cNvGrpSpPr/>
                <p:nvPr/>
              </p:nvGrpSpPr>
              <p:grpSpPr>
                <a:xfrm>
                  <a:off x="3840297" y="4316520"/>
                  <a:ext cx="1151475" cy="1255261"/>
                  <a:chOff x="8618125" y="1404658"/>
                  <a:chExt cx="1056275" cy="1056275"/>
                </a:xfrm>
              </p:grpSpPr>
              <p:sp>
                <p:nvSpPr>
                  <p:cNvPr id="1331" name="Rectangle 1330"/>
                  <p:cNvSpPr/>
                  <p:nvPr/>
                </p:nvSpPr>
                <p:spPr bwMode="auto">
                  <a:xfrm>
                    <a:off x="8618125" y="1404658"/>
                    <a:ext cx="1056275" cy="1056275"/>
                  </a:xfrm>
                  <a:prstGeom prst="rect">
                    <a:avLst/>
                  </a:prstGeom>
                  <a:solidFill>
                    <a:srgbClr val="7030A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Network</a:t>
                    </a:r>
                  </a:p>
                </p:txBody>
              </p:sp>
              <p:pic>
                <p:nvPicPr>
                  <p:cNvPr id="1332" name="Picture 13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1591" y="2032000"/>
                    <a:ext cx="333625" cy="339185"/>
                  </a:xfrm>
                  <a:prstGeom prst="rect">
                    <a:avLst/>
                  </a:prstGeom>
                </p:spPr>
              </p:pic>
            </p:grpSp>
            <p:grpSp>
              <p:nvGrpSpPr>
                <p:cNvPr id="1315" name="Group 1314"/>
                <p:cNvGrpSpPr/>
                <p:nvPr/>
              </p:nvGrpSpPr>
              <p:grpSpPr>
                <a:xfrm>
                  <a:off x="2602170" y="4316521"/>
                  <a:ext cx="1151475" cy="1255261"/>
                  <a:chOff x="7514225" y="1404658"/>
                  <a:chExt cx="1056275" cy="1056275"/>
                </a:xfrm>
              </p:grpSpPr>
              <p:sp>
                <p:nvSpPr>
                  <p:cNvPr id="1325" name="Rectangle 1324"/>
                  <p:cNvSpPr/>
                  <p:nvPr/>
                </p:nvSpPr>
                <p:spPr bwMode="auto">
                  <a:xfrm>
                    <a:off x="7514225" y="1404658"/>
                    <a:ext cx="1056275" cy="1056275"/>
                  </a:xfrm>
                  <a:prstGeom prst="rect">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Compute</a:t>
                    </a:r>
                  </a:p>
                </p:txBody>
              </p:sp>
              <p:sp>
                <p:nvSpPr>
                  <p:cNvPr id="1326" name="Freeform 5"/>
                  <p:cNvSpPr>
                    <a:spLocks noEditPoints="1"/>
                  </p:cNvSpPr>
                  <p:nvPr/>
                </p:nvSpPr>
                <p:spPr bwMode="auto">
                  <a:xfrm>
                    <a:off x="8111688" y="2021764"/>
                    <a:ext cx="356038" cy="325551"/>
                  </a:xfrm>
                  <a:custGeom>
                    <a:avLst/>
                    <a:gdLst>
                      <a:gd name="T0" fmla="*/ 1238 w 1238"/>
                      <a:gd name="T1" fmla="*/ 909 h 1132"/>
                      <a:gd name="T2" fmla="*/ 1238 w 1238"/>
                      <a:gd name="T3" fmla="*/ 0 h 1132"/>
                      <a:gd name="T4" fmla="*/ 0 w 1238"/>
                      <a:gd name="T5" fmla="*/ 0 h 1132"/>
                      <a:gd name="T6" fmla="*/ 0 w 1238"/>
                      <a:gd name="T7" fmla="*/ 909 h 1132"/>
                      <a:gd name="T8" fmla="*/ 421 w 1238"/>
                      <a:gd name="T9" fmla="*/ 909 h 1132"/>
                      <a:gd name="T10" fmla="*/ 421 w 1238"/>
                      <a:gd name="T11" fmla="*/ 1061 h 1132"/>
                      <a:gd name="T12" fmla="*/ 190 w 1238"/>
                      <a:gd name="T13" fmla="*/ 1061 h 1132"/>
                      <a:gd name="T14" fmla="*/ 190 w 1238"/>
                      <a:gd name="T15" fmla="*/ 1132 h 1132"/>
                      <a:gd name="T16" fmla="*/ 1021 w 1238"/>
                      <a:gd name="T17" fmla="*/ 1132 h 1132"/>
                      <a:gd name="T18" fmla="*/ 1021 w 1238"/>
                      <a:gd name="T19" fmla="*/ 1061 h 1132"/>
                      <a:gd name="T20" fmla="*/ 791 w 1238"/>
                      <a:gd name="T21" fmla="*/ 1061 h 1132"/>
                      <a:gd name="T22" fmla="*/ 791 w 1238"/>
                      <a:gd name="T23" fmla="*/ 909 h 1132"/>
                      <a:gd name="T24" fmla="*/ 1238 w 1238"/>
                      <a:gd name="T25" fmla="*/ 909 h 1132"/>
                      <a:gd name="T26" fmla="*/ 88 w 1238"/>
                      <a:gd name="T27" fmla="*/ 88 h 1132"/>
                      <a:gd name="T28" fmla="*/ 1150 w 1238"/>
                      <a:gd name="T29" fmla="*/ 88 h 1132"/>
                      <a:gd name="T30" fmla="*/ 1150 w 1238"/>
                      <a:gd name="T31" fmla="*/ 818 h 1132"/>
                      <a:gd name="T32" fmla="*/ 88 w 1238"/>
                      <a:gd name="T33" fmla="*/ 818 h 1132"/>
                      <a:gd name="T34" fmla="*/ 88 w 1238"/>
                      <a:gd name="T35" fmla="*/ 88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8" h="1132">
                        <a:moveTo>
                          <a:pt x="1238" y="909"/>
                        </a:moveTo>
                        <a:lnTo>
                          <a:pt x="1238" y="0"/>
                        </a:lnTo>
                        <a:lnTo>
                          <a:pt x="0" y="0"/>
                        </a:lnTo>
                        <a:lnTo>
                          <a:pt x="0" y="909"/>
                        </a:lnTo>
                        <a:lnTo>
                          <a:pt x="421" y="909"/>
                        </a:lnTo>
                        <a:lnTo>
                          <a:pt x="421" y="1061"/>
                        </a:lnTo>
                        <a:lnTo>
                          <a:pt x="190" y="1061"/>
                        </a:lnTo>
                        <a:lnTo>
                          <a:pt x="190" y="1132"/>
                        </a:lnTo>
                        <a:lnTo>
                          <a:pt x="1021" y="1132"/>
                        </a:lnTo>
                        <a:lnTo>
                          <a:pt x="1021" y="1061"/>
                        </a:lnTo>
                        <a:lnTo>
                          <a:pt x="791" y="1061"/>
                        </a:lnTo>
                        <a:lnTo>
                          <a:pt x="791" y="909"/>
                        </a:lnTo>
                        <a:lnTo>
                          <a:pt x="1238" y="909"/>
                        </a:lnTo>
                        <a:close/>
                        <a:moveTo>
                          <a:pt x="88" y="88"/>
                        </a:moveTo>
                        <a:lnTo>
                          <a:pt x="1150" y="88"/>
                        </a:lnTo>
                        <a:lnTo>
                          <a:pt x="1150" y="818"/>
                        </a:lnTo>
                        <a:lnTo>
                          <a:pt x="88" y="818"/>
                        </a:lnTo>
                        <a:lnTo>
                          <a:pt x="88"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grpSp>
                <p:nvGrpSpPr>
                  <p:cNvPr id="1327" name="Group 1326"/>
                  <p:cNvGrpSpPr/>
                  <p:nvPr/>
                </p:nvGrpSpPr>
                <p:grpSpPr>
                  <a:xfrm>
                    <a:off x="8229317" y="2084746"/>
                    <a:ext cx="129123" cy="146384"/>
                    <a:chOff x="8229317" y="2084746"/>
                    <a:chExt cx="129123" cy="146384"/>
                  </a:xfrm>
                </p:grpSpPr>
                <p:sp>
                  <p:nvSpPr>
                    <p:cNvPr id="1328" name="Freeform 6"/>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sp>
                  <p:nvSpPr>
                    <p:cNvPr id="1329" name="Freeform 7"/>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sp>
                  <p:nvSpPr>
                    <p:cNvPr id="1330" name="Freeform 8"/>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grpSp>
            </p:grpSp>
            <p:grpSp>
              <p:nvGrpSpPr>
                <p:cNvPr id="1316" name="Group 1315"/>
                <p:cNvGrpSpPr/>
                <p:nvPr/>
              </p:nvGrpSpPr>
              <p:grpSpPr>
                <a:xfrm>
                  <a:off x="1376874" y="4326314"/>
                  <a:ext cx="1151475" cy="1255261"/>
                  <a:chOff x="6410325" y="1404658"/>
                  <a:chExt cx="1056275" cy="1056275"/>
                </a:xfrm>
              </p:grpSpPr>
              <p:sp>
                <p:nvSpPr>
                  <p:cNvPr id="1323" name="Rectangle 1322"/>
                  <p:cNvSpPr/>
                  <p:nvPr/>
                </p:nvSpPr>
                <p:spPr bwMode="auto">
                  <a:xfrm>
                    <a:off x="6410325" y="1404658"/>
                    <a:ext cx="1056275" cy="1056275"/>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Database</a:t>
                    </a:r>
                  </a:p>
                </p:txBody>
              </p:sp>
              <p:pic>
                <p:nvPicPr>
                  <p:cNvPr id="1324" name="Picture 1323"/>
                  <p:cNvPicPr>
                    <a:picLocks noChangeAspect="1"/>
                  </p:cNvPicPr>
                  <p:nvPr/>
                </p:nvPicPr>
                <p:blipFill>
                  <a:blip r:embed="rId4"/>
                  <a:stretch>
                    <a:fillRect/>
                  </a:stretch>
                </p:blipFill>
                <p:spPr>
                  <a:xfrm>
                    <a:off x="6987033" y="2049327"/>
                    <a:ext cx="362582" cy="288206"/>
                  </a:xfrm>
                  <a:prstGeom prst="rect">
                    <a:avLst/>
                  </a:prstGeom>
                </p:spPr>
              </p:pic>
            </p:grpSp>
            <p:grpSp>
              <p:nvGrpSpPr>
                <p:cNvPr id="1317" name="Group 1316"/>
                <p:cNvGrpSpPr/>
                <p:nvPr/>
              </p:nvGrpSpPr>
              <p:grpSpPr>
                <a:xfrm>
                  <a:off x="157989" y="4326314"/>
                  <a:ext cx="1151475" cy="1255261"/>
                  <a:chOff x="5306425" y="1404658"/>
                  <a:chExt cx="1056275" cy="1056275"/>
                </a:xfrm>
              </p:grpSpPr>
              <p:sp>
                <p:nvSpPr>
                  <p:cNvPr id="1318" name="Rectangle 1317"/>
                  <p:cNvSpPr/>
                  <p:nvPr/>
                </p:nvSpPr>
                <p:spPr bwMode="auto">
                  <a:xfrm>
                    <a:off x="5306425" y="1404658"/>
                    <a:ext cx="1056275" cy="1056275"/>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App</a:t>
                    </a:r>
                  </a:p>
                </p:txBody>
              </p:sp>
              <p:grpSp>
                <p:nvGrpSpPr>
                  <p:cNvPr id="1319" name="Group 1318"/>
                  <p:cNvGrpSpPr/>
                  <p:nvPr/>
                </p:nvGrpSpPr>
                <p:grpSpPr>
                  <a:xfrm>
                    <a:off x="5951221" y="2034937"/>
                    <a:ext cx="298996" cy="338965"/>
                    <a:chOff x="8229317" y="2084746"/>
                    <a:chExt cx="129123" cy="146384"/>
                  </a:xfrm>
                </p:grpSpPr>
                <p:sp>
                  <p:nvSpPr>
                    <p:cNvPr id="1320" name="Freeform 6"/>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sp>
                  <p:nvSpPr>
                    <p:cNvPr id="1321" name="Freeform 7"/>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sp>
                  <p:nvSpPr>
                    <p:cNvPr id="1322" name="Freeform 8"/>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grpSp>
            </p:grpSp>
          </p:grpSp>
          <p:sp>
            <p:nvSpPr>
              <p:cNvPr id="1312" name="Left Bracket 1311"/>
              <p:cNvSpPr/>
              <p:nvPr/>
            </p:nvSpPr>
            <p:spPr>
              <a:xfrm rot="5400000">
                <a:off x="2786327" y="1586423"/>
                <a:ext cx="138907" cy="4901970"/>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0" name="Group 159">
            <a:extLst>
              <a:ext uri="{FF2B5EF4-FFF2-40B4-BE49-F238E27FC236}">
                <a16:creationId xmlns:a16="http://schemas.microsoft.com/office/drawing/2014/main" id="{C0C17D3C-CB0F-440D-9AAB-35392752B2B0}"/>
              </a:ext>
            </a:extLst>
          </p:cNvPr>
          <p:cNvGrpSpPr/>
          <p:nvPr/>
        </p:nvGrpSpPr>
        <p:grpSpPr>
          <a:xfrm>
            <a:off x="7309113" y="5062762"/>
            <a:ext cx="782457" cy="1043746"/>
            <a:chOff x="14859000" y="2317750"/>
            <a:chExt cx="3532188" cy="4711701"/>
          </a:xfrm>
          <a:solidFill>
            <a:schemeClr val="tx1">
              <a:lumMod val="95000"/>
            </a:schemeClr>
          </a:solidFill>
        </p:grpSpPr>
        <p:sp>
          <p:nvSpPr>
            <p:cNvPr id="161" name="Freeform 5">
              <a:extLst>
                <a:ext uri="{FF2B5EF4-FFF2-40B4-BE49-F238E27FC236}">
                  <a16:creationId xmlns:a16="http://schemas.microsoft.com/office/drawing/2014/main" id="{1F240891-9217-42EE-B771-977E6235E94B}"/>
                </a:ext>
              </a:extLst>
            </p:cNvPr>
            <p:cNvSpPr>
              <a:spLocks noEditPoints="1"/>
            </p:cNvSpPr>
            <p:nvPr/>
          </p:nvSpPr>
          <p:spPr bwMode="auto">
            <a:xfrm>
              <a:off x="14859000" y="4306888"/>
              <a:ext cx="2214563" cy="272256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4589760A-8797-4AF7-8F56-841CFA8D7708}"/>
                </a:ext>
              </a:extLst>
            </p:cNvPr>
            <p:cNvSpPr>
              <a:spLocks noEditPoints="1"/>
            </p:cNvSpPr>
            <p:nvPr/>
          </p:nvSpPr>
          <p:spPr bwMode="auto">
            <a:xfrm>
              <a:off x="16179800" y="2317750"/>
              <a:ext cx="2211388" cy="4711700"/>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163" name="Freeform 10">
            <a:extLst>
              <a:ext uri="{FF2B5EF4-FFF2-40B4-BE49-F238E27FC236}">
                <a16:creationId xmlns:a16="http://schemas.microsoft.com/office/drawing/2014/main" id="{2F064066-9A8B-42B8-808C-69F936DB8FAA}"/>
              </a:ext>
            </a:extLst>
          </p:cNvPr>
          <p:cNvSpPr>
            <a:spLocks/>
          </p:cNvSpPr>
          <p:nvPr/>
        </p:nvSpPr>
        <p:spPr bwMode="auto">
          <a:xfrm>
            <a:off x="10916822" y="5181338"/>
            <a:ext cx="1225422" cy="806592"/>
          </a:xfrm>
          <a:custGeom>
            <a:avLst/>
            <a:gdLst>
              <a:gd name="T0" fmla="*/ 1471 w 1751"/>
              <a:gd name="T1" fmla="*/ 505 h 1151"/>
              <a:gd name="T2" fmla="*/ 1471 w 1751"/>
              <a:gd name="T3" fmla="*/ 482 h 1151"/>
              <a:gd name="T4" fmla="*/ 988 w 1751"/>
              <a:gd name="T5" fmla="*/ 0 h 1151"/>
              <a:gd name="T6" fmla="*/ 585 w 1751"/>
              <a:gd name="T7" fmla="*/ 215 h 1151"/>
              <a:gd name="T8" fmla="*/ 453 w 1751"/>
              <a:gd name="T9" fmla="*/ 180 h 1151"/>
              <a:gd name="T10" fmla="*/ 298 w 1751"/>
              <a:gd name="T11" fmla="*/ 227 h 1151"/>
              <a:gd name="T12" fmla="*/ 173 w 1751"/>
              <a:gd name="T13" fmla="*/ 453 h 1151"/>
              <a:gd name="T14" fmla="*/ 0 w 1751"/>
              <a:gd name="T15" fmla="*/ 772 h 1151"/>
              <a:gd name="T16" fmla="*/ 338 w 1751"/>
              <a:gd name="T17" fmla="*/ 1151 h 1151"/>
              <a:gd name="T18" fmla="*/ 379 w 1751"/>
              <a:gd name="T19" fmla="*/ 1151 h 1151"/>
              <a:gd name="T20" fmla="*/ 418 w 1751"/>
              <a:gd name="T21" fmla="*/ 1151 h 1151"/>
              <a:gd name="T22" fmla="*/ 1207 w 1751"/>
              <a:gd name="T23" fmla="*/ 1151 h 1151"/>
              <a:gd name="T24" fmla="*/ 1222 w 1751"/>
              <a:gd name="T25" fmla="*/ 1151 h 1151"/>
              <a:gd name="T26" fmla="*/ 1242 w 1751"/>
              <a:gd name="T27" fmla="*/ 1151 h 1151"/>
              <a:gd name="T28" fmla="*/ 1300 w 1751"/>
              <a:gd name="T29" fmla="*/ 1151 h 1151"/>
              <a:gd name="T30" fmla="*/ 1426 w 1751"/>
              <a:gd name="T31" fmla="*/ 1151 h 1151"/>
              <a:gd name="T32" fmla="*/ 1751 w 1751"/>
              <a:gd name="T33" fmla="*/ 826 h 1151"/>
              <a:gd name="T34" fmla="*/ 1471 w 1751"/>
              <a:gd name="T35" fmla="*/ 505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1">
                <a:moveTo>
                  <a:pt x="1471" y="505"/>
                </a:moveTo>
                <a:cubicBezTo>
                  <a:pt x="1471" y="498"/>
                  <a:pt x="1471" y="489"/>
                  <a:pt x="1471" y="482"/>
                </a:cubicBezTo>
                <a:cubicBezTo>
                  <a:pt x="1471" y="215"/>
                  <a:pt x="1255" y="0"/>
                  <a:pt x="988" y="0"/>
                </a:cubicBezTo>
                <a:cubicBezTo>
                  <a:pt x="820" y="0"/>
                  <a:pt x="672" y="86"/>
                  <a:pt x="585" y="215"/>
                </a:cubicBezTo>
                <a:cubicBezTo>
                  <a:pt x="547" y="193"/>
                  <a:pt x="502" y="180"/>
                  <a:pt x="453" y="180"/>
                </a:cubicBezTo>
                <a:cubicBezTo>
                  <a:pt x="395" y="180"/>
                  <a:pt x="342" y="197"/>
                  <a:pt x="298" y="227"/>
                </a:cubicBezTo>
                <a:cubicBezTo>
                  <a:pt x="224" y="276"/>
                  <a:pt x="175" y="359"/>
                  <a:pt x="173" y="453"/>
                </a:cubicBezTo>
                <a:cubicBezTo>
                  <a:pt x="70" y="521"/>
                  <a:pt x="0" y="640"/>
                  <a:pt x="0" y="772"/>
                </a:cubicBezTo>
                <a:cubicBezTo>
                  <a:pt x="0" y="968"/>
                  <a:pt x="148" y="1129"/>
                  <a:pt x="338" y="1151"/>
                </a:cubicBezTo>
                <a:cubicBezTo>
                  <a:pt x="350" y="1151"/>
                  <a:pt x="367" y="1151"/>
                  <a:pt x="379" y="1151"/>
                </a:cubicBezTo>
                <a:cubicBezTo>
                  <a:pt x="392" y="1151"/>
                  <a:pt x="405" y="1151"/>
                  <a:pt x="418" y="1151"/>
                </a:cubicBezTo>
                <a:cubicBezTo>
                  <a:pt x="595" y="1151"/>
                  <a:pt x="1010" y="1151"/>
                  <a:pt x="1207" y="1151"/>
                </a:cubicBezTo>
                <a:cubicBezTo>
                  <a:pt x="1213" y="1151"/>
                  <a:pt x="1218" y="1151"/>
                  <a:pt x="1222" y="1151"/>
                </a:cubicBezTo>
                <a:cubicBezTo>
                  <a:pt x="1242" y="1151"/>
                  <a:pt x="1242" y="1151"/>
                  <a:pt x="1242" y="1151"/>
                </a:cubicBezTo>
                <a:cubicBezTo>
                  <a:pt x="1252" y="1151"/>
                  <a:pt x="1281" y="1151"/>
                  <a:pt x="1300" y="1151"/>
                </a:cubicBezTo>
                <a:cubicBezTo>
                  <a:pt x="1426" y="1151"/>
                  <a:pt x="1426" y="1151"/>
                  <a:pt x="1426" y="1151"/>
                </a:cubicBezTo>
                <a:cubicBezTo>
                  <a:pt x="1606" y="1148"/>
                  <a:pt x="1751" y="1003"/>
                  <a:pt x="1751" y="826"/>
                </a:cubicBezTo>
                <a:cubicBezTo>
                  <a:pt x="1751" y="662"/>
                  <a:pt x="1628" y="527"/>
                  <a:pt x="1471" y="505"/>
                </a:cubicBezTo>
                <a:close/>
              </a:path>
            </a:pathLst>
          </a:custGeom>
          <a:solidFill>
            <a:schemeClr val="tx1">
              <a:lumMod val="95000"/>
            </a:schemeClr>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E5B8F320-0458-4BE1-86DA-72A9E1E23B0F}"/>
              </a:ext>
            </a:extLst>
          </p:cNvPr>
          <p:cNvGrpSpPr/>
          <p:nvPr/>
        </p:nvGrpSpPr>
        <p:grpSpPr>
          <a:xfrm>
            <a:off x="7073167" y="3525958"/>
            <a:ext cx="1611018" cy="789957"/>
            <a:chOff x="6052079" y="2996592"/>
            <a:chExt cx="1579796" cy="774648"/>
          </a:xfrm>
          <a:solidFill>
            <a:schemeClr val="tx1">
              <a:lumMod val="95000"/>
            </a:schemeClr>
          </a:solidFill>
        </p:grpSpPr>
        <p:sp>
          <p:nvSpPr>
            <p:cNvPr id="165" name="Freeform 14">
              <a:extLst>
                <a:ext uri="{FF2B5EF4-FFF2-40B4-BE49-F238E27FC236}">
                  <a16:creationId xmlns:a16="http://schemas.microsoft.com/office/drawing/2014/main" id="{B408786E-B1CE-4184-913C-F08410BFDD83}"/>
                </a:ext>
              </a:extLst>
            </p:cNvPr>
            <p:cNvSpPr>
              <a:spLocks/>
            </p:cNvSpPr>
            <p:nvPr/>
          </p:nvSpPr>
          <p:spPr bwMode="auto">
            <a:xfrm>
              <a:off x="6300793"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6" name="TextBox 165">
              <a:extLst>
                <a:ext uri="{FF2B5EF4-FFF2-40B4-BE49-F238E27FC236}">
                  <a16:creationId xmlns:a16="http://schemas.microsoft.com/office/drawing/2014/main" id="{8A8963B0-296A-4373-B5BF-DE7AC7A011E0}"/>
                </a:ext>
              </a:extLst>
            </p:cNvPr>
            <p:cNvSpPr txBox="1"/>
            <p:nvPr/>
          </p:nvSpPr>
          <p:spPr>
            <a:xfrm>
              <a:off x="6052079" y="2996592"/>
              <a:ext cx="1579796" cy="162978"/>
            </a:xfrm>
            <a:prstGeom prst="rect">
              <a:avLst/>
            </a:prstGeom>
            <a:noFill/>
          </p:spPr>
          <p:txBody>
            <a:bodyPr wrap="none" lIns="0" tIns="0" rIns="0" bIns="0"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200" i="0" u="none" strike="noStrike" kern="0" cap="none" spc="0" normalizeH="0" baseline="0" noProof="0" dirty="0">
                  <a:ln>
                    <a:noFill/>
                  </a:ln>
                  <a:solidFill>
                    <a:srgbClr val="505050"/>
                  </a:solidFill>
                  <a:effectLst/>
                  <a:uLnTx/>
                  <a:uFillTx/>
                  <a:latin typeface="Segoe Pro Light" panose="020B0302040504020203" pitchFamily="34" charset="0"/>
                </a:rPr>
                <a:t>Azure Resource Manager</a:t>
              </a:r>
            </a:p>
          </p:txBody>
        </p:sp>
      </p:grpSp>
      <p:grpSp>
        <p:nvGrpSpPr>
          <p:cNvPr id="167" name="Group 166">
            <a:extLst>
              <a:ext uri="{FF2B5EF4-FFF2-40B4-BE49-F238E27FC236}">
                <a16:creationId xmlns:a16="http://schemas.microsoft.com/office/drawing/2014/main" id="{85E980C2-BDDC-42D5-B0D0-B53E9C582151}"/>
              </a:ext>
            </a:extLst>
          </p:cNvPr>
          <p:cNvGrpSpPr/>
          <p:nvPr/>
        </p:nvGrpSpPr>
        <p:grpSpPr>
          <a:xfrm>
            <a:off x="10643317" y="3530634"/>
            <a:ext cx="1623842" cy="785280"/>
            <a:chOff x="9553043" y="3001178"/>
            <a:chExt cx="1592372" cy="770062"/>
          </a:xfrm>
          <a:solidFill>
            <a:schemeClr val="tx1">
              <a:lumMod val="95000"/>
            </a:schemeClr>
          </a:solidFill>
        </p:grpSpPr>
        <p:sp>
          <p:nvSpPr>
            <p:cNvPr id="168" name="Freeform 14">
              <a:extLst>
                <a:ext uri="{FF2B5EF4-FFF2-40B4-BE49-F238E27FC236}">
                  <a16:creationId xmlns:a16="http://schemas.microsoft.com/office/drawing/2014/main" id="{FF8A72B6-AFE8-4D4D-900D-6067B7418632}"/>
                </a:ext>
              </a:extLst>
            </p:cNvPr>
            <p:cNvSpPr>
              <a:spLocks/>
            </p:cNvSpPr>
            <p:nvPr/>
          </p:nvSpPr>
          <p:spPr bwMode="auto">
            <a:xfrm>
              <a:off x="9801757"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9" name="TextBox 168">
              <a:extLst>
                <a:ext uri="{FF2B5EF4-FFF2-40B4-BE49-F238E27FC236}">
                  <a16:creationId xmlns:a16="http://schemas.microsoft.com/office/drawing/2014/main" id="{1B651045-4F63-426E-A0AB-F70E4B9502A5}"/>
                </a:ext>
              </a:extLst>
            </p:cNvPr>
            <p:cNvSpPr txBox="1"/>
            <p:nvPr/>
          </p:nvSpPr>
          <p:spPr>
            <a:xfrm>
              <a:off x="9553043" y="3001178"/>
              <a:ext cx="1592372" cy="162978"/>
            </a:xfrm>
            <a:prstGeom prst="rect">
              <a:avLst/>
            </a:prstGeom>
            <a:noFill/>
          </p:spPr>
          <p:txBody>
            <a:bodyPr wrap="none" lIns="0" tIns="0" rIns="0" bIns="0"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200" i="0" u="none" strike="noStrike" kern="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Azure Resource Manager</a:t>
              </a:r>
            </a:p>
          </p:txBody>
        </p:sp>
      </p:grpSp>
      <p:grpSp>
        <p:nvGrpSpPr>
          <p:cNvPr id="170" name="Group 169">
            <a:extLst>
              <a:ext uri="{FF2B5EF4-FFF2-40B4-BE49-F238E27FC236}">
                <a16:creationId xmlns:a16="http://schemas.microsoft.com/office/drawing/2014/main" id="{5C0BAFE0-05D4-46BE-B86A-6C19DCFC6D32}"/>
              </a:ext>
            </a:extLst>
          </p:cNvPr>
          <p:cNvGrpSpPr/>
          <p:nvPr/>
        </p:nvGrpSpPr>
        <p:grpSpPr>
          <a:xfrm>
            <a:off x="9130457" y="2542303"/>
            <a:ext cx="1092264" cy="944924"/>
            <a:chOff x="7516813" y="3165475"/>
            <a:chExt cx="1423988" cy="1231900"/>
          </a:xfrm>
          <a:solidFill>
            <a:schemeClr val="tx1">
              <a:lumMod val="95000"/>
            </a:schemeClr>
          </a:solidFill>
        </p:grpSpPr>
        <p:sp>
          <p:nvSpPr>
            <p:cNvPr id="171" name="Freeform 18">
              <a:extLst>
                <a:ext uri="{FF2B5EF4-FFF2-40B4-BE49-F238E27FC236}">
                  <a16:creationId xmlns:a16="http://schemas.microsoft.com/office/drawing/2014/main" id="{CF472BCF-F454-4FDD-9327-78437760B5C1}"/>
                </a:ext>
              </a:extLst>
            </p:cNvPr>
            <p:cNvSpPr>
              <a:spLocks noEditPoints="1"/>
            </p:cNvSpPr>
            <p:nvPr/>
          </p:nvSpPr>
          <p:spPr bwMode="auto">
            <a:xfrm>
              <a:off x="7516813" y="3165475"/>
              <a:ext cx="1423988" cy="1231900"/>
            </a:xfrm>
            <a:custGeom>
              <a:avLst/>
              <a:gdLst>
                <a:gd name="T0" fmla="*/ 322 w 377"/>
                <a:gd name="T1" fmla="*/ 108 h 325"/>
                <a:gd name="T2" fmla="*/ 304 w 377"/>
                <a:gd name="T3" fmla="*/ 55 h 325"/>
                <a:gd name="T4" fmla="*/ 270 w 377"/>
                <a:gd name="T5" fmla="*/ 18 h 325"/>
                <a:gd name="T6" fmla="*/ 18 w 377"/>
                <a:gd name="T7" fmla="*/ 0 h 325"/>
                <a:gd name="T8" fmla="*/ 0 w 377"/>
                <a:gd name="T9" fmla="*/ 199 h 325"/>
                <a:gd name="T10" fmla="*/ 51 w 377"/>
                <a:gd name="T11" fmla="*/ 217 h 325"/>
                <a:gd name="T12" fmla="*/ 69 w 377"/>
                <a:gd name="T13" fmla="*/ 272 h 325"/>
                <a:gd name="T14" fmla="*/ 107 w 377"/>
                <a:gd name="T15" fmla="*/ 307 h 325"/>
                <a:gd name="T16" fmla="*/ 359 w 377"/>
                <a:gd name="T17" fmla="*/ 325 h 325"/>
                <a:gd name="T18" fmla="*/ 377 w 377"/>
                <a:gd name="T19" fmla="*/ 126 h 325"/>
                <a:gd name="T20" fmla="*/ 50 w 377"/>
                <a:gd name="T21" fmla="*/ 9 h 325"/>
                <a:gd name="T22" fmla="*/ 50 w 377"/>
                <a:gd name="T23" fmla="*/ 24 h 325"/>
                <a:gd name="T24" fmla="*/ 50 w 377"/>
                <a:gd name="T25" fmla="*/ 9 h 325"/>
                <a:gd name="T26" fmla="*/ 34 w 377"/>
                <a:gd name="T27" fmla="*/ 17 h 325"/>
                <a:gd name="T28" fmla="*/ 18 w 377"/>
                <a:gd name="T29" fmla="*/ 17 h 325"/>
                <a:gd name="T30" fmla="*/ 18 w 377"/>
                <a:gd name="T31" fmla="*/ 199 h 325"/>
                <a:gd name="T32" fmla="*/ 252 w 377"/>
                <a:gd name="T33" fmla="*/ 31 h 325"/>
                <a:gd name="T34" fmla="*/ 69 w 377"/>
                <a:gd name="T35" fmla="*/ 55 h 325"/>
                <a:gd name="T36" fmla="*/ 51 w 377"/>
                <a:gd name="T37" fmla="*/ 199 h 325"/>
                <a:gd name="T38" fmla="*/ 109 w 377"/>
                <a:gd name="T39" fmla="*/ 72 h 325"/>
                <a:gd name="T40" fmla="*/ 94 w 377"/>
                <a:gd name="T41" fmla="*/ 72 h 325"/>
                <a:gd name="T42" fmla="*/ 109 w 377"/>
                <a:gd name="T43" fmla="*/ 72 h 325"/>
                <a:gd name="T44" fmla="*/ 78 w 377"/>
                <a:gd name="T45" fmla="*/ 80 h 325"/>
                <a:gd name="T46" fmla="*/ 78 w 377"/>
                <a:gd name="T47" fmla="*/ 64 h 325"/>
                <a:gd name="T48" fmla="*/ 70 w 377"/>
                <a:gd name="T49" fmla="*/ 254 h 325"/>
                <a:gd name="T50" fmla="*/ 70 w 377"/>
                <a:gd name="T51" fmla="*/ 199 h 325"/>
                <a:gd name="T52" fmla="*/ 252 w 377"/>
                <a:gd name="T53" fmla="*/ 87 h 325"/>
                <a:gd name="T54" fmla="*/ 304 w 377"/>
                <a:gd name="T55" fmla="*/ 87 h 325"/>
                <a:gd name="T56" fmla="*/ 270 w 377"/>
                <a:gd name="T57" fmla="*/ 108 h 325"/>
                <a:gd name="T58" fmla="*/ 124 w 377"/>
                <a:gd name="T59" fmla="*/ 108 h 325"/>
                <a:gd name="T60" fmla="*/ 107 w 377"/>
                <a:gd name="T61" fmla="*/ 199 h 325"/>
                <a:gd name="T62" fmla="*/ 107 w 377"/>
                <a:gd name="T63" fmla="*/ 254 h 325"/>
                <a:gd name="T64" fmla="*/ 164 w 377"/>
                <a:gd name="T65" fmla="*/ 125 h 325"/>
                <a:gd name="T66" fmla="*/ 149 w 377"/>
                <a:gd name="T67" fmla="*/ 125 h 325"/>
                <a:gd name="T68" fmla="*/ 164 w 377"/>
                <a:gd name="T69" fmla="*/ 125 h 325"/>
                <a:gd name="T70" fmla="*/ 133 w 377"/>
                <a:gd name="T71" fmla="*/ 133 h 325"/>
                <a:gd name="T72" fmla="*/ 133 w 377"/>
                <a:gd name="T73" fmla="*/ 118 h 325"/>
                <a:gd name="T74" fmla="*/ 359 w 377"/>
                <a:gd name="T75" fmla="*/ 307 h 325"/>
                <a:gd name="T76" fmla="*/ 125 w 377"/>
                <a:gd name="T77" fmla="*/ 272 h 325"/>
                <a:gd name="T78" fmla="*/ 125 w 377"/>
                <a:gd name="T79" fmla="*/ 217 h 325"/>
                <a:gd name="T80" fmla="*/ 125 w 377"/>
                <a:gd name="T81" fmla="*/ 140 h 325"/>
                <a:gd name="T82" fmla="*/ 270 w 377"/>
                <a:gd name="T83" fmla="*/ 140 h 325"/>
                <a:gd name="T84" fmla="*/ 322 w 377"/>
                <a:gd name="T85" fmla="*/ 140 h 325"/>
                <a:gd name="T86" fmla="*/ 359 w 377"/>
                <a:gd name="T8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 h="325">
                  <a:moveTo>
                    <a:pt x="359" y="108"/>
                  </a:moveTo>
                  <a:cubicBezTo>
                    <a:pt x="322" y="108"/>
                    <a:pt x="322" y="108"/>
                    <a:pt x="322" y="108"/>
                  </a:cubicBezTo>
                  <a:cubicBezTo>
                    <a:pt x="322" y="73"/>
                    <a:pt x="322" y="73"/>
                    <a:pt x="322" y="73"/>
                  </a:cubicBezTo>
                  <a:cubicBezTo>
                    <a:pt x="322" y="63"/>
                    <a:pt x="314" y="55"/>
                    <a:pt x="304" y="55"/>
                  </a:cubicBezTo>
                  <a:cubicBezTo>
                    <a:pt x="270" y="55"/>
                    <a:pt x="270" y="55"/>
                    <a:pt x="270" y="55"/>
                  </a:cubicBezTo>
                  <a:cubicBezTo>
                    <a:pt x="270" y="18"/>
                    <a:pt x="270" y="18"/>
                    <a:pt x="270" y="18"/>
                  </a:cubicBezTo>
                  <a:cubicBezTo>
                    <a:pt x="270" y="8"/>
                    <a:pt x="262" y="0"/>
                    <a:pt x="252" y="0"/>
                  </a:cubicBezTo>
                  <a:cubicBezTo>
                    <a:pt x="18" y="0"/>
                    <a:pt x="18" y="0"/>
                    <a:pt x="18" y="0"/>
                  </a:cubicBezTo>
                  <a:cubicBezTo>
                    <a:pt x="8" y="0"/>
                    <a:pt x="0" y="8"/>
                    <a:pt x="0" y="18"/>
                  </a:cubicBezTo>
                  <a:cubicBezTo>
                    <a:pt x="0" y="199"/>
                    <a:pt x="0" y="199"/>
                    <a:pt x="0" y="199"/>
                  </a:cubicBezTo>
                  <a:cubicBezTo>
                    <a:pt x="0" y="209"/>
                    <a:pt x="8" y="217"/>
                    <a:pt x="18" y="217"/>
                  </a:cubicBezTo>
                  <a:cubicBezTo>
                    <a:pt x="51" y="217"/>
                    <a:pt x="51" y="217"/>
                    <a:pt x="51" y="217"/>
                  </a:cubicBezTo>
                  <a:cubicBezTo>
                    <a:pt x="51" y="254"/>
                    <a:pt x="51" y="254"/>
                    <a:pt x="51" y="254"/>
                  </a:cubicBezTo>
                  <a:cubicBezTo>
                    <a:pt x="51" y="264"/>
                    <a:pt x="59" y="272"/>
                    <a:pt x="69" y="272"/>
                  </a:cubicBezTo>
                  <a:cubicBezTo>
                    <a:pt x="107" y="272"/>
                    <a:pt x="107" y="272"/>
                    <a:pt x="107" y="272"/>
                  </a:cubicBezTo>
                  <a:cubicBezTo>
                    <a:pt x="107" y="307"/>
                    <a:pt x="107" y="307"/>
                    <a:pt x="107" y="307"/>
                  </a:cubicBezTo>
                  <a:cubicBezTo>
                    <a:pt x="107" y="317"/>
                    <a:pt x="114" y="325"/>
                    <a:pt x="124" y="325"/>
                  </a:cubicBezTo>
                  <a:cubicBezTo>
                    <a:pt x="359" y="325"/>
                    <a:pt x="359" y="325"/>
                    <a:pt x="359" y="325"/>
                  </a:cubicBezTo>
                  <a:cubicBezTo>
                    <a:pt x="369" y="325"/>
                    <a:pt x="377" y="317"/>
                    <a:pt x="377" y="307"/>
                  </a:cubicBezTo>
                  <a:cubicBezTo>
                    <a:pt x="377" y="126"/>
                    <a:pt x="377" y="126"/>
                    <a:pt x="377" y="126"/>
                  </a:cubicBezTo>
                  <a:cubicBezTo>
                    <a:pt x="377" y="116"/>
                    <a:pt x="369" y="108"/>
                    <a:pt x="359" y="108"/>
                  </a:cubicBezTo>
                  <a:close/>
                  <a:moveTo>
                    <a:pt x="50" y="9"/>
                  </a:moveTo>
                  <a:cubicBezTo>
                    <a:pt x="54" y="9"/>
                    <a:pt x="57" y="13"/>
                    <a:pt x="57" y="17"/>
                  </a:cubicBezTo>
                  <a:cubicBezTo>
                    <a:pt x="57" y="21"/>
                    <a:pt x="54" y="24"/>
                    <a:pt x="50" y="24"/>
                  </a:cubicBezTo>
                  <a:cubicBezTo>
                    <a:pt x="46" y="24"/>
                    <a:pt x="42" y="21"/>
                    <a:pt x="42" y="17"/>
                  </a:cubicBezTo>
                  <a:cubicBezTo>
                    <a:pt x="42" y="13"/>
                    <a:pt x="46" y="9"/>
                    <a:pt x="50" y="9"/>
                  </a:cubicBezTo>
                  <a:close/>
                  <a:moveTo>
                    <a:pt x="26" y="9"/>
                  </a:moveTo>
                  <a:cubicBezTo>
                    <a:pt x="30" y="9"/>
                    <a:pt x="34" y="13"/>
                    <a:pt x="34" y="17"/>
                  </a:cubicBezTo>
                  <a:cubicBezTo>
                    <a:pt x="34" y="21"/>
                    <a:pt x="30" y="24"/>
                    <a:pt x="26" y="24"/>
                  </a:cubicBezTo>
                  <a:cubicBezTo>
                    <a:pt x="22" y="24"/>
                    <a:pt x="18" y="21"/>
                    <a:pt x="18" y="17"/>
                  </a:cubicBezTo>
                  <a:cubicBezTo>
                    <a:pt x="18" y="13"/>
                    <a:pt x="22" y="9"/>
                    <a:pt x="26" y="9"/>
                  </a:cubicBezTo>
                  <a:close/>
                  <a:moveTo>
                    <a:pt x="18" y="199"/>
                  </a:moveTo>
                  <a:cubicBezTo>
                    <a:pt x="18" y="31"/>
                    <a:pt x="18" y="31"/>
                    <a:pt x="18" y="31"/>
                  </a:cubicBezTo>
                  <a:cubicBezTo>
                    <a:pt x="252" y="31"/>
                    <a:pt x="252" y="31"/>
                    <a:pt x="252" y="31"/>
                  </a:cubicBezTo>
                  <a:cubicBezTo>
                    <a:pt x="252" y="55"/>
                    <a:pt x="252" y="55"/>
                    <a:pt x="252" y="55"/>
                  </a:cubicBezTo>
                  <a:cubicBezTo>
                    <a:pt x="69" y="55"/>
                    <a:pt x="69" y="55"/>
                    <a:pt x="69" y="55"/>
                  </a:cubicBezTo>
                  <a:cubicBezTo>
                    <a:pt x="59" y="55"/>
                    <a:pt x="51" y="63"/>
                    <a:pt x="51" y="73"/>
                  </a:cubicBezTo>
                  <a:cubicBezTo>
                    <a:pt x="51" y="199"/>
                    <a:pt x="51" y="199"/>
                    <a:pt x="51" y="199"/>
                  </a:cubicBezTo>
                  <a:lnTo>
                    <a:pt x="18" y="199"/>
                  </a:lnTo>
                  <a:close/>
                  <a:moveTo>
                    <a:pt x="109" y="72"/>
                  </a:moveTo>
                  <a:cubicBezTo>
                    <a:pt x="109" y="76"/>
                    <a:pt x="106" y="80"/>
                    <a:pt x="101" y="80"/>
                  </a:cubicBezTo>
                  <a:cubicBezTo>
                    <a:pt x="97" y="80"/>
                    <a:pt x="94" y="76"/>
                    <a:pt x="94" y="72"/>
                  </a:cubicBezTo>
                  <a:cubicBezTo>
                    <a:pt x="94" y="68"/>
                    <a:pt x="97" y="64"/>
                    <a:pt x="101" y="64"/>
                  </a:cubicBezTo>
                  <a:cubicBezTo>
                    <a:pt x="106" y="64"/>
                    <a:pt x="109" y="68"/>
                    <a:pt x="109" y="72"/>
                  </a:cubicBezTo>
                  <a:close/>
                  <a:moveTo>
                    <a:pt x="85" y="72"/>
                  </a:moveTo>
                  <a:cubicBezTo>
                    <a:pt x="85" y="76"/>
                    <a:pt x="82" y="80"/>
                    <a:pt x="78" y="80"/>
                  </a:cubicBezTo>
                  <a:cubicBezTo>
                    <a:pt x="73" y="80"/>
                    <a:pt x="70" y="76"/>
                    <a:pt x="70" y="72"/>
                  </a:cubicBezTo>
                  <a:cubicBezTo>
                    <a:pt x="70" y="68"/>
                    <a:pt x="73" y="64"/>
                    <a:pt x="78" y="64"/>
                  </a:cubicBezTo>
                  <a:cubicBezTo>
                    <a:pt x="82" y="64"/>
                    <a:pt x="85" y="68"/>
                    <a:pt x="85" y="72"/>
                  </a:cubicBezTo>
                  <a:close/>
                  <a:moveTo>
                    <a:pt x="70" y="254"/>
                  </a:moveTo>
                  <a:cubicBezTo>
                    <a:pt x="70" y="217"/>
                    <a:pt x="70" y="217"/>
                    <a:pt x="70" y="217"/>
                  </a:cubicBezTo>
                  <a:cubicBezTo>
                    <a:pt x="70" y="199"/>
                    <a:pt x="70" y="199"/>
                    <a:pt x="70" y="199"/>
                  </a:cubicBezTo>
                  <a:cubicBezTo>
                    <a:pt x="70" y="87"/>
                    <a:pt x="70" y="87"/>
                    <a:pt x="70" y="87"/>
                  </a:cubicBezTo>
                  <a:cubicBezTo>
                    <a:pt x="252" y="87"/>
                    <a:pt x="252" y="87"/>
                    <a:pt x="252" y="87"/>
                  </a:cubicBezTo>
                  <a:cubicBezTo>
                    <a:pt x="270" y="87"/>
                    <a:pt x="270" y="87"/>
                    <a:pt x="270" y="87"/>
                  </a:cubicBezTo>
                  <a:cubicBezTo>
                    <a:pt x="304" y="87"/>
                    <a:pt x="304" y="87"/>
                    <a:pt x="304" y="87"/>
                  </a:cubicBezTo>
                  <a:cubicBezTo>
                    <a:pt x="304" y="108"/>
                    <a:pt x="304" y="108"/>
                    <a:pt x="304" y="108"/>
                  </a:cubicBezTo>
                  <a:cubicBezTo>
                    <a:pt x="270" y="108"/>
                    <a:pt x="270" y="108"/>
                    <a:pt x="270" y="108"/>
                  </a:cubicBezTo>
                  <a:cubicBezTo>
                    <a:pt x="252" y="108"/>
                    <a:pt x="252" y="108"/>
                    <a:pt x="252" y="108"/>
                  </a:cubicBezTo>
                  <a:cubicBezTo>
                    <a:pt x="124" y="108"/>
                    <a:pt x="124" y="108"/>
                    <a:pt x="124" y="108"/>
                  </a:cubicBezTo>
                  <a:cubicBezTo>
                    <a:pt x="114" y="108"/>
                    <a:pt x="107" y="116"/>
                    <a:pt x="107" y="126"/>
                  </a:cubicBezTo>
                  <a:cubicBezTo>
                    <a:pt x="107" y="199"/>
                    <a:pt x="107" y="199"/>
                    <a:pt x="107" y="199"/>
                  </a:cubicBezTo>
                  <a:cubicBezTo>
                    <a:pt x="107" y="217"/>
                    <a:pt x="107" y="217"/>
                    <a:pt x="107" y="217"/>
                  </a:cubicBezTo>
                  <a:cubicBezTo>
                    <a:pt x="107" y="254"/>
                    <a:pt x="107" y="254"/>
                    <a:pt x="107" y="254"/>
                  </a:cubicBezTo>
                  <a:lnTo>
                    <a:pt x="70" y="254"/>
                  </a:lnTo>
                  <a:close/>
                  <a:moveTo>
                    <a:pt x="164" y="125"/>
                  </a:moveTo>
                  <a:cubicBezTo>
                    <a:pt x="164" y="129"/>
                    <a:pt x="161" y="133"/>
                    <a:pt x="156" y="133"/>
                  </a:cubicBezTo>
                  <a:cubicBezTo>
                    <a:pt x="152" y="133"/>
                    <a:pt x="149" y="129"/>
                    <a:pt x="149" y="125"/>
                  </a:cubicBezTo>
                  <a:cubicBezTo>
                    <a:pt x="149" y="121"/>
                    <a:pt x="152" y="118"/>
                    <a:pt x="156" y="118"/>
                  </a:cubicBezTo>
                  <a:cubicBezTo>
                    <a:pt x="161" y="118"/>
                    <a:pt x="164" y="121"/>
                    <a:pt x="164" y="125"/>
                  </a:cubicBezTo>
                  <a:close/>
                  <a:moveTo>
                    <a:pt x="140" y="125"/>
                  </a:moveTo>
                  <a:cubicBezTo>
                    <a:pt x="140" y="129"/>
                    <a:pt x="137" y="133"/>
                    <a:pt x="133" y="133"/>
                  </a:cubicBezTo>
                  <a:cubicBezTo>
                    <a:pt x="129" y="133"/>
                    <a:pt x="125" y="129"/>
                    <a:pt x="125" y="125"/>
                  </a:cubicBezTo>
                  <a:cubicBezTo>
                    <a:pt x="125" y="121"/>
                    <a:pt x="129" y="118"/>
                    <a:pt x="133" y="118"/>
                  </a:cubicBezTo>
                  <a:cubicBezTo>
                    <a:pt x="137" y="118"/>
                    <a:pt x="140" y="121"/>
                    <a:pt x="140" y="125"/>
                  </a:cubicBezTo>
                  <a:close/>
                  <a:moveTo>
                    <a:pt x="359" y="307"/>
                  </a:moveTo>
                  <a:cubicBezTo>
                    <a:pt x="125" y="307"/>
                    <a:pt x="125" y="307"/>
                    <a:pt x="125" y="307"/>
                  </a:cubicBezTo>
                  <a:cubicBezTo>
                    <a:pt x="125" y="272"/>
                    <a:pt x="125" y="272"/>
                    <a:pt x="125" y="272"/>
                  </a:cubicBezTo>
                  <a:cubicBezTo>
                    <a:pt x="125" y="254"/>
                    <a:pt x="125" y="254"/>
                    <a:pt x="125" y="254"/>
                  </a:cubicBezTo>
                  <a:cubicBezTo>
                    <a:pt x="125" y="217"/>
                    <a:pt x="125" y="217"/>
                    <a:pt x="125" y="217"/>
                  </a:cubicBezTo>
                  <a:cubicBezTo>
                    <a:pt x="125" y="199"/>
                    <a:pt x="125" y="199"/>
                    <a:pt x="125" y="199"/>
                  </a:cubicBezTo>
                  <a:cubicBezTo>
                    <a:pt x="125" y="140"/>
                    <a:pt x="125" y="140"/>
                    <a:pt x="125" y="140"/>
                  </a:cubicBezTo>
                  <a:cubicBezTo>
                    <a:pt x="252" y="140"/>
                    <a:pt x="252" y="140"/>
                    <a:pt x="252" y="140"/>
                  </a:cubicBezTo>
                  <a:cubicBezTo>
                    <a:pt x="270" y="140"/>
                    <a:pt x="270" y="140"/>
                    <a:pt x="270" y="140"/>
                  </a:cubicBezTo>
                  <a:cubicBezTo>
                    <a:pt x="304" y="140"/>
                    <a:pt x="304" y="140"/>
                    <a:pt x="304" y="140"/>
                  </a:cubicBezTo>
                  <a:cubicBezTo>
                    <a:pt x="322" y="140"/>
                    <a:pt x="322" y="140"/>
                    <a:pt x="322" y="140"/>
                  </a:cubicBezTo>
                  <a:cubicBezTo>
                    <a:pt x="359" y="140"/>
                    <a:pt x="359" y="140"/>
                    <a:pt x="359" y="140"/>
                  </a:cubicBezTo>
                  <a:lnTo>
                    <a:pt x="359"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2" name="Rectangle 19">
              <a:extLst>
                <a:ext uri="{FF2B5EF4-FFF2-40B4-BE49-F238E27FC236}">
                  <a16:creationId xmlns:a16="http://schemas.microsoft.com/office/drawing/2014/main" id="{AFD0D24A-9565-4007-BC39-FE2A37D0A6FD}"/>
                </a:ext>
              </a:extLst>
            </p:cNvPr>
            <p:cNvSpPr>
              <a:spLocks noChangeArrowheads="1"/>
            </p:cNvSpPr>
            <p:nvPr/>
          </p:nvSpPr>
          <p:spPr bwMode="auto">
            <a:xfrm>
              <a:off x="8135938" y="4025900"/>
              <a:ext cx="98425"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3" name="Rectangle 20">
              <a:extLst>
                <a:ext uri="{FF2B5EF4-FFF2-40B4-BE49-F238E27FC236}">
                  <a16:creationId xmlns:a16="http://schemas.microsoft.com/office/drawing/2014/main" id="{95C2A39F-ECC1-4A25-8C42-42BF489EAD72}"/>
                </a:ext>
              </a:extLst>
            </p:cNvPr>
            <p:cNvSpPr>
              <a:spLocks noChangeArrowheads="1"/>
            </p:cNvSpPr>
            <p:nvPr/>
          </p:nvSpPr>
          <p:spPr bwMode="auto">
            <a:xfrm>
              <a:off x="8294688" y="3984625"/>
              <a:ext cx="98425" cy="227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4" name="Rectangle 21">
              <a:extLst>
                <a:ext uri="{FF2B5EF4-FFF2-40B4-BE49-F238E27FC236}">
                  <a16:creationId xmlns:a16="http://schemas.microsoft.com/office/drawing/2014/main" id="{8E45F94F-BC11-4C84-8C94-09E143DC31D1}"/>
                </a:ext>
              </a:extLst>
            </p:cNvPr>
            <p:cNvSpPr>
              <a:spLocks noChangeArrowheads="1"/>
            </p:cNvSpPr>
            <p:nvPr/>
          </p:nvSpPr>
          <p:spPr bwMode="auto">
            <a:xfrm>
              <a:off x="8456613" y="3922713"/>
              <a:ext cx="98425" cy="288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5" name="Rectangle 22">
              <a:extLst>
                <a:ext uri="{FF2B5EF4-FFF2-40B4-BE49-F238E27FC236}">
                  <a16:creationId xmlns:a16="http://schemas.microsoft.com/office/drawing/2014/main" id="{0714B385-A62F-4698-8CF3-02B2A5A27E2B}"/>
                </a:ext>
              </a:extLst>
            </p:cNvPr>
            <p:cNvSpPr>
              <a:spLocks noChangeArrowheads="1"/>
            </p:cNvSpPr>
            <p:nvPr/>
          </p:nvSpPr>
          <p:spPr bwMode="auto">
            <a:xfrm>
              <a:off x="8615363" y="3840163"/>
              <a:ext cx="98425" cy="371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176" name="TextBox 175">
            <a:extLst>
              <a:ext uri="{FF2B5EF4-FFF2-40B4-BE49-F238E27FC236}">
                <a16:creationId xmlns:a16="http://schemas.microsoft.com/office/drawing/2014/main" id="{5FE3ECC1-888B-44F3-83B0-D7DEF3AF5DCF}"/>
              </a:ext>
            </a:extLst>
          </p:cNvPr>
          <p:cNvSpPr txBox="1"/>
          <p:nvPr/>
        </p:nvSpPr>
        <p:spPr>
          <a:xfrm>
            <a:off x="10802735" y="6355673"/>
            <a:ext cx="1338508" cy="166199"/>
          </a:xfrm>
          <a:prstGeom prst="rect">
            <a:avLst/>
          </a:prstGeom>
          <a:noFill/>
        </p:spPr>
        <p:txBody>
          <a:bodyPr wrap="none" lIns="0" tIns="0" rIns="0" bIns="0"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200" i="0" u="none" strike="noStrike" kern="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MICROSOFT AZURE</a:t>
            </a:r>
          </a:p>
        </p:txBody>
      </p:sp>
      <p:sp>
        <p:nvSpPr>
          <p:cNvPr id="177" name="TextBox 176">
            <a:extLst>
              <a:ext uri="{FF2B5EF4-FFF2-40B4-BE49-F238E27FC236}">
                <a16:creationId xmlns:a16="http://schemas.microsoft.com/office/drawing/2014/main" id="{67A481E0-C487-4269-A875-C15CF7B518FA}"/>
              </a:ext>
            </a:extLst>
          </p:cNvPr>
          <p:cNvSpPr txBox="1"/>
          <p:nvPr/>
        </p:nvSpPr>
        <p:spPr>
          <a:xfrm>
            <a:off x="6942710" y="6356242"/>
            <a:ext cx="1918795" cy="166199"/>
          </a:xfrm>
          <a:prstGeom prst="rect">
            <a:avLst/>
          </a:prstGeom>
          <a:noFill/>
        </p:spPr>
        <p:txBody>
          <a:bodyPr wrap="none" lIns="0" tIns="0" rIns="0" bIns="0"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200" i="0" u="none" strike="noStrike" kern="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MICROSOFT Azure Stack Hub</a:t>
            </a:r>
          </a:p>
        </p:txBody>
      </p:sp>
      <p:grpSp>
        <p:nvGrpSpPr>
          <p:cNvPr id="178" name="Group 177">
            <a:extLst>
              <a:ext uri="{FF2B5EF4-FFF2-40B4-BE49-F238E27FC236}">
                <a16:creationId xmlns:a16="http://schemas.microsoft.com/office/drawing/2014/main" id="{54153F94-1B25-4161-A6D4-4F626B7DD629}"/>
              </a:ext>
            </a:extLst>
          </p:cNvPr>
          <p:cNvGrpSpPr/>
          <p:nvPr/>
        </p:nvGrpSpPr>
        <p:grpSpPr>
          <a:xfrm>
            <a:off x="7778455" y="2996442"/>
            <a:ext cx="1126737" cy="322920"/>
            <a:chOff x="6743700" y="2477338"/>
            <a:chExt cx="1104900" cy="316662"/>
          </a:xfrm>
        </p:grpSpPr>
        <p:cxnSp>
          <p:nvCxnSpPr>
            <p:cNvPr id="179" name="Straight Connector 178">
              <a:extLst>
                <a:ext uri="{FF2B5EF4-FFF2-40B4-BE49-F238E27FC236}">
                  <a16:creationId xmlns:a16="http://schemas.microsoft.com/office/drawing/2014/main" id="{8A2E1CA4-4390-4F5F-A2D6-DE83BF63E85B}"/>
                </a:ext>
              </a:extLst>
            </p:cNvPr>
            <p:cNvCxnSpPr/>
            <p:nvPr/>
          </p:nvCxnSpPr>
          <p:spPr>
            <a:xfrm>
              <a:off x="6743700" y="2477338"/>
              <a:ext cx="1104900"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150CB16-7BFA-418D-917B-A8299EA122BB}"/>
                </a:ext>
              </a:extLst>
            </p:cNvPr>
            <p:cNvCxnSpPr/>
            <p:nvPr/>
          </p:nvCxnSpPr>
          <p:spPr>
            <a:xfrm flipV="1">
              <a:off x="6743700" y="2477338"/>
              <a:ext cx="0" cy="316662"/>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AFDC6F0F-6A7B-4866-B65A-89287761905C}"/>
              </a:ext>
            </a:extLst>
          </p:cNvPr>
          <p:cNvGrpSpPr/>
          <p:nvPr/>
        </p:nvGrpSpPr>
        <p:grpSpPr>
          <a:xfrm>
            <a:off x="10355701" y="2996442"/>
            <a:ext cx="1126737" cy="322920"/>
            <a:chOff x="9271000" y="2477338"/>
            <a:chExt cx="1104900" cy="316662"/>
          </a:xfrm>
        </p:grpSpPr>
        <p:cxnSp>
          <p:nvCxnSpPr>
            <p:cNvPr id="182" name="Straight Connector 181">
              <a:extLst>
                <a:ext uri="{FF2B5EF4-FFF2-40B4-BE49-F238E27FC236}">
                  <a16:creationId xmlns:a16="http://schemas.microsoft.com/office/drawing/2014/main" id="{BEAE1E44-81C7-4FEB-A2AC-197471359665}"/>
                </a:ext>
              </a:extLst>
            </p:cNvPr>
            <p:cNvCxnSpPr/>
            <p:nvPr/>
          </p:nvCxnSpPr>
          <p:spPr>
            <a:xfrm>
              <a:off x="9271000" y="2477338"/>
              <a:ext cx="1104900"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7120E86-66DB-4E3A-B2E2-955445EBEA75}"/>
                </a:ext>
              </a:extLst>
            </p:cNvPr>
            <p:cNvCxnSpPr/>
            <p:nvPr/>
          </p:nvCxnSpPr>
          <p:spPr>
            <a:xfrm flipV="1">
              <a:off x="10375900" y="2477338"/>
              <a:ext cx="0" cy="316662"/>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4" name="Straight Connector 183">
            <a:extLst>
              <a:ext uri="{FF2B5EF4-FFF2-40B4-BE49-F238E27FC236}">
                <a16:creationId xmlns:a16="http://schemas.microsoft.com/office/drawing/2014/main" id="{F29B7D65-8199-44FB-80AE-348A7C811D15}"/>
              </a:ext>
            </a:extLst>
          </p:cNvPr>
          <p:cNvCxnSpPr/>
          <p:nvPr/>
        </p:nvCxnSpPr>
        <p:spPr>
          <a:xfrm flipV="1">
            <a:off x="7778455" y="4532900"/>
            <a:ext cx="0" cy="32292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44F305E-34DE-4EDB-BDCD-10F69CD994FB}"/>
              </a:ext>
            </a:extLst>
          </p:cNvPr>
          <p:cNvCxnSpPr/>
          <p:nvPr/>
        </p:nvCxnSpPr>
        <p:spPr>
          <a:xfrm flipV="1">
            <a:off x="11529532" y="4532901"/>
            <a:ext cx="0" cy="271117"/>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Freeform 26">
            <a:extLst>
              <a:ext uri="{FF2B5EF4-FFF2-40B4-BE49-F238E27FC236}">
                <a16:creationId xmlns:a16="http://schemas.microsoft.com/office/drawing/2014/main" id="{9C5EC7D7-5B01-4E77-A135-AAEE1083F9B9}"/>
              </a:ext>
            </a:extLst>
          </p:cNvPr>
          <p:cNvSpPr>
            <a:spLocks/>
          </p:cNvSpPr>
          <p:nvPr/>
        </p:nvSpPr>
        <p:spPr bwMode="auto">
          <a:xfrm>
            <a:off x="9288924" y="4256248"/>
            <a:ext cx="966245" cy="961957"/>
          </a:xfrm>
          <a:custGeom>
            <a:avLst/>
            <a:gdLst>
              <a:gd name="T0" fmla="*/ 567 w 665"/>
              <a:gd name="T1" fmla="*/ 93 h 662"/>
              <a:gd name="T2" fmla="*/ 498 w 665"/>
              <a:gd name="T3" fmla="*/ 162 h 662"/>
              <a:gd name="T4" fmla="*/ 567 w 665"/>
              <a:gd name="T5" fmla="*/ 336 h 662"/>
              <a:gd name="T6" fmla="*/ 344 w 665"/>
              <a:gd name="T7" fmla="*/ 562 h 662"/>
              <a:gd name="T8" fmla="*/ 98 w 665"/>
              <a:gd name="T9" fmla="*/ 328 h 662"/>
              <a:gd name="T10" fmla="*/ 167 w 665"/>
              <a:gd name="T11" fmla="*/ 162 h 662"/>
              <a:gd name="T12" fmla="*/ 167 w 665"/>
              <a:gd name="T13" fmla="*/ 162 h 662"/>
              <a:gd name="T14" fmla="*/ 242 w 665"/>
              <a:gd name="T15" fmla="*/ 237 h 662"/>
              <a:gd name="T16" fmla="*/ 268 w 665"/>
              <a:gd name="T17" fmla="*/ 0 h 662"/>
              <a:gd name="T18" fmla="*/ 30 w 665"/>
              <a:gd name="T19" fmla="*/ 26 h 662"/>
              <a:gd name="T20" fmla="*/ 98 w 665"/>
              <a:gd name="T21" fmla="*/ 93 h 662"/>
              <a:gd name="T22" fmla="*/ 98 w 665"/>
              <a:gd name="T23" fmla="*/ 93 h 662"/>
              <a:gd name="T24" fmla="*/ 1 w 665"/>
              <a:gd name="T25" fmla="*/ 326 h 662"/>
              <a:gd name="T26" fmla="*/ 328 w 665"/>
              <a:gd name="T27" fmla="*/ 660 h 662"/>
              <a:gd name="T28" fmla="*/ 665 w 665"/>
              <a:gd name="T29" fmla="*/ 328 h 662"/>
              <a:gd name="T30" fmla="*/ 567 w 665"/>
              <a:gd name="T31" fmla="*/ 93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662">
                <a:moveTo>
                  <a:pt x="567" y="93"/>
                </a:moveTo>
                <a:cubicBezTo>
                  <a:pt x="498" y="162"/>
                  <a:pt x="498" y="162"/>
                  <a:pt x="498" y="162"/>
                </a:cubicBezTo>
                <a:cubicBezTo>
                  <a:pt x="542" y="206"/>
                  <a:pt x="569" y="268"/>
                  <a:pt x="567" y="336"/>
                </a:cubicBezTo>
                <a:cubicBezTo>
                  <a:pt x="563" y="457"/>
                  <a:pt x="465" y="556"/>
                  <a:pt x="344" y="562"/>
                </a:cubicBezTo>
                <a:cubicBezTo>
                  <a:pt x="209" y="568"/>
                  <a:pt x="98" y="461"/>
                  <a:pt x="98" y="328"/>
                </a:cubicBezTo>
                <a:cubicBezTo>
                  <a:pt x="98" y="263"/>
                  <a:pt x="125" y="205"/>
                  <a:pt x="167" y="162"/>
                </a:cubicBezTo>
                <a:cubicBezTo>
                  <a:pt x="167" y="162"/>
                  <a:pt x="167" y="162"/>
                  <a:pt x="167" y="162"/>
                </a:cubicBezTo>
                <a:cubicBezTo>
                  <a:pt x="242" y="237"/>
                  <a:pt x="242" y="237"/>
                  <a:pt x="242" y="237"/>
                </a:cubicBezTo>
                <a:cubicBezTo>
                  <a:pt x="268" y="0"/>
                  <a:pt x="268" y="0"/>
                  <a:pt x="268" y="0"/>
                </a:cubicBezTo>
                <a:cubicBezTo>
                  <a:pt x="30" y="26"/>
                  <a:pt x="30" y="26"/>
                  <a:pt x="30" y="26"/>
                </a:cubicBezTo>
                <a:cubicBezTo>
                  <a:pt x="98" y="93"/>
                  <a:pt x="98" y="93"/>
                  <a:pt x="98" y="93"/>
                </a:cubicBezTo>
                <a:cubicBezTo>
                  <a:pt x="98" y="93"/>
                  <a:pt x="98" y="93"/>
                  <a:pt x="98" y="93"/>
                </a:cubicBezTo>
                <a:cubicBezTo>
                  <a:pt x="38" y="153"/>
                  <a:pt x="1" y="235"/>
                  <a:pt x="1" y="326"/>
                </a:cubicBezTo>
                <a:cubicBezTo>
                  <a:pt x="0" y="507"/>
                  <a:pt x="147" y="657"/>
                  <a:pt x="328" y="660"/>
                </a:cubicBezTo>
                <a:cubicBezTo>
                  <a:pt x="513" y="662"/>
                  <a:pt x="665" y="513"/>
                  <a:pt x="665" y="328"/>
                </a:cubicBezTo>
                <a:cubicBezTo>
                  <a:pt x="665" y="236"/>
                  <a:pt x="627" y="153"/>
                  <a:pt x="567" y="93"/>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7" name="Rectangle 186">
            <a:extLst>
              <a:ext uri="{FF2B5EF4-FFF2-40B4-BE49-F238E27FC236}">
                <a16:creationId xmlns:a16="http://schemas.microsoft.com/office/drawing/2014/main" id="{D332F67A-440B-4C96-88E1-AFB79C47733E}"/>
              </a:ext>
            </a:extLst>
          </p:cNvPr>
          <p:cNvSpPr/>
          <p:nvPr/>
        </p:nvSpPr>
        <p:spPr bwMode="auto">
          <a:xfrm>
            <a:off x="8561027" y="5256239"/>
            <a:ext cx="2386487" cy="3676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71" tIns="93247" rIns="186494" bIns="93247" numCol="1" rtlCol="0" anchor="t" anchorCtr="0" compatLnSpc="1">
            <a:prstTxWarp prst="textNoShape">
              <a:avLst/>
            </a:prstTxWarp>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Consistency</a:t>
            </a:r>
          </a:p>
        </p:txBody>
      </p:sp>
      <p:sp>
        <p:nvSpPr>
          <p:cNvPr id="188" name="TextBox 187">
            <a:extLst>
              <a:ext uri="{FF2B5EF4-FFF2-40B4-BE49-F238E27FC236}">
                <a16:creationId xmlns:a16="http://schemas.microsoft.com/office/drawing/2014/main" id="{767B746D-3443-497E-BA10-A1F2EB301905}"/>
              </a:ext>
            </a:extLst>
          </p:cNvPr>
          <p:cNvSpPr txBox="1"/>
          <p:nvPr/>
        </p:nvSpPr>
        <p:spPr>
          <a:xfrm>
            <a:off x="7073169" y="1665158"/>
            <a:ext cx="1671857" cy="689104"/>
          </a:xfrm>
          <a:prstGeom prst="rect">
            <a:avLst/>
          </a:prstGeom>
          <a:noFill/>
        </p:spPr>
        <p:txBody>
          <a:bodyPr wrap="none" lIns="186494" tIns="149196" rIns="186494" bIns="149196"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Describe</a:t>
            </a:r>
          </a:p>
        </p:txBody>
      </p:sp>
      <p:sp>
        <p:nvSpPr>
          <p:cNvPr id="189" name="TextBox 188">
            <a:extLst>
              <a:ext uri="{FF2B5EF4-FFF2-40B4-BE49-F238E27FC236}">
                <a16:creationId xmlns:a16="http://schemas.microsoft.com/office/drawing/2014/main" id="{5E2BCE8B-0D74-4AB8-BD58-63E16671F5D1}"/>
              </a:ext>
            </a:extLst>
          </p:cNvPr>
          <p:cNvSpPr txBox="1"/>
          <p:nvPr/>
        </p:nvSpPr>
        <p:spPr>
          <a:xfrm>
            <a:off x="9007412" y="1665158"/>
            <a:ext cx="1439422" cy="689104"/>
          </a:xfrm>
          <a:prstGeom prst="rect">
            <a:avLst/>
          </a:prstGeom>
          <a:noFill/>
        </p:spPr>
        <p:txBody>
          <a:bodyPr wrap="none" lIns="186494" tIns="149196" rIns="186494" bIns="149196"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Deploy</a:t>
            </a:r>
          </a:p>
        </p:txBody>
      </p:sp>
      <p:sp>
        <p:nvSpPr>
          <p:cNvPr id="190" name="TextBox 189">
            <a:extLst>
              <a:ext uri="{FF2B5EF4-FFF2-40B4-BE49-F238E27FC236}">
                <a16:creationId xmlns:a16="http://schemas.microsoft.com/office/drawing/2014/main" id="{6210C66C-05A1-4BEF-8692-97C3F17C3FE2}"/>
              </a:ext>
            </a:extLst>
          </p:cNvPr>
          <p:cNvSpPr txBox="1"/>
          <p:nvPr/>
        </p:nvSpPr>
        <p:spPr>
          <a:xfrm>
            <a:off x="10734674" y="1665158"/>
            <a:ext cx="1495527" cy="689104"/>
          </a:xfrm>
          <a:prstGeom prst="rect">
            <a:avLst/>
          </a:prstGeom>
          <a:noFill/>
        </p:spPr>
        <p:txBody>
          <a:bodyPr wrap="none" lIns="186494" tIns="149196" rIns="186494" bIns="149196"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Control</a:t>
            </a:r>
          </a:p>
        </p:txBody>
      </p:sp>
    </p:spTree>
    <p:extLst>
      <p:ext uri="{BB962C8B-B14F-4D97-AF65-F5344CB8AC3E}">
        <p14:creationId xmlns:p14="http://schemas.microsoft.com/office/powerpoint/2010/main" val="200793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childTnLst>
                                </p:cTn>
                              </p:par>
                              <p:par>
                                <p:cTn id="14" presetID="10" presetClass="entr" presetSubtype="0" fill="hold" nodeType="withEffect">
                                  <p:stCondLst>
                                    <p:cond delay="500"/>
                                  </p:stCondLst>
                                  <p:childTnLst>
                                    <p:set>
                                      <p:cBhvr>
                                        <p:cTn id="15" dur="1" fill="hold">
                                          <p:stCondLst>
                                            <p:cond delay="0"/>
                                          </p:stCondLst>
                                        </p:cTn>
                                        <p:tgtEl>
                                          <p:spTgt spid="178"/>
                                        </p:tgtEl>
                                        <p:attrNameLst>
                                          <p:attrName>style.visibility</p:attrName>
                                        </p:attrNameLst>
                                      </p:cBhvr>
                                      <p:to>
                                        <p:strVal val="visible"/>
                                      </p:to>
                                    </p:set>
                                    <p:animEffect transition="in" filter="fade">
                                      <p:cBhvr>
                                        <p:cTn id="16" dur="500"/>
                                        <p:tgtEl>
                                          <p:spTgt spid="178"/>
                                        </p:tgtEl>
                                      </p:cBhvr>
                                    </p:animEffect>
                                  </p:childTnLst>
                                </p:cTn>
                              </p:par>
                              <p:par>
                                <p:cTn id="17" presetID="63" presetClass="path" presetSubtype="0" accel="100000" decel="50000" autoRev="1" fill="hold" nodeType="withEffect">
                                  <p:stCondLst>
                                    <p:cond delay="0"/>
                                  </p:stCondLst>
                                  <p:childTnLst>
                                    <p:animMotion origin="layout" path="M -3.97498E-6 1.31639E-7 L 0.03434 1.31639E-7 " pathEditMode="relative" rAng="0" ptsTypes="AA">
                                      <p:cBhvr>
                                        <p:cTn id="18" dur="500" fill="hold"/>
                                        <p:tgtEl>
                                          <p:spTgt spid="178"/>
                                        </p:tgtEl>
                                        <p:attrNameLst>
                                          <p:attrName>ppt_x</p:attrName>
                                          <p:attrName>ppt_y</p:attrName>
                                        </p:attrNameLst>
                                      </p:cBhvr>
                                      <p:rCtr x="1710" y="0"/>
                                    </p:animMotion>
                                  </p:childTnLst>
                                </p:cTn>
                              </p:par>
                              <p:par>
                                <p:cTn id="19" presetID="10" presetClass="entr" presetSubtype="0" fill="hold" nodeType="withEffect">
                                  <p:stCondLst>
                                    <p:cond delay="500"/>
                                  </p:stCondLst>
                                  <p:childTnLst>
                                    <p:set>
                                      <p:cBhvr>
                                        <p:cTn id="20" dur="1" fill="hold">
                                          <p:stCondLst>
                                            <p:cond delay="0"/>
                                          </p:stCondLst>
                                        </p:cTn>
                                        <p:tgtEl>
                                          <p:spTgt spid="181"/>
                                        </p:tgtEl>
                                        <p:attrNameLst>
                                          <p:attrName>style.visibility</p:attrName>
                                        </p:attrNameLst>
                                      </p:cBhvr>
                                      <p:to>
                                        <p:strVal val="visible"/>
                                      </p:to>
                                    </p:set>
                                    <p:animEffect transition="in" filter="fade">
                                      <p:cBhvr>
                                        <p:cTn id="21" dur="500"/>
                                        <p:tgtEl>
                                          <p:spTgt spid="181"/>
                                        </p:tgtEl>
                                      </p:cBhvr>
                                    </p:animEffect>
                                  </p:childTnLst>
                                </p:cTn>
                              </p:par>
                              <p:par>
                                <p:cTn id="22" presetID="35" presetClass="path" presetSubtype="0" accel="100000" autoRev="1" fill="hold" nodeType="withEffect">
                                  <p:stCondLst>
                                    <p:cond delay="0"/>
                                  </p:stCondLst>
                                  <p:childTnLst>
                                    <p:animMotion origin="layout" path="M 2.16748E-6 1.31639E-7 L -0.03485 1.31639E-7 " pathEditMode="relative" rAng="0" ptsTypes="AA">
                                      <p:cBhvr>
                                        <p:cTn id="23" dur="500" fill="hold"/>
                                        <p:tgtEl>
                                          <p:spTgt spid="181"/>
                                        </p:tgtEl>
                                        <p:attrNameLst>
                                          <p:attrName>ppt_x</p:attrName>
                                          <p:attrName>ppt_y</p:attrName>
                                        </p:attrNameLst>
                                      </p:cBhvr>
                                      <p:rCtr x="-1749" y="0"/>
                                    </p:animMotion>
                                  </p:childTnLst>
                                </p:cTn>
                              </p:par>
                              <p:par>
                                <p:cTn id="24" presetID="10" presetClass="entr" presetSubtype="0" fill="hold" nodeType="withEffect">
                                  <p:stCondLst>
                                    <p:cond delay="1000"/>
                                  </p:stCondLst>
                                  <p:childTnLst>
                                    <p:set>
                                      <p:cBhvr>
                                        <p:cTn id="25" dur="1" fill="hold">
                                          <p:stCondLst>
                                            <p:cond delay="0"/>
                                          </p:stCondLst>
                                        </p:cTn>
                                        <p:tgtEl>
                                          <p:spTgt spid="164"/>
                                        </p:tgtEl>
                                        <p:attrNameLst>
                                          <p:attrName>style.visibility</p:attrName>
                                        </p:attrNameLst>
                                      </p:cBhvr>
                                      <p:to>
                                        <p:strVal val="visible"/>
                                      </p:to>
                                    </p:set>
                                    <p:animEffect transition="in" filter="fade">
                                      <p:cBhvr>
                                        <p:cTn id="26" dur="500"/>
                                        <p:tgtEl>
                                          <p:spTgt spid="164"/>
                                        </p:tgtEl>
                                      </p:cBhvr>
                                    </p:animEffect>
                                  </p:childTnLst>
                                </p:cTn>
                              </p:par>
                              <p:par>
                                <p:cTn id="27" presetID="64" presetClass="path" presetSubtype="0" accel="100000" decel="50000" autoRev="1" fill="hold" nodeType="withEffect">
                                  <p:stCondLst>
                                    <p:cond delay="500"/>
                                  </p:stCondLst>
                                  <p:childTnLst>
                                    <p:animMotion origin="layout" path="M -5.51442E-7 8.17068E-7 L -5.51442E-7 -0.07921 " pathEditMode="relative" rAng="0" ptsTypes="AA">
                                      <p:cBhvr>
                                        <p:cTn id="28" dur="500" fill="hold"/>
                                        <p:tgtEl>
                                          <p:spTgt spid="164"/>
                                        </p:tgtEl>
                                        <p:attrNameLst>
                                          <p:attrName>ppt_x</p:attrName>
                                          <p:attrName>ppt_y</p:attrName>
                                        </p:attrNameLst>
                                      </p:cBhvr>
                                      <p:rCtr x="0" y="-3972"/>
                                    </p:animMotion>
                                  </p:childTnLst>
                                </p:cTn>
                              </p:par>
                              <p:par>
                                <p:cTn id="29" presetID="10" presetClass="entr" presetSubtype="0" fill="hold" nodeType="withEffect">
                                  <p:stCondLst>
                                    <p:cond delay="100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64" presetClass="path" presetSubtype="0" accel="100000" decel="50000" autoRev="1" fill="hold" nodeType="withEffect">
                                  <p:stCondLst>
                                    <p:cond delay="500"/>
                                  </p:stCondLst>
                                  <p:childTnLst>
                                    <p:animMotion origin="layout" path="M 4.55195E-6 3.85384E-6 L 4.55195E-6 -0.07921 " pathEditMode="relative" rAng="0" ptsTypes="AA">
                                      <p:cBhvr>
                                        <p:cTn id="33" dur="500" fill="hold"/>
                                        <p:tgtEl>
                                          <p:spTgt spid="167"/>
                                        </p:tgtEl>
                                        <p:attrNameLst>
                                          <p:attrName>ppt_x</p:attrName>
                                          <p:attrName>ppt_y</p:attrName>
                                        </p:attrNameLst>
                                      </p:cBhvr>
                                      <p:rCtr x="0" y="-3972"/>
                                    </p:animMotion>
                                  </p:childTnLst>
                                </p:cTn>
                              </p:par>
                              <p:par>
                                <p:cTn id="34" presetID="10" presetClass="entr" presetSubtype="0" fill="hold" nodeType="withEffect">
                                  <p:stCondLst>
                                    <p:cond delay="1500"/>
                                  </p:stCondLst>
                                  <p:childTnLst>
                                    <p:set>
                                      <p:cBhvr>
                                        <p:cTn id="35" dur="1" fill="hold">
                                          <p:stCondLst>
                                            <p:cond delay="0"/>
                                          </p:stCondLst>
                                        </p:cTn>
                                        <p:tgtEl>
                                          <p:spTgt spid="185"/>
                                        </p:tgtEl>
                                        <p:attrNameLst>
                                          <p:attrName>style.visibility</p:attrName>
                                        </p:attrNameLst>
                                      </p:cBhvr>
                                      <p:to>
                                        <p:strVal val="visible"/>
                                      </p:to>
                                    </p:set>
                                    <p:animEffect transition="in" filter="fade">
                                      <p:cBhvr>
                                        <p:cTn id="36" dur="500"/>
                                        <p:tgtEl>
                                          <p:spTgt spid="185"/>
                                        </p:tgtEl>
                                      </p:cBhvr>
                                    </p:animEffect>
                                  </p:childTnLst>
                                </p:cTn>
                              </p:par>
                              <p:par>
                                <p:cTn id="37" presetID="64" presetClass="path" presetSubtype="0" accel="100000" decel="50000" autoRev="1" fill="hold" nodeType="withEffect">
                                  <p:stCondLst>
                                    <p:cond delay="1000"/>
                                  </p:stCondLst>
                                  <p:childTnLst>
                                    <p:animMotion origin="layout" path="M -2.58616E-6 -1.90195E-6 L -2.58616E-6 -0.07921 " pathEditMode="relative" rAng="0" ptsTypes="AA">
                                      <p:cBhvr>
                                        <p:cTn id="38" dur="500" fill="hold"/>
                                        <p:tgtEl>
                                          <p:spTgt spid="185"/>
                                        </p:tgtEl>
                                        <p:attrNameLst>
                                          <p:attrName>ppt_x</p:attrName>
                                          <p:attrName>ppt_y</p:attrName>
                                        </p:attrNameLst>
                                      </p:cBhvr>
                                      <p:rCtr x="0" y="-3972"/>
                                    </p:animMotion>
                                  </p:childTnLst>
                                </p:cTn>
                              </p:par>
                              <p:par>
                                <p:cTn id="39" presetID="10" presetClass="entr" presetSubtype="0" fill="hold" nodeType="withEffect">
                                  <p:stCondLst>
                                    <p:cond delay="1500"/>
                                  </p:stCondLst>
                                  <p:childTnLst>
                                    <p:set>
                                      <p:cBhvr>
                                        <p:cTn id="40" dur="1" fill="hold">
                                          <p:stCondLst>
                                            <p:cond delay="0"/>
                                          </p:stCondLst>
                                        </p:cTn>
                                        <p:tgtEl>
                                          <p:spTgt spid="184"/>
                                        </p:tgtEl>
                                        <p:attrNameLst>
                                          <p:attrName>style.visibility</p:attrName>
                                        </p:attrNameLst>
                                      </p:cBhvr>
                                      <p:to>
                                        <p:strVal val="visible"/>
                                      </p:to>
                                    </p:set>
                                    <p:animEffect transition="in" filter="fade">
                                      <p:cBhvr>
                                        <p:cTn id="41" dur="500"/>
                                        <p:tgtEl>
                                          <p:spTgt spid="184"/>
                                        </p:tgtEl>
                                      </p:cBhvr>
                                    </p:animEffect>
                                  </p:childTnLst>
                                </p:cTn>
                              </p:par>
                              <p:par>
                                <p:cTn id="42" presetID="64" presetClass="path" presetSubtype="0" accel="100000" decel="50000" autoRev="1" fill="hold" nodeType="withEffect">
                                  <p:stCondLst>
                                    <p:cond delay="1000"/>
                                  </p:stCondLst>
                                  <p:childTnLst>
                                    <p:animMotion origin="layout" path="M 1.31733E-6 -2.76895E-7 L 1.31733E-6 -0.07921 " pathEditMode="relative" rAng="0" ptsTypes="AA">
                                      <p:cBhvr>
                                        <p:cTn id="43" dur="500" fill="hold"/>
                                        <p:tgtEl>
                                          <p:spTgt spid="184"/>
                                        </p:tgtEl>
                                        <p:attrNameLst>
                                          <p:attrName>ppt_x</p:attrName>
                                          <p:attrName>ppt_y</p:attrName>
                                        </p:attrNameLst>
                                      </p:cBhvr>
                                      <p:rCtr x="0" y="-3972"/>
                                    </p:animMotion>
                                  </p:childTnLst>
                                </p:cTn>
                              </p:par>
                              <p:par>
                                <p:cTn id="44" presetID="10" presetClass="entr" presetSubtype="0" fill="hold" grpId="0" nodeType="withEffect">
                                  <p:stCondLst>
                                    <p:cond delay="2000"/>
                                  </p:stCondLst>
                                  <p:childTnLst>
                                    <p:set>
                                      <p:cBhvr>
                                        <p:cTn id="45" dur="1" fill="hold">
                                          <p:stCondLst>
                                            <p:cond delay="0"/>
                                          </p:stCondLst>
                                        </p:cTn>
                                        <p:tgtEl>
                                          <p:spTgt spid="163"/>
                                        </p:tgtEl>
                                        <p:attrNameLst>
                                          <p:attrName>style.visibility</p:attrName>
                                        </p:attrNameLst>
                                      </p:cBhvr>
                                      <p:to>
                                        <p:strVal val="visible"/>
                                      </p:to>
                                    </p:set>
                                    <p:animEffect transition="in" filter="fade">
                                      <p:cBhvr>
                                        <p:cTn id="46" dur="500"/>
                                        <p:tgtEl>
                                          <p:spTgt spid="163"/>
                                        </p:tgtEl>
                                      </p:cBhvr>
                                    </p:animEffect>
                                  </p:childTnLst>
                                </p:cTn>
                              </p:par>
                              <p:par>
                                <p:cTn id="47" presetID="64" presetClass="path" presetSubtype="0" accel="100000" decel="50000" autoRev="1" fill="hold" grpId="1" nodeType="withEffect">
                                  <p:stCondLst>
                                    <p:cond delay="1500"/>
                                  </p:stCondLst>
                                  <p:childTnLst>
                                    <p:animMotion origin="layout" path="M -2.58616E-6 3.34998E-6 L -2.58616E-6 -0.07921 " pathEditMode="relative" rAng="0" ptsTypes="AA">
                                      <p:cBhvr>
                                        <p:cTn id="48" dur="500" fill="hold"/>
                                        <p:tgtEl>
                                          <p:spTgt spid="163"/>
                                        </p:tgtEl>
                                        <p:attrNameLst>
                                          <p:attrName>ppt_x</p:attrName>
                                          <p:attrName>ppt_y</p:attrName>
                                        </p:attrNameLst>
                                      </p:cBhvr>
                                      <p:rCtr x="0" y="-3972"/>
                                    </p:animMotion>
                                  </p:childTnLst>
                                </p:cTn>
                              </p:par>
                              <p:par>
                                <p:cTn id="49" presetID="10" presetClass="entr" presetSubtype="0" fill="hold" nodeType="withEffect">
                                  <p:stCondLst>
                                    <p:cond delay="2000"/>
                                  </p:stCondLst>
                                  <p:childTnLst>
                                    <p:set>
                                      <p:cBhvr>
                                        <p:cTn id="50" dur="1" fill="hold">
                                          <p:stCondLst>
                                            <p:cond delay="0"/>
                                          </p:stCondLst>
                                        </p:cTn>
                                        <p:tgtEl>
                                          <p:spTgt spid="160"/>
                                        </p:tgtEl>
                                        <p:attrNameLst>
                                          <p:attrName>style.visibility</p:attrName>
                                        </p:attrNameLst>
                                      </p:cBhvr>
                                      <p:to>
                                        <p:strVal val="visible"/>
                                      </p:to>
                                    </p:set>
                                    <p:animEffect transition="in" filter="fade">
                                      <p:cBhvr>
                                        <p:cTn id="51" dur="500"/>
                                        <p:tgtEl>
                                          <p:spTgt spid="160"/>
                                        </p:tgtEl>
                                      </p:cBhvr>
                                    </p:animEffect>
                                  </p:childTnLst>
                                </p:cTn>
                              </p:par>
                              <p:par>
                                <p:cTn id="52" presetID="64" presetClass="path" presetSubtype="0" accel="100000" decel="50000" autoRev="1" fill="hold" nodeType="withEffect">
                                  <p:stCondLst>
                                    <p:cond delay="1500"/>
                                  </p:stCondLst>
                                  <p:childTnLst>
                                    <p:animMotion origin="layout" path="M 3.75287E-6 3.34998E-6 L 3.75287E-6 -0.07921 " pathEditMode="relative" rAng="0" ptsTypes="AA">
                                      <p:cBhvr>
                                        <p:cTn id="53" dur="500" fill="hold"/>
                                        <p:tgtEl>
                                          <p:spTgt spid="160"/>
                                        </p:tgtEl>
                                        <p:attrNameLst>
                                          <p:attrName>ppt_x</p:attrName>
                                          <p:attrName>ppt_y</p:attrName>
                                        </p:attrNameLst>
                                      </p:cBhvr>
                                      <p:rCtr x="0" y="-3972"/>
                                    </p:animMotion>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76"/>
                                        </p:tgtEl>
                                        <p:attrNameLst>
                                          <p:attrName>style.visibility</p:attrName>
                                        </p:attrNameLst>
                                      </p:cBhvr>
                                      <p:to>
                                        <p:strVal val="visible"/>
                                      </p:to>
                                    </p:set>
                                    <p:animEffect transition="in" filter="fade">
                                      <p:cBhvr>
                                        <p:cTn id="57" dur="500"/>
                                        <p:tgtEl>
                                          <p:spTgt spid="17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7"/>
                                        </p:tgtEl>
                                        <p:attrNameLst>
                                          <p:attrName>style.visibility</p:attrName>
                                        </p:attrNameLst>
                                      </p:cBhvr>
                                      <p:to>
                                        <p:strVal val="visible"/>
                                      </p:to>
                                    </p:set>
                                    <p:animEffect transition="in" filter="fade">
                                      <p:cBhvr>
                                        <p:cTn id="60" dur="500"/>
                                        <p:tgtEl>
                                          <p:spTgt spid="177"/>
                                        </p:tgtEl>
                                      </p:cBhvr>
                                    </p:animEffect>
                                  </p:childTnLst>
                                </p:cTn>
                              </p:par>
                              <p:par>
                                <p:cTn id="61" presetID="10" presetClass="entr" presetSubtype="0" fill="hold" grpId="1" nodeType="withEffect">
                                  <p:stCondLst>
                                    <p:cond delay="500"/>
                                  </p:stCondLst>
                                  <p:childTnLst>
                                    <p:set>
                                      <p:cBhvr>
                                        <p:cTn id="62" dur="1" fill="hold">
                                          <p:stCondLst>
                                            <p:cond delay="0"/>
                                          </p:stCondLst>
                                        </p:cTn>
                                        <p:tgtEl>
                                          <p:spTgt spid="186"/>
                                        </p:tgtEl>
                                        <p:attrNameLst>
                                          <p:attrName>style.visibility</p:attrName>
                                        </p:attrNameLst>
                                      </p:cBhvr>
                                      <p:to>
                                        <p:strVal val="visible"/>
                                      </p:to>
                                    </p:set>
                                    <p:animEffect transition="in" filter="fade">
                                      <p:cBhvr>
                                        <p:cTn id="63" dur="500"/>
                                        <p:tgtEl>
                                          <p:spTgt spid="186"/>
                                        </p:tgtEl>
                                      </p:cBhvr>
                                    </p:animEffect>
                                  </p:childTnLst>
                                </p:cTn>
                              </p:par>
                              <p:par>
                                <p:cTn id="64" presetID="8" presetClass="emph" presetSubtype="0" decel="100000" fill="hold" grpId="0" nodeType="withEffect">
                                  <p:stCondLst>
                                    <p:cond delay="0"/>
                                  </p:stCondLst>
                                  <p:childTnLst>
                                    <p:animRot by="21600000">
                                      <p:cBhvr>
                                        <p:cTn id="65" dur="1000" fill="hold"/>
                                        <p:tgtEl>
                                          <p:spTgt spid="186"/>
                                        </p:tgtEl>
                                        <p:attrNameLst>
                                          <p:attrName>r</p:attrName>
                                        </p:attrNameLst>
                                      </p:cBhvr>
                                    </p:animRot>
                                  </p:childTnLst>
                                </p:cTn>
                              </p:par>
                              <p:par>
                                <p:cTn id="66" presetID="10" presetClass="entr" presetSubtype="0" fill="hold" grpId="0" nodeType="withEffect">
                                  <p:stCondLst>
                                    <p:cond delay="750"/>
                                  </p:stCondLst>
                                  <p:childTnLst>
                                    <p:set>
                                      <p:cBhvr>
                                        <p:cTn id="67" dur="1" fill="hold">
                                          <p:stCondLst>
                                            <p:cond delay="0"/>
                                          </p:stCondLst>
                                        </p:cTn>
                                        <p:tgtEl>
                                          <p:spTgt spid="187"/>
                                        </p:tgtEl>
                                        <p:attrNameLst>
                                          <p:attrName>style.visibility</p:attrName>
                                        </p:attrNameLst>
                                      </p:cBhvr>
                                      <p:to>
                                        <p:strVal val="visible"/>
                                      </p:to>
                                    </p:set>
                                    <p:animEffect transition="in" filter="fade">
                                      <p:cBhvr>
                                        <p:cTn id="68"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3" grpId="1" animBg="1"/>
      <p:bldP spid="176" grpId="0"/>
      <p:bldP spid="177" grpId="0"/>
      <p:bldP spid="186" grpId="0" animBg="1"/>
      <p:bldP spid="186" grpId="1" animBg="1"/>
      <p:bldP spid="187" grpId="0"/>
      <p:bldP spid="188" grpId="0"/>
      <p:bldP spid="189" grpId="0"/>
      <p:bldP spid="1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Complex deployments using resource groups</a:t>
            </a:r>
          </a:p>
        </p:txBody>
      </p:sp>
      <p:grpSp>
        <p:nvGrpSpPr>
          <p:cNvPr id="657" name="Group 4"/>
          <p:cNvGrpSpPr>
            <a:grpSpLocks noChangeAspect="1"/>
          </p:cNvGrpSpPr>
          <p:nvPr/>
        </p:nvGrpSpPr>
        <p:grpSpPr bwMode="auto">
          <a:xfrm>
            <a:off x="3216275" y="1365250"/>
            <a:ext cx="6005513" cy="5060950"/>
            <a:chOff x="2026" y="860"/>
            <a:chExt cx="3783" cy="3188"/>
          </a:xfrm>
        </p:grpSpPr>
        <p:sp>
          <p:nvSpPr>
            <p:cNvPr id="658" name="AutoShape 3"/>
            <p:cNvSpPr>
              <a:spLocks noChangeAspect="1" noChangeArrowheads="1" noTextEdit="1"/>
            </p:cNvSpPr>
            <p:nvPr/>
          </p:nvSpPr>
          <p:spPr bwMode="auto">
            <a:xfrm>
              <a:off x="2026" y="860"/>
              <a:ext cx="3783" cy="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59" name="Group 205"/>
            <p:cNvGrpSpPr>
              <a:grpSpLocks/>
            </p:cNvGrpSpPr>
            <p:nvPr/>
          </p:nvGrpSpPr>
          <p:grpSpPr bwMode="auto">
            <a:xfrm>
              <a:off x="2027" y="861"/>
              <a:ext cx="3782" cy="3187"/>
              <a:chOff x="2027" y="861"/>
              <a:chExt cx="3782" cy="3187"/>
            </a:xfrm>
          </p:grpSpPr>
          <p:sp>
            <p:nvSpPr>
              <p:cNvPr id="765" name="Freeform 5"/>
              <p:cNvSpPr>
                <a:spLocks/>
              </p:cNvSpPr>
              <p:nvPr/>
            </p:nvSpPr>
            <p:spPr bwMode="auto">
              <a:xfrm>
                <a:off x="2040" y="868"/>
                <a:ext cx="3762" cy="1261"/>
              </a:xfrm>
              <a:custGeom>
                <a:avLst/>
                <a:gdLst>
                  <a:gd name="T0" fmla="*/ 3261 w 3261"/>
                  <a:gd name="T1" fmla="*/ 1060 h 1093"/>
                  <a:gd name="T2" fmla="*/ 3228 w 3261"/>
                  <a:gd name="T3" fmla="*/ 1093 h 1093"/>
                  <a:gd name="T4" fmla="*/ 34 w 3261"/>
                  <a:gd name="T5" fmla="*/ 1093 h 1093"/>
                  <a:gd name="T6" fmla="*/ 0 w 3261"/>
                  <a:gd name="T7" fmla="*/ 1060 h 1093"/>
                  <a:gd name="T8" fmla="*/ 0 w 3261"/>
                  <a:gd name="T9" fmla="*/ 33 h 1093"/>
                  <a:gd name="T10" fmla="*/ 34 w 3261"/>
                  <a:gd name="T11" fmla="*/ 0 h 1093"/>
                  <a:gd name="T12" fmla="*/ 3228 w 3261"/>
                  <a:gd name="T13" fmla="*/ 0 h 1093"/>
                  <a:gd name="T14" fmla="*/ 3261 w 3261"/>
                  <a:gd name="T15" fmla="*/ 33 h 1093"/>
                  <a:gd name="T16" fmla="*/ 3261 w 3261"/>
                  <a:gd name="T17" fmla="*/ 106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1" h="1093">
                    <a:moveTo>
                      <a:pt x="3261" y="1060"/>
                    </a:moveTo>
                    <a:cubicBezTo>
                      <a:pt x="3261" y="1078"/>
                      <a:pt x="3246" y="1093"/>
                      <a:pt x="3228" y="1093"/>
                    </a:cubicBezTo>
                    <a:cubicBezTo>
                      <a:pt x="34" y="1093"/>
                      <a:pt x="34" y="1093"/>
                      <a:pt x="34" y="1093"/>
                    </a:cubicBezTo>
                    <a:cubicBezTo>
                      <a:pt x="15" y="1093"/>
                      <a:pt x="0" y="1078"/>
                      <a:pt x="0" y="1060"/>
                    </a:cubicBezTo>
                    <a:cubicBezTo>
                      <a:pt x="0" y="33"/>
                      <a:pt x="0" y="33"/>
                      <a:pt x="0" y="33"/>
                    </a:cubicBezTo>
                    <a:cubicBezTo>
                      <a:pt x="0" y="14"/>
                      <a:pt x="15" y="0"/>
                      <a:pt x="34" y="0"/>
                    </a:cubicBezTo>
                    <a:cubicBezTo>
                      <a:pt x="3228" y="0"/>
                      <a:pt x="3228" y="0"/>
                      <a:pt x="3228" y="0"/>
                    </a:cubicBezTo>
                    <a:cubicBezTo>
                      <a:pt x="3246" y="0"/>
                      <a:pt x="3261" y="14"/>
                      <a:pt x="3261" y="33"/>
                    </a:cubicBezTo>
                    <a:cubicBezTo>
                      <a:pt x="3261" y="1060"/>
                      <a:pt x="3261" y="1060"/>
                      <a:pt x="3261" y="106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6"/>
              <p:cNvSpPr>
                <a:spLocks/>
              </p:cNvSpPr>
              <p:nvPr/>
            </p:nvSpPr>
            <p:spPr bwMode="auto">
              <a:xfrm>
                <a:off x="2033" y="861"/>
                <a:ext cx="3776" cy="1275"/>
              </a:xfrm>
              <a:custGeom>
                <a:avLst/>
                <a:gdLst>
                  <a:gd name="T0" fmla="*/ 3267 w 3273"/>
                  <a:gd name="T1" fmla="*/ 1066 h 1105"/>
                  <a:gd name="T2" fmla="*/ 3261 w 3273"/>
                  <a:gd name="T3" fmla="*/ 1066 h 1105"/>
                  <a:gd name="T4" fmla="*/ 3253 w 3273"/>
                  <a:gd name="T5" fmla="*/ 1085 h 1105"/>
                  <a:gd name="T6" fmla="*/ 3234 w 3273"/>
                  <a:gd name="T7" fmla="*/ 1093 h 1105"/>
                  <a:gd name="T8" fmla="*/ 40 w 3273"/>
                  <a:gd name="T9" fmla="*/ 1093 h 1105"/>
                  <a:gd name="T10" fmla="*/ 20 w 3273"/>
                  <a:gd name="T11" fmla="*/ 1085 h 1105"/>
                  <a:gd name="T12" fmla="*/ 12 w 3273"/>
                  <a:gd name="T13" fmla="*/ 1066 h 1105"/>
                  <a:gd name="T14" fmla="*/ 12 w 3273"/>
                  <a:gd name="T15" fmla="*/ 39 h 1105"/>
                  <a:gd name="T16" fmla="*/ 20 w 3273"/>
                  <a:gd name="T17" fmla="*/ 20 h 1105"/>
                  <a:gd name="T18" fmla="*/ 40 w 3273"/>
                  <a:gd name="T19" fmla="*/ 12 h 1105"/>
                  <a:gd name="T20" fmla="*/ 3234 w 3273"/>
                  <a:gd name="T21" fmla="*/ 12 h 1105"/>
                  <a:gd name="T22" fmla="*/ 3253 w 3273"/>
                  <a:gd name="T23" fmla="*/ 20 h 1105"/>
                  <a:gd name="T24" fmla="*/ 3261 w 3273"/>
                  <a:gd name="T25" fmla="*/ 39 h 1105"/>
                  <a:gd name="T26" fmla="*/ 3261 w 3273"/>
                  <a:gd name="T27" fmla="*/ 1066 h 1105"/>
                  <a:gd name="T28" fmla="*/ 3267 w 3273"/>
                  <a:gd name="T29" fmla="*/ 1066 h 1105"/>
                  <a:gd name="T30" fmla="*/ 3273 w 3273"/>
                  <a:gd name="T31" fmla="*/ 1066 h 1105"/>
                  <a:gd name="T32" fmla="*/ 3273 w 3273"/>
                  <a:gd name="T33" fmla="*/ 39 h 1105"/>
                  <a:gd name="T34" fmla="*/ 3234 w 3273"/>
                  <a:gd name="T35" fmla="*/ 0 h 1105"/>
                  <a:gd name="T36" fmla="*/ 40 w 3273"/>
                  <a:gd name="T37" fmla="*/ 0 h 1105"/>
                  <a:gd name="T38" fmla="*/ 0 w 3273"/>
                  <a:gd name="T39" fmla="*/ 39 h 1105"/>
                  <a:gd name="T40" fmla="*/ 0 w 3273"/>
                  <a:gd name="T41" fmla="*/ 1066 h 1105"/>
                  <a:gd name="T42" fmla="*/ 40 w 3273"/>
                  <a:gd name="T43" fmla="*/ 1105 h 1105"/>
                  <a:gd name="T44" fmla="*/ 3234 w 3273"/>
                  <a:gd name="T45" fmla="*/ 1105 h 1105"/>
                  <a:gd name="T46" fmla="*/ 3273 w 3273"/>
                  <a:gd name="T47" fmla="*/ 1066 h 1105"/>
                  <a:gd name="T48" fmla="*/ 3267 w 3273"/>
                  <a:gd name="T49" fmla="*/ 1066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73" h="1105">
                    <a:moveTo>
                      <a:pt x="3267" y="1066"/>
                    </a:moveTo>
                    <a:cubicBezTo>
                      <a:pt x="3261" y="1066"/>
                      <a:pt x="3261" y="1066"/>
                      <a:pt x="3261" y="1066"/>
                    </a:cubicBezTo>
                    <a:cubicBezTo>
                      <a:pt x="3261" y="1073"/>
                      <a:pt x="3258" y="1080"/>
                      <a:pt x="3253" y="1085"/>
                    </a:cubicBezTo>
                    <a:cubicBezTo>
                      <a:pt x="3248" y="1090"/>
                      <a:pt x="3241" y="1093"/>
                      <a:pt x="3234" y="1093"/>
                    </a:cubicBezTo>
                    <a:cubicBezTo>
                      <a:pt x="40" y="1093"/>
                      <a:pt x="40" y="1093"/>
                      <a:pt x="40" y="1093"/>
                    </a:cubicBezTo>
                    <a:cubicBezTo>
                      <a:pt x="32" y="1093"/>
                      <a:pt x="25" y="1090"/>
                      <a:pt x="20" y="1085"/>
                    </a:cubicBezTo>
                    <a:cubicBezTo>
                      <a:pt x="15" y="1080"/>
                      <a:pt x="12" y="1073"/>
                      <a:pt x="12" y="1066"/>
                    </a:cubicBezTo>
                    <a:cubicBezTo>
                      <a:pt x="12" y="39"/>
                      <a:pt x="12" y="39"/>
                      <a:pt x="12" y="39"/>
                    </a:cubicBezTo>
                    <a:cubicBezTo>
                      <a:pt x="12" y="31"/>
                      <a:pt x="15" y="25"/>
                      <a:pt x="20" y="20"/>
                    </a:cubicBezTo>
                    <a:cubicBezTo>
                      <a:pt x="25" y="15"/>
                      <a:pt x="32" y="12"/>
                      <a:pt x="40" y="12"/>
                    </a:cubicBezTo>
                    <a:cubicBezTo>
                      <a:pt x="3234" y="12"/>
                      <a:pt x="3234" y="12"/>
                      <a:pt x="3234" y="12"/>
                    </a:cubicBezTo>
                    <a:cubicBezTo>
                      <a:pt x="3241" y="12"/>
                      <a:pt x="3248" y="15"/>
                      <a:pt x="3253" y="20"/>
                    </a:cubicBezTo>
                    <a:cubicBezTo>
                      <a:pt x="3258" y="25"/>
                      <a:pt x="3261" y="31"/>
                      <a:pt x="3261" y="39"/>
                    </a:cubicBezTo>
                    <a:cubicBezTo>
                      <a:pt x="3261" y="1066"/>
                      <a:pt x="3261" y="1066"/>
                      <a:pt x="3261" y="1066"/>
                    </a:cubicBezTo>
                    <a:cubicBezTo>
                      <a:pt x="3267" y="1066"/>
                      <a:pt x="3267" y="1066"/>
                      <a:pt x="3267" y="1066"/>
                    </a:cubicBezTo>
                    <a:cubicBezTo>
                      <a:pt x="3273" y="1066"/>
                      <a:pt x="3273" y="1066"/>
                      <a:pt x="3273" y="1066"/>
                    </a:cubicBezTo>
                    <a:cubicBezTo>
                      <a:pt x="3273" y="39"/>
                      <a:pt x="3273" y="39"/>
                      <a:pt x="3273" y="39"/>
                    </a:cubicBezTo>
                    <a:cubicBezTo>
                      <a:pt x="3273" y="17"/>
                      <a:pt x="3255" y="0"/>
                      <a:pt x="3234" y="0"/>
                    </a:cubicBezTo>
                    <a:cubicBezTo>
                      <a:pt x="40" y="0"/>
                      <a:pt x="40" y="0"/>
                      <a:pt x="40" y="0"/>
                    </a:cubicBezTo>
                    <a:cubicBezTo>
                      <a:pt x="18" y="0"/>
                      <a:pt x="0" y="17"/>
                      <a:pt x="0" y="39"/>
                    </a:cubicBezTo>
                    <a:cubicBezTo>
                      <a:pt x="0" y="1066"/>
                      <a:pt x="0" y="1066"/>
                      <a:pt x="0" y="1066"/>
                    </a:cubicBezTo>
                    <a:cubicBezTo>
                      <a:pt x="0" y="1088"/>
                      <a:pt x="18" y="1105"/>
                      <a:pt x="40" y="1105"/>
                    </a:cubicBezTo>
                    <a:cubicBezTo>
                      <a:pt x="3234" y="1105"/>
                      <a:pt x="3234" y="1105"/>
                      <a:pt x="3234" y="1105"/>
                    </a:cubicBezTo>
                    <a:cubicBezTo>
                      <a:pt x="3255" y="1105"/>
                      <a:pt x="3273" y="1088"/>
                      <a:pt x="3273" y="1066"/>
                    </a:cubicBezTo>
                    <a:lnTo>
                      <a:pt x="3267" y="10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
              <p:cNvSpPr>
                <a:spLocks noEditPoints="1"/>
              </p:cNvSpPr>
              <p:nvPr/>
            </p:nvSpPr>
            <p:spPr bwMode="auto">
              <a:xfrm>
                <a:off x="2168" y="1947"/>
                <a:ext cx="60" cy="77"/>
              </a:xfrm>
              <a:custGeom>
                <a:avLst/>
                <a:gdLst>
                  <a:gd name="T0" fmla="*/ 52 w 52"/>
                  <a:gd name="T1" fmla="*/ 67 h 67"/>
                  <a:gd name="T2" fmla="*/ 39 w 52"/>
                  <a:gd name="T3" fmla="*/ 67 h 67"/>
                  <a:gd name="T4" fmla="*/ 28 w 52"/>
                  <a:gd name="T5" fmla="*/ 49 h 67"/>
                  <a:gd name="T6" fmla="*/ 26 w 52"/>
                  <a:gd name="T7" fmla="*/ 45 h 67"/>
                  <a:gd name="T8" fmla="*/ 23 w 52"/>
                  <a:gd name="T9" fmla="*/ 42 h 67"/>
                  <a:gd name="T10" fmla="*/ 20 w 52"/>
                  <a:gd name="T11" fmla="*/ 40 h 67"/>
                  <a:gd name="T12" fmla="*/ 16 w 52"/>
                  <a:gd name="T13" fmla="*/ 40 h 67"/>
                  <a:gd name="T14" fmla="*/ 12 w 52"/>
                  <a:gd name="T15" fmla="*/ 40 h 67"/>
                  <a:gd name="T16" fmla="*/ 12 w 52"/>
                  <a:gd name="T17" fmla="*/ 67 h 67"/>
                  <a:gd name="T18" fmla="*/ 0 w 52"/>
                  <a:gd name="T19" fmla="*/ 67 h 67"/>
                  <a:gd name="T20" fmla="*/ 0 w 52"/>
                  <a:gd name="T21" fmla="*/ 0 h 67"/>
                  <a:gd name="T22" fmla="*/ 22 w 52"/>
                  <a:gd name="T23" fmla="*/ 0 h 67"/>
                  <a:gd name="T24" fmla="*/ 31 w 52"/>
                  <a:gd name="T25" fmla="*/ 1 h 67"/>
                  <a:gd name="T26" fmla="*/ 38 w 52"/>
                  <a:gd name="T27" fmla="*/ 4 h 67"/>
                  <a:gd name="T28" fmla="*/ 43 w 52"/>
                  <a:gd name="T29" fmla="*/ 10 h 67"/>
                  <a:gd name="T30" fmla="*/ 44 w 52"/>
                  <a:gd name="T31" fmla="*/ 18 h 67"/>
                  <a:gd name="T32" fmla="*/ 43 w 52"/>
                  <a:gd name="T33" fmla="*/ 25 h 67"/>
                  <a:gd name="T34" fmla="*/ 40 w 52"/>
                  <a:gd name="T35" fmla="*/ 30 h 67"/>
                  <a:gd name="T36" fmla="*/ 36 w 52"/>
                  <a:gd name="T37" fmla="*/ 34 h 67"/>
                  <a:gd name="T38" fmla="*/ 29 w 52"/>
                  <a:gd name="T39" fmla="*/ 36 h 67"/>
                  <a:gd name="T40" fmla="*/ 29 w 52"/>
                  <a:gd name="T41" fmla="*/ 36 h 67"/>
                  <a:gd name="T42" fmla="*/ 33 w 52"/>
                  <a:gd name="T43" fmla="*/ 39 h 67"/>
                  <a:gd name="T44" fmla="*/ 35 w 52"/>
                  <a:gd name="T45" fmla="*/ 41 h 67"/>
                  <a:gd name="T46" fmla="*/ 38 w 52"/>
                  <a:gd name="T47" fmla="*/ 44 h 67"/>
                  <a:gd name="T48" fmla="*/ 40 w 52"/>
                  <a:gd name="T49" fmla="*/ 48 h 67"/>
                  <a:gd name="T50" fmla="*/ 52 w 52"/>
                  <a:gd name="T51" fmla="*/ 67 h 67"/>
                  <a:gd name="T52" fmla="*/ 12 w 52"/>
                  <a:gd name="T53" fmla="*/ 9 h 67"/>
                  <a:gd name="T54" fmla="*/ 12 w 52"/>
                  <a:gd name="T55" fmla="*/ 31 h 67"/>
                  <a:gd name="T56" fmla="*/ 21 w 52"/>
                  <a:gd name="T57" fmla="*/ 31 h 67"/>
                  <a:gd name="T58" fmla="*/ 25 w 52"/>
                  <a:gd name="T59" fmla="*/ 30 h 67"/>
                  <a:gd name="T60" fmla="*/ 29 w 52"/>
                  <a:gd name="T61" fmla="*/ 28 h 67"/>
                  <a:gd name="T62" fmla="*/ 32 w 52"/>
                  <a:gd name="T63" fmla="*/ 24 h 67"/>
                  <a:gd name="T64" fmla="*/ 33 w 52"/>
                  <a:gd name="T65" fmla="*/ 19 h 67"/>
                  <a:gd name="T66" fmla="*/ 30 w 52"/>
                  <a:gd name="T67" fmla="*/ 12 h 67"/>
                  <a:gd name="T68" fmla="*/ 21 w 52"/>
                  <a:gd name="T69" fmla="*/ 9 h 67"/>
                  <a:gd name="T70" fmla="*/ 12 w 52"/>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67">
                    <a:moveTo>
                      <a:pt x="52" y="67"/>
                    </a:moveTo>
                    <a:cubicBezTo>
                      <a:pt x="39" y="67"/>
                      <a:pt x="39" y="67"/>
                      <a:pt x="39" y="67"/>
                    </a:cubicBezTo>
                    <a:cubicBezTo>
                      <a:pt x="28" y="49"/>
                      <a:pt x="28" y="49"/>
                      <a:pt x="28" y="49"/>
                    </a:cubicBezTo>
                    <a:cubicBezTo>
                      <a:pt x="28" y="47"/>
                      <a:pt x="27" y="46"/>
                      <a:pt x="26" y="45"/>
                    </a:cubicBezTo>
                    <a:cubicBezTo>
                      <a:pt x="25" y="44"/>
                      <a:pt x="24" y="43"/>
                      <a:pt x="23" y="42"/>
                    </a:cubicBezTo>
                    <a:cubicBezTo>
                      <a:pt x="22" y="41"/>
                      <a:pt x="21" y="41"/>
                      <a:pt x="20" y="40"/>
                    </a:cubicBezTo>
                    <a:cubicBezTo>
                      <a:pt x="19" y="40"/>
                      <a:pt x="17" y="40"/>
                      <a:pt x="16" y="40"/>
                    </a:cubicBezTo>
                    <a:cubicBezTo>
                      <a:pt x="12" y="40"/>
                      <a:pt x="12" y="40"/>
                      <a:pt x="12" y="40"/>
                    </a:cubicBezTo>
                    <a:cubicBezTo>
                      <a:pt x="12" y="67"/>
                      <a:pt x="12" y="67"/>
                      <a:pt x="12" y="67"/>
                    </a:cubicBezTo>
                    <a:cubicBezTo>
                      <a:pt x="0" y="67"/>
                      <a:pt x="0" y="67"/>
                      <a:pt x="0" y="67"/>
                    </a:cubicBezTo>
                    <a:cubicBezTo>
                      <a:pt x="0" y="0"/>
                      <a:pt x="0" y="0"/>
                      <a:pt x="0" y="0"/>
                    </a:cubicBezTo>
                    <a:cubicBezTo>
                      <a:pt x="22" y="0"/>
                      <a:pt x="22" y="0"/>
                      <a:pt x="22" y="0"/>
                    </a:cubicBezTo>
                    <a:cubicBezTo>
                      <a:pt x="26" y="0"/>
                      <a:pt x="28" y="0"/>
                      <a:pt x="31" y="1"/>
                    </a:cubicBezTo>
                    <a:cubicBezTo>
                      <a:pt x="34" y="2"/>
                      <a:pt x="36" y="3"/>
                      <a:pt x="38" y="4"/>
                    </a:cubicBezTo>
                    <a:cubicBezTo>
                      <a:pt x="40" y="6"/>
                      <a:pt x="42" y="8"/>
                      <a:pt x="43" y="10"/>
                    </a:cubicBezTo>
                    <a:cubicBezTo>
                      <a:pt x="44" y="12"/>
                      <a:pt x="44" y="15"/>
                      <a:pt x="44" y="18"/>
                    </a:cubicBezTo>
                    <a:cubicBezTo>
                      <a:pt x="44" y="20"/>
                      <a:pt x="44" y="23"/>
                      <a:pt x="43" y="25"/>
                    </a:cubicBezTo>
                    <a:cubicBezTo>
                      <a:pt x="43" y="26"/>
                      <a:pt x="42" y="28"/>
                      <a:pt x="40" y="30"/>
                    </a:cubicBezTo>
                    <a:cubicBezTo>
                      <a:pt x="39" y="31"/>
                      <a:pt x="37" y="33"/>
                      <a:pt x="36" y="34"/>
                    </a:cubicBezTo>
                    <a:cubicBezTo>
                      <a:pt x="34" y="35"/>
                      <a:pt x="32" y="36"/>
                      <a:pt x="29" y="36"/>
                    </a:cubicBezTo>
                    <a:cubicBezTo>
                      <a:pt x="29" y="36"/>
                      <a:pt x="29" y="36"/>
                      <a:pt x="29" y="36"/>
                    </a:cubicBezTo>
                    <a:cubicBezTo>
                      <a:pt x="31" y="37"/>
                      <a:pt x="32" y="38"/>
                      <a:pt x="33" y="39"/>
                    </a:cubicBezTo>
                    <a:cubicBezTo>
                      <a:pt x="34" y="39"/>
                      <a:pt x="34" y="40"/>
                      <a:pt x="35" y="41"/>
                    </a:cubicBezTo>
                    <a:cubicBezTo>
                      <a:pt x="36" y="42"/>
                      <a:pt x="37" y="43"/>
                      <a:pt x="38" y="44"/>
                    </a:cubicBezTo>
                    <a:cubicBezTo>
                      <a:pt x="38" y="45"/>
                      <a:pt x="39" y="47"/>
                      <a:pt x="40" y="48"/>
                    </a:cubicBezTo>
                    <a:lnTo>
                      <a:pt x="52" y="67"/>
                    </a:lnTo>
                    <a:close/>
                    <a:moveTo>
                      <a:pt x="12" y="9"/>
                    </a:moveTo>
                    <a:cubicBezTo>
                      <a:pt x="12" y="31"/>
                      <a:pt x="12" y="31"/>
                      <a:pt x="12" y="31"/>
                    </a:cubicBezTo>
                    <a:cubicBezTo>
                      <a:pt x="21" y="31"/>
                      <a:pt x="21" y="31"/>
                      <a:pt x="21" y="31"/>
                    </a:cubicBezTo>
                    <a:cubicBezTo>
                      <a:pt x="22" y="31"/>
                      <a:pt x="24" y="30"/>
                      <a:pt x="25" y="30"/>
                    </a:cubicBezTo>
                    <a:cubicBezTo>
                      <a:pt x="27" y="29"/>
                      <a:pt x="28" y="29"/>
                      <a:pt x="29" y="28"/>
                    </a:cubicBezTo>
                    <a:cubicBezTo>
                      <a:pt x="30" y="27"/>
                      <a:pt x="31" y="25"/>
                      <a:pt x="32" y="24"/>
                    </a:cubicBezTo>
                    <a:cubicBezTo>
                      <a:pt x="32" y="23"/>
                      <a:pt x="33" y="21"/>
                      <a:pt x="33" y="19"/>
                    </a:cubicBezTo>
                    <a:cubicBezTo>
                      <a:pt x="33" y="16"/>
                      <a:pt x="32" y="13"/>
                      <a:pt x="30" y="12"/>
                    </a:cubicBezTo>
                    <a:cubicBezTo>
                      <a:pt x="28" y="10"/>
                      <a:pt x="25" y="9"/>
                      <a:pt x="2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8"/>
              <p:cNvSpPr>
                <a:spLocks/>
              </p:cNvSpPr>
              <p:nvPr/>
            </p:nvSpPr>
            <p:spPr bwMode="auto">
              <a:xfrm>
                <a:off x="2237"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9"/>
              <p:cNvSpPr>
                <a:spLocks/>
              </p:cNvSpPr>
              <p:nvPr/>
            </p:nvSpPr>
            <p:spPr bwMode="auto">
              <a:xfrm>
                <a:off x="2290" y="1946"/>
                <a:ext cx="50"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5 w 43"/>
                  <a:gd name="T27" fmla="*/ 30 h 69"/>
                  <a:gd name="T28" fmla="*/ 1 w 43"/>
                  <a:gd name="T29" fmla="*/ 25 h 69"/>
                  <a:gd name="T30" fmla="*/ 0 w 43"/>
                  <a:gd name="T31" fmla="*/ 18 h 69"/>
                  <a:gd name="T32" fmla="*/ 2 w 43"/>
                  <a:gd name="T33" fmla="*/ 10 h 69"/>
                  <a:gd name="T34" fmla="*/ 8 w 43"/>
                  <a:gd name="T35" fmla="*/ 4 h 69"/>
                  <a:gd name="T36" fmla="*/ 16 w 43"/>
                  <a:gd name="T37" fmla="*/ 1 h 69"/>
                  <a:gd name="T38" fmla="*/ 25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2 w 43"/>
                  <a:gd name="T53" fmla="*/ 18 h 69"/>
                  <a:gd name="T54" fmla="*/ 13 w 43"/>
                  <a:gd name="T55" fmla="*/ 22 h 69"/>
                  <a:gd name="T56" fmla="*/ 15 w 43"/>
                  <a:gd name="T57" fmla="*/ 25 h 69"/>
                  <a:gd name="T58" fmla="*/ 20 w 43"/>
                  <a:gd name="T59" fmla="*/ 27 h 69"/>
                  <a:gd name="T60" fmla="*/ 26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4 w 43"/>
                  <a:gd name="T79" fmla="*/ 69 h 69"/>
                  <a:gd name="T80" fmla="*/ 9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7" y="58"/>
                      <a:pt x="8" y="58"/>
                    </a:cubicBezTo>
                    <a:cubicBezTo>
                      <a:pt x="10" y="59"/>
                      <a:pt x="11" y="59"/>
                      <a:pt x="13" y="59"/>
                    </a:cubicBezTo>
                    <a:cubicBezTo>
                      <a:pt x="15" y="60"/>
                      <a:pt x="16" y="60"/>
                      <a:pt x="17" y="60"/>
                    </a:cubicBezTo>
                    <a:cubicBezTo>
                      <a:pt x="22" y="60"/>
                      <a:pt x="26" y="59"/>
                      <a:pt x="28" y="57"/>
                    </a:cubicBezTo>
                    <a:cubicBezTo>
                      <a:pt x="30" y="56"/>
                      <a:pt x="31" y="54"/>
                      <a:pt x="31" y="51"/>
                    </a:cubicBezTo>
                    <a:cubicBezTo>
                      <a:pt x="31" y="49"/>
                      <a:pt x="31" y="48"/>
                      <a:pt x="30" y="47"/>
                    </a:cubicBezTo>
                    <a:cubicBezTo>
                      <a:pt x="29" y="45"/>
                      <a:pt x="28" y="44"/>
                      <a:pt x="27" y="43"/>
                    </a:cubicBezTo>
                    <a:cubicBezTo>
                      <a:pt x="26" y="42"/>
                      <a:pt x="24" y="41"/>
                      <a:pt x="22" y="41"/>
                    </a:cubicBezTo>
                    <a:cubicBezTo>
                      <a:pt x="20" y="40"/>
                      <a:pt x="18" y="39"/>
                      <a:pt x="16" y="38"/>
                    </a:cubicBezTo>
                    <a:cubicBezTo>
                      <a:pt x="14" y="37"/>
                      <a:pt x="12" y="35"/>
                      <a:pt x="10" y="34"/>
                    </a:cubicBezTo>
                    <a:cubicBezTo>
                      <a:pt x="8" y="33"/>
                      <a:pt x="6" y="31"/>
                      <a:pt x="5" y="30"/>
                    </a:cubicBezTo>
                    <a:cubicBezTo>
                      <a:pt x="3" y="28"/>
                      <a:pt x="2" y="27"/>
                      <a:pt x="1" y="25"/>
                    </a:cubicBezTo>
                    <a:cubicBezTo>
                      <a:pt x="0" y="23"/>
                      <a:pt x="0" y="21"/>
                      <a:pt x="0" y="18"/>
                    </a:cubicBezTo>
                    <a:cubicBezTo>
                      <a:pt x="0" y="15"/>
                      <a:pt x="1" y="12"/>
                      <a:pt x="2" y="10"/>
                    </a:cubicBezTo>
                    <a:cubicBezTo>
                      <a:pt x="4" y="8"/>
                      <a:pt x="5" y="6"/>
                      <a:pt x="8" y="4"/>
                    </a:cubicBezTo>
                    <a:cubicBezTo>
                      <a:pt x="10" y="3"/>
                      <a:pt x="13" y="2"/>
                      <a:pt x="16" y="1"/>
                    </a:cubicBezTo>
                    <a:cubicBezTo>
                      <a:pt x="19" y="0"/>
                      <a:pt x="22" y="0"/>
                      <a:pt x="25" y="0"/>
                    </a:cubicBezTo>
                    <a:cubicBezTo>
                      <a:pt x="32" y="0"/>
                      <a:pt x="37" y="1"/>
                      <a:pt x="40" y="2"/>
                    </a:cubicBezTo>
                    <a:cubicBezTo>
                      <a:pt x="40" y="13"/>
                      <a:pt x="40" y="13"/>
                      <a:pt x="40" y="13"/>
                    </a:cubicBezTo>
                    <a:cubicBezTo>
                      <a:pt x="36" y="10"/>
                      <a:pt x="31" y="9"/>
                      <a:pt x="25" y="9"/>
                    </a:cubicBezTo>
                    <a:cubicBezTo>
                      <a:pt x="24" y="9"/>
                      <a:pt x="22" y="9"/>
                      <a:pt x="20" y="10"/>
                    </a:cubicBezTo>
                    <a:cubicBezTo>
                      <a:pt x="19" y="10"/>
                      <a:pt x="17" y="10"/>
                      <a:pt x="16" y="11"/>
                    </a:cubicBezTo>
                    <a:cubicBezTo>
                      <a:pt x="15" y="12"/>
                      <a:pt x="14" y="13"/>
                      <a:pt x="13" y="14"/>
                    </a:cubicBezTo>
                    <a:cubicBezTo>
                      <a:pt x="12" y="15"/>
                      <a:pt x="12" y="16"/>
                      <a:pt x="12" y="18"/>
                    </a:cubicBezTo>
                    <a:cubicBezTo>
                      <a:pt x="12" y="19"/>
                      <a:pt x="12" y="21"/>
                      <a:pt x="13" y="22"/>
                    </a:cubicBezTo>
                    <a:cubicBezTo>
                      <a:pt x="13" y="23"/>
                      <a:pt x="14" y="24"/>
                      <a:pt x="15" y="25"/>
                    </a:cubicBezTo>
                    <a:cubicBezTo>
                      <a:pt x="17" y="26"/>
                      <a:pt x="18" y="27"/>
                      <a:pt x="20" y="27"/>
                    </a:cubicBezTo>
                    <a:cubicBezTo>
                      <a:pt x="21" y="28"/>
                      <a:pt x="23" y="29"/>
                      <a:pt x="26" y="30"/>
                    </a:cubicBezTo>
                    <a:cubicBezTo>
                      <a:pt x="28" y="31"/>
                      <a:pt x="30" y="33"/>
                      <a:pt x="32" y="34"/>
                    </a:cubicBezTo>
                    <a:cubicBezTo>
                      <a:pt x="34" y="35"/>
                      <a:pt x="36" y="37"/>
                      <a:pt x="38" y="38"/>
                    </a:cubicBezTo>
                    <a:cubicBezTo>
                      <a:pt x="39" y="40"/>
                      <a:pt x="41" y="42"/>
                      <a:pt x="41" y="44"/>
                    </a:cubicBezTo>
                    <a:cubicBezTo>
                      <a:pt x="42" y="46"/>
                      <a:pt x="43" y="48"/>
                      <a:pt x="43" y="50"/>
                    </a:cubicBezTo>
                    <a:cubicBezTo>
                      <a:pt x="43" y="54"/>
                      <a:pt x="42" y="57"/>
                      <a:pt x="41" y="59"/>
                    </a:cubicBezTo>
                    <a:cubicBezTo>
                      <a:pt x="39" y="61"/>
                      <a:pt x="38" y="63"/>
                      <a:pt x="35" y="65"/>
                    </a:cubicBezTo>
                    <a:cubicBezTo>
                      <a:pt x="33" y="66"/>
                      <a:pt x="30" y="67"/>
                      <a:pt x="27" y="68"/>
                    </a:cubicBezTo>
                    <a:cubicBezTo>
                      <a:pt x="24" y="69"/>
                      <a:pt x="21" y="69"/>
                      <a:pt x="18" y="69"/>
                    </a:cubicBezTo>
                    <a:cubicBezTo>
                      <a:pt x="17" y="69"/>
                      <a:pt x="15" y="69"/>
                      <a:pt x="14" y="69"/>
                    </a:cubicBezTo>
                    <a:cubicBezTo>
                      <a:pt x="12" y="68"/>
                      <a:pt x="10" y="68"/>
                      <a:pt x="9"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0"/>
              <p:cNvSpPr>
                <a:spLocks noEditPoints="1"/>
              </p:cNvSpPr>
              <p:nvPr/>
            </p:nvSpPr>
            <p:spPr bwMode="auto">
              <a:xfrm>
                <a:off x="2349"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1" y="48"/>
                      <a:pt x="52" y="42"/>
                      <a:pt x="52" y="35"/>
                    </a:cubicBezTo>
                    <a:cubicBezTo>
                      <a:pt x="52" y="27"/>
                      <a:pt x="51"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1"/>
              <p:cNvSpPr>
                <a:spLocks/>
              </p:cNvSpPr>
              <p:nvPr/>
            </p:nvSpPr>
            <p:spPr bwMode="auto">
              <a:xfrm>
                <a:off x="2436" y="1947"/>
                <a:ext cx="61" cy="78"/>
              </a:xfrm>
              <a:custGeom>
                <a:avLst/>
                <a:gdLst>
                  <a:gd name="T0" fmla="*/ 53 w 53"/>
                  <a:gd name="T1" fmla="*/ 40 h 68"/>
                  <a:gd name="T2" fmla="*/ 26 w 53"/>
                  <a:gd name="T3" fmla="*/ 68 h 68"/>
                  <a:gd name="T4" fmla="*/ 0 w 53"/>
                  <a:gd name="T5" fmla="*/ 41 h 68"/>
                  <a:gd name="T6" fmla="*/ 0 w 53"/>
                  <a:gd name="T7" fmla="*/ 0 h 68"/>
                  <a:gd name="T8" fmla="*/ 11 w 53"/>
                  <a:gd name="T9" fmla="*/ 0 h 68"/>
                  <a:gd name="T10" fmla="*/ 11 w 53"/>
                  <a:gd name="T11" fmla="*/ 39 h 68"/>
                  <a:gd name="T12" fmla="*/ 27 w 53"/>
                  <a:gd name="T13" fmla="*/ 58 h 68"/>
                  <a:gd name="T14" fmla="*/ 41 w 53"/>
                  <a:gd name="T15" fmla="*/ 39 h 68"/>
                  <a:gd name="T16" fmla="*/ 41 w 53"/>
                  <a:gd name="T17" fmla="*/ 0 h 68"/>
                  <a:gd name="T18" fmla="*/ 53 w 53"/>
                  <a:gd name="T19" fmla="*/ 0 h 68"/>
                  <a:gd name="T20" fmla="*/ 53 w 53"/>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3" y="40"/>
                    </a:moveTo>
                    <a:cubicBezTo>
                      <a:pt x="53"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7" y="58"/>
                      <a:pt x="27" y="58"/>
                    </a:cubicBezTo>
                    <a:cubicBezTo>
                      <a:pt x="37" y="58"/>
                      <a:pt x="41" y="52"/>
                      <a:pt x="41" y="39"/>
                    </a:cubicBezTo>
                    <a:cubicBezTo>
                      <a:pt x="41" y="0"/>
                      <a:pt x="41" y="0"/>
                      <a:pt x="41" y="0"/>
                    </a:cubicBezTo>
                    <a:cubicBezTo>
                      <a:pt x="53" y="0"/>
                      <a:pt x="53" y="0"/>
                      <a:pt x="53" y="0"/>
                    </a:cubicBezTo>
                    <a:lnTo>
                      <a:pt x="5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2"/>
              <p:cNvSpPr>
                <a:spLocks noEditPoints="1"/>
              </p:cNvSpPr>
              <p:nvPr/>
            </p:nvSpPr>
            <p:spPr bwMode="auto">
              <a:xfrm>
                <a:off x="2514" y="1947"/>
                <a:ext cx="60" cy="77"/>
              </a:xfrm>
              <a:custGeom>
                <a:avLst/>
                <a:gdLst>
                  <a:gd name="T0" fmla="*/ 52 w 52"/>
                  <a:gd name="T1" fmla="*/ 67 h 67"/>
                  <a:gd name="T2" fmla="*/ 39 w 52"/>
                  <a:gd name="T3" fmla="*/ 67 h 67"/>
                  <a:gd name="T4" fmla="*/ 28 w 52"/>
                  <a:gd name="T5" fmla="*/ 49 h 67"/>
                  <a:gd name="T6" fmla="*/ 25 w 52"/>
                  <a:gd name="T7" fmla="*/ 45 h 67"/>
                  <a:gd name="T8" fmla="*/ 23 w 52"/>
                  <a:gd name="T9" fmla="*/ 42 h 67"/>
                  <a:gd name="T10" fmla="*/ 20 w 52"/>
                  <a:gd name="T11" fmla="*/ 40 h 67"/>
                  <a:gd name="T12" fmla="*/ 16 w 52"/>
                  <a:gd name="T13" fmla="*/ 40 h 67"/>
                  <a:gd name="T14" fmla="*/ 11 w 52"/>
                  <a:gd name="T15" fmla="*/ 40 h 67"/>
                  <a:gd name="T16" fmla="*/ 11 w 52"/>
                  <a:gd name="T17" fmla="*/ 67 h 67"/>
                  <a:gd name="T18" fmla="*/ 0 w 52"/>
                  <a:gd name="T19" fmla="*/ 67 h 67"/>
                  <a:gd name="T20" fmla="*/ 0 w 52"/>
                  <a:gd name="T21" fmla="*/ 0 h 67"/>
                  <a:gd name="T22" fmla="*/ 22 w 52"/>
                  <a:gd name="T23" fmla="*/ 0 h 67"/>
                  <a:gd name="T24" fmla="*/ 31 w 52"/>
                  <a:gd name="T25" fmla="*/ 1 h 67"/>
                  <a:gd name="T26" fmla="*/ 38 w 52"/>
                  <a:gd name="T27" fmla="*/ 4 h 67"/>
                  <a:gd name="T28" fmla="*/ 42 w 52"/>
                  <a:gd name="T29" fmla="*/ 10 h 67"/>
                  <a:gd name="T30" fmla="*/ 44 w 52"/>
                  <a:gd name="T31" fmla="*/ 18 h 67"/>
                  <a:gd name="T32" fmla="*/ 43 w 52"/>
                  <a:gd name="T33" fmla="*/ 25 h 67"/>
                  <a:gd name="T34" fmla="*/ 40 w 52"/>
                  <a:gd name="T35" fmla="*/ 30 h 67"/>
                  <a:gd name="T36" fmla="*/ 35 w 52"/>
                  <a:gd name="T37" fmla="*/ 34 h 67"/>
                  <a:gd name="T38" fmla="*/ 29 w 52"/>
                  <a:gd name="T39" fmla="*/ 36 h 67"/>
                  <a:gd name="T40" fmla="*/ 29 w 52"/>
                  <a:gd name="T41" fmla="*/ 36 h 67"/>
                  <a:gd name="T42" fmla="*/ 32 w 52"/>
                  <a:gd name="T43" fmla="*/ 39 h 67"/>
                  <a:gd name="T44" fmla="*/ 35 w 52"/>
                  <a:gd name="T45" fmla="*/ 41 h 67"/>
                  <a:gd name="T46" fmla="*/ 37 w 52"/>
                  <a:gd name="T47" fmla="*/ 44 h 67"/>
                  <a:gd name="T48" fmla="*/ 40 w 52"/>
                  <a:gd name="T49" fmla="*/ 48 h 67"/>
                  <a:gd name="T50" fmla="*/ 52 w 52"/>
                  <a:gd name="T51" fmla="*/ 67 h 67"/>
                  <a:gd name="T52" fmla="*/ 11 w 52"/>
                  <a:gd name="T53" fmla="*/ 9 h 67"/>
                  <a:gd name="T54" fmla="*/ 11 w 52"/>
                  <a:gd name="T55" fmla="*/ 31 h 67"/>
                  <a:gd name="T56" fmla="*/ 20 w 52"/>
                  <a:gd name="T57" fmla="*/ 31 h 67"/>
                  <a:gd name="T58" fmla="*/ 25 w 52"/>
                  <a:gd name="T59" fmla="*/ 30 h 67"/>
                  <a:gd name="T60" fmla="*/ 29 w 52"/>
                  <a:gd name="T61" fmla="*/ 28 h 67"/>
                  <a:gd name="T62" fmla="*/ 31 w 52"/>
                  <a:gd name="T63" fmla="*/ 24 h 67"/>
                  <a:gd name="T64" fmla="*/ 32 w 52"/>
                  <a:gd name="T65" fmla="*/ 19 h 67"/>
                  <a:gd name="T66" fmla="*/ 29 w 52"/>
                  <a:gd name="T67" fmla="*/ 12 h 67"/>
                  <a:gd name="T68" fmla="*/ 21 w 52"/>
                  <a:gd name="T69" fmla="*/ 9 h 67"/>
                  <a:gd name="T70" fmla="*/ 11 w 52"/>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67">
                    <a:moveTo>
                      <a:pt x="52" y="67"/>
                    </a:moveTo>
                    <a:cubicBezTo>
                      <a:pt x="39" y="67"/>
                      <a:pt x="39" y="67"/>
                      <a:pt x="39" y="67"/>
                    </a:cubicBezTo>
                    <a:cubicBezTo>
                      <a:pt x="28" y="49"/>
                      <a:pt x="28" y="49"/>
                      <a:pt x="28" y="49"/>
                    </a:cubicBezTo>
                    <a:cubicBezTo>
                      <a:pt x="27" y="47"/>
                      <a:pt x="26" y="46"/>
                      <a:pt x="25" y="45"/>
                    </a:cubicBezTo>
                    <a:cubicBezTo>
                      <a:pt x="24" y="44"/>
                      <a:pt x="24" y="43"/>
                      <a:pt x="23" y="42"/>
                    </a:cubicBezTo>
                    <a:cubicBezTo>
                      <a:pt x="22" y="41"/>
                      <a:pt x="21" y="41"/>
                      <a:pt x="20" y="40"/>
                    </a:cubicBezTo>
                    <a:cubicBezTo>
                      <a:pt x="18" y="40"/>
                      <a:pt x="17" y="40"/>
                      <a:pt x="16"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1" y="1"/>
                    </a:cubicBezTo>
                    <a:cubicBezTo>
                      <a:pt x="34" y="2"/>
                      <a:pt x="36" y="3"/>
                      <a:pt x="38" y="4"/>
                    </a:cubicBezTo>
                    <a:cubicBezTo>
                      <a:pt x="40" y="6"/>
                      <a:pt x="41" y="8"/>
                      <a:pt x="42" y="10"/>
                    </a:cubicBezTo>
                    <a:cubicBezTo>
                      <a:pt x="43" y="12"/>
                      <a:pt x="44" y="15"/>
                      <a:pt x="44" y="18"/>
                    </a:cubicBezTo>
                    <a:cubicBezTo>
                      <a:pt x="44" y="20"/>
                      <a:pt x="44" y="23"/>
                      <a:pt x="43" y="25"/>
                    </a:cubicBezTo>
                    <a:cubicBezTo>
                      <a:pt x="42" y="26"/>
                      <a:pt x="41" y="28"/>
                      <a:pt x="40" y="30"/>
                    </a:cubicBezTo>
                    <a:cubicBezTo>
                      <a:pt x="39" y="31"/>
                      <a:pt x="37" y="33"/>
                      <a:pt x="35" y="34"/>
                    </a:cubicBezTo>
                    <a:cubicBezTo>
                      <a:pt x="33" y="35"/>
                      <a:pt x="31" y="36"/>
                      <a:pt x="29" y="36"/>
                    </a:cubicBezTo>
                    <a:cubicBezTo>
                      <a:pt x="29" y="36"/>
                      <a:pt x="29" y="36"/>
                      <a:pt x="29" y="36"/>
                    </a:cubicBezTo>
                    <a:cubicBezTo>
                      <a:pt x="30" y="37"/>
                      <a:pt x="31" y="38"/>
                      <a:pt x="32" y="39"/>
                    </a:cubicBezTo>
                    <a:cubicBezTo>
                      <a:pt x="33" y="39"/>
                      <a:pt x="34" y="40"/>
                      <a:pt x="35" y="41"/>
                    </a:cubicBezTo>
                    <a:cubicBezTo>
                      <a:pt x="36" y="42"/>
                      <a:pt x="37" y="43"/>
                      <a:pt x="37" y="44"/>
                    </a:cubicBezTo>
                    <a:cubicBezTo>
                      <a:pt x="38" y="45"/>
                      <a:pt x="39" y="47"/>
                      <a:pt x="40" y="48"/>
                    </a:cubicBezTo>
                    <a:lnTo>
                      <a:pt x="52" y="67"/>
                    </a:lnTo>
                    <a:close/>
                    <a:moveTo>
                      <a:pt x="11" y="9"/>
                    </a:moveTo>
                    <a:cubicBezTo>
                      <a:pt x="11" y="31"/>
                      <a:pt x="11" y="31"/>
                      <a:pt x="11" y="31"/>
                    </a:cubicBezTo>
                    <a:cubicBezTo>
                      <a:pt x="20" y="31"/>
                      <a:pt x="20" y="31"/>
                      <a:pt x="20" y="31"/>
                    </a:cubicBezTo>
                    <a:cubicBezTo>
                      <a:pt x="22" y="31"/>
                      <a:pt x="24" y="30"/>
                      <a:pt x="25" y="30"/>
                    </a:cubicBezTo>
                    <a:cubicBezTo>
                      <a:pt x="27" y="29"/>
                      <a:pt x="28" y="29"/>
                      <a:pt x="29" y="28"/>
                    </a:cubicBezTo>
                    <a:cubicBezTo>
                      <a:pt x="30" y="27"/>
                      <a:pt x="31" y="25"/>
                      <a:pt x="31" y="24"/>
                    </a:cubicBezTo>
                    <a:cubicBezTo>
                      <a:pt x="32" y="23"/>
                      <a:pt x="32" y="21"/>
                      <a:pt x="32" y="19"/>
                    </a:cubicBezTo>
                    <a:cubicBezTo>
                      <a:pt x="32" y="16"/>
                      <a:pt x="31" y="13"/>
                      <a:pt x="29" y="12"/>
                    </a:cubicBezTo>
                    <a:cubicBezTo>
                      <a:pt x="27" y="10"/>
                      <a:pt x="24" y="9"/>
                      <a:pt x="21"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13"/>
              <p:cNvSpPr>
                <a:spLocks/>
              </p:cNvSpPr>
              <p:nvPr/>
            </p:nvSpPr>
            <p:spPr bwMode="auto">
              <a:xfrm>
                <a:off x="2576" y="1946"/>
                <a:ext cx="59" cy="79"/>
              </a:xfrm>
              <a:custGeom>
                <a:avLst/>
                <a:gdLst>
                  <a:gd name="T0" fmla="*/ 51 w 51"/>
                  <a:gd name="T1" fmla="*/ 65 h 69"/>
                  <a:gd name="T2" fmla="*/ 32 w 51"/>
                  <a:gd name="T3" fmla="*/ 69 h 69"/>
                  <a:gd name="T4" fmla="*/ 9 w 51"/>
                  <a:gd name="T5" fmla="*/ 60 h 69"/>
                  <a:gd name="T6" fmla="*/ 0 w 51"/>
                  <a:gd name="T7" fmla="*/ 36 h 69"/>
                  <a:gd name="T8" fmla="*/ 10 w 51"/>
                  <a:gd name="T9" fmla="*/ 10 h 69"/>
                  <a:gd name="T10" fmla="*/ 35 w 51"/>
                  <a:gd name="T11" fmla="*/ 0 h 69"/>
                  <a:gd name="T12" fmla="*/ 51 w 51"/>
                  <a:gd name="T13" fmla="*/ 3 h 69"/>
                  <a:gd name="T14" fmla="*/ 51 w 51"/>
                  <a:gd name="T15" fmla="*/ 14 h 69"/>
                  <a:gd name="T16" fmla="*/ 36 w 51"/>
                  <a:gd name="T17" fmla="*/ 10 h 69"/>
                  <a:gd name="T18" fmla="*/ 19 w 51"/>
                  <a:gd name="T19" fmla="*/ 17 h 69"/>
                  <a:gd name="T20" fmla="*/ 12 w 51"/>
                  <a:gd name="T21" fmla="*/ 35 h 69"/>
                  <a:gd name="T22" fmla="*/ 18 w 51"/>
                  <a:gd name="T23" fmla="*/ 53 h 69"/>
                  <a:gd name="T24" fmla="*/ 35 w 51"/>
                  <a:gd name="T25" fmla="*/ 59 h 69"/>
                  <a:gd name="T26" fmla="*/ 51 w 51"/>
                  <a:gd name="T27" fmla="*/ 55 h 69"/>
                  <a:gd name="T28" fmla="*/ 51 w 51"/>
                  <a:gd name="T2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51" y="65"/>
                    </a:moveTo>
                    <a:cubicBezTo>
                      <a:pt x="46" y="68"/>
                      <a:pt x="40" y="69"/>
                      <a:pt x="32" y="69"/>
                    </a:cubicBezTo>
                    <a:cubicBezTo>
                      <a:pt x="23" y="69"/>
                      <a:pt x="15" y="66"/>
                      <a:pt x="9" y="60"/>
                    </a:cubicBezTo>
                    <a:cubicBezTo>
                      <a:pt x="3" y="54"/>
                      <a:pt x="0" y="46"/>
                      <a:pt x="0" y="36"/>
                    </a:cubicBezTo>
                    <a:cubicBezTo>
                      <a:pt x="0" y="25"/>
                      <a:pt x="3" y="16"/>
                      <a:pt x="10" y="10"/>
                    </a:cubicBezTo>
                    <a:cubicBezTo>
                      <a:pt x="17" y="3"/>
                      <a:pt x="25" y="0"/>
                      <a:pt x="35" y="0"/>
                    </a:cubicBezTo>
                    <a:cubicBezTo>
                      <a:pt x="41" y="0"/>
                      <a:pt x="47" y="1"/>
                      <a:pt x="51" y="3"/>
                    </a:cubicBezTo>
                    <a:cubicBezTo>
                      <a:pt x="51" y="14"/>
                      <a:pt x="51" y="14"/>
                      <a:pt x="51" y="14"/>
                    </a:cubicBezTo>
                    <a:cubicBezTo>
                      <a:pt x="46" y="11"/>
                      <a:pt x="42" y="10"/>
                      <a:pt x="36" y="10"/>
                    </a:cubicBezTo>
                    <a:cubicBezTo>
                      <a:pt x="29" y="10"/>
                      <a:pt x="23" y="12"/>
                      <a:pt x="19" y="17"/>
                    </a:cubicBezTo>
                    <a:cubicBezTo>
                      <a:pt x="14" y="21"/>
                      <a:pt x="12" y="27"/>
                      <a:pt x="12" y="35"/>
                    </a:cubicBezTo>
                    <a:cubicBezTo>
                      <a:pt x="12" y="42"/>
                      <a:pt x="14" y="48"/>
                      <a:pt x="18" y="53"/>
                    </a:cubicBezTo>
                    <a:cubicBezTo>
                      <a:pt x="22" y="57"/>
                      <a:pt x="28" y="59"/>
                      <a:pt x="35" y="59"/>
                    </a:cubicBezTo>
                    <a:cubicBezTo>
                      <a:pt x="41" y="59"/>
                      <a:pt x="46" y="58"/>
                      <a:pt x="51" y="55"/>
                    </a:cubicBez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14"/>
              <p:cNvSpPr>
                <a:spLocks/>
              </p:cNvSpPr>
              <p:nvPr/>
            </p:nvSpPr>
            <p:spPr bwMode="auto">
              <a:xfrm>
                <a:off x="2650"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15"/>
              <p:cNvSpPr>
                <a:spLocks/>
              </p:cNvSpPr>
              <p:nvPr/>
            </p:nvSpPr>
            <p:spPr bwMode="auto">
              <a:xfrm>
                <a:off x="2732" y="1946"/>
                <a:ext cx="65" cy="79"/>
              </a:xfrm>
              <a:custGeom>
                <a:avLst/>
                <a:gdLst>
                  <a:gd name="T0" fmla="*/ 56 w 56"/>
                  <a:gd name="T1" fmla="*/ 63 h 69"/>
                  <a:gd name="T2" fmla="*/ 33 w 56"/>
                  <a:gd name="T3" fmla="*/ 69 h 69"/>
                  <a:gd name="T4" fmla="*/ 9 w 56"/>
                  <a:gd name="T5" fmla="*/ 60 h 69"/>
                  <a:gd name="T6" fmla="*/ 0 w 56"/>
                  <a:gd name="T7" fmla="*/ 35 h 69"/>
                  <a:gd name="T8" fmla="*/ 10 w 56"/>
                  <a:gd name="T9" fmla="*/ 10 h 69"/>
                  <a:gd name="T10" fmla="*/ 35 w 56"/>
                  <a:gd name="T11" fmla="*/ 0 h 69"/>
                  <a:gd name="T12" fmla="*/ 54 w 56"/>
                  <a:gd name="T13" fmla="*/ 3 h 69"/>
                  <a:gd name="T14" fmla="*/ 54 w 56"/>
                  <a:gd name="T15" fmla="*/ 15 h 69"/>
                  <a:gd name="T16" fmla="*/ 36 w 56"/>
                  <a:gd name="T17" fmla="*/ 9 h 69"/>
                  <a:gd name="T18" fmla="*/ 18 w 56"/>
                  <a:gd name="T19" fmla="*/ 16 h 69"/>
                  <a:gd name="T20" fmla="*/ 12 w 56"/>
                  <a:gd name="T21" fmla="*/ 35 h 69"/>
                  <a:gd name="T22" fmla="*/ 17 w 56"/>
                  <a:gd name="T23" fmla="*/ 53 h 69"/>
                  <a:gd name="T24" fmla="*/ 33 w 56"/>
                  <a:gd name="T25" fmla="*/ 59 h 69"/>
                  <a:gd name="T26" fmla="*/ 45 w 56"/>
                  <a:gd name="T27" fmla="*/ 57 h 69"/>
                  <a:gd name="T28" fmla="*/ 45 w 56"/>
                  <a:gd name="T29" fmla="*/ 41 h 69"/>
                  <a:gd name="T30" fmla="*/ 31 w 56"/>
                  <a:gd name="T31" fmla="*/ 41 h 69"/>
                  <a:gd name="T32" fmla="*/ 31 w 56"/>
                  <a:gd name="T33" fmla="*/ 31 h 69"/>
                  <a:gd name="T34" fmla="*/ 56 w 56"/>
                  <a:gd name="T35" fmla="*/ 31 h 69"/>
                  <a:gd name="T36" fmla="*/ 56 w 56"/>
                  <a:gd name="T3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9">
                    <a:moveTo>
                      <a:pt x="56" y="63"/>
                    </a:moveTo>
                    <a:cubicBezTo>
                      <a:pt x="49" y="67"/>
                      <a:pt x="42" y="69"/>
                      <a:pt x="33" y="69"/>
                    </a:cubicBezTo>
                    <a:cubicBezTo>
                      <a:pt x="23" y="69"/>
                      <a:pt x="15" y="66"/>
                      <a:pt x="9" y="60"/>
                    </a:cubicBezTo>
                    <a:cubicBezTo>
                      <a:pt x="3" y="54"/>
                      <a:pt x="0" y="45"/>
                      <a:pt x="0" y="35"/>
                    </a:cubicBezTo>
                    <a:cubicBezTo>
                      <a:pt x="0" y="25"/>
                      <a:pt x="3" y="16"/>
                      <a:pt x="10" y="10"/>
                    </a:cubicBezTo>
                    <a:cubicBezTo>
                      <a:pt x="17" y="3"/>
                      <a:pt x="25" y="0"/>
                      <a:pt x="35" y="0"/>
                    </a:cubicBezTo>
                    <a:cubicBezTo>
                      <a:pt x="43" y="0"/>
                      <a:pt x="49" y="1"/>
                      <a:pt x="54" y="3"/>
                    </a:cubicBezTo>
                    <a:cubicBezTo>
                      <a:pt x="54" y="15"/>
                      <a:pt x="54" y="15"/>
                      <a:pt x="54" y="15"/>
                    </a:cubicBezTo>
                    <a:cubicBezTo>
                      <a:pt x="49" y="11"/>
                      <a:pt x="43" y="9"/>
                      <a:pt x="36" y="9"/>
                    </a:cubicBezTo>
                    <a:cubicBezTo>
                      <a:pt x="29" y="9"/>
                      <a:pt x="23" y="12"/>
                      <a:pt x="18" y="16"/>
                    </a:cubicBezTo>
                    <a:cubicBezTo>
                      <a:pt x="14" y="21"/>
                      <a:pt x="12" y="27"/>
                      <a:pt x="12" y="35"/>
                    </a:cubicBezTo>
                    <a:cubicBezTo>
                      <a:pt x="12" y="42"/>
                      <a:pt x="14" y="48"/>
                      <a:pt x="17" y="53"/>
                    </a:cubicBezTo>
                    <a:cubicBezTo>
                      <a:pt x="21" y="57"/>
                      <a:pt x="27" y="59"/>
                      <a:pt x="33" y="59"/>
                    </a:cubicBezTo>
                    <a:cubicBezTo>
                      <a:pt x="38" y="59"/>
                      <a:pt x="42" y="58"/>
                      <a:pt x="45" y="57"/>
                    </a:cubicBezTo>
                    <a:cubicBezTo>
                      <a:pt x="45" y="41"/>
                      <a:pt x="45" y="41"/>
                      <a:pt x="45" y="41"/>
                    </a:cubicBezTo>
                    <a:cubicBezTo>
                      <a:pt x="31" y="41"/>
                      <a:pt x="31" y="41"/>
                      <a:pt x="31" y="41"/>
                    </a:cubicBezTo>
                    <a:cubicBezTo>
                      <a:pt x="31" y="31"/>
                      <a:pt x="31" y="31"/>
                      <a:pt x="31" y="31"/>
                    </a:cubicBezTo>
                    <a:cubicBezTo>
                      <a:pt x="56" y="31"/>
                      <a:pt x="56" y="31"/>
                      <a:pt x="56" y="31"/>
                    </a:cubicBezTo>
                    <a:lnTo>
                      <a:pt x="5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16"/>
              <p:cNvSpPr>
                <a:spLocks noEditPoints="1"/>
              </p:cNvSpPr>
              <p:nvPr/>
            </p:nvSpPr>
            <p:spPr bwMode="auto">
              <a:xfrm>
                <a:off x="2814" y="1947"/>
                <a:ext cx="59" cy="77"/>
              </a:xfrm>
              <a:custGeom>
                <a:avLst/>
                <a:gdLst>
                  <a:gd name="T0" fmla="*/ 51 w 51"/>
                  <a:gd name="T1" fmla="*/ 67 h 67"/>
                  <a:gd name="T2" fmla="*/ 38 w 51"/>
                  <a:gd name="T3" fmla="*/ 67 h 67"/>
                  <a:gd name="T4" fmla="*/ 28 w 51"/>
                  <a:gd name="T5" fmla="*/ 49 h 67"/>
                  <a:gd name="T6" fmla="*/ 25 w 51"/>
                  <a:gd name="T7" fmla="*/ 45 h 67"/>
                  <a:gd name="T8" fmla="*/ 22 w 51"/>
                  <a:gd name="T9" fmla="*/ 42 h 67"/>
                  <a:gd name="T10" fmla="*/ 19 w 51"/>
                  <a:gd name="T11" fmla="*/ 40 h 67"/>
                  <a:gd name="T12" fmla="*/ 15 w 51"/>
                  <a:gd name="T13" fmla="*/ 40 h 67"/>
                  <a:gd name="T14" fmla="*/ 11 w 51"/>
                  <a:gd name="T15" fmla="*/ 40 h 67"/>
                  <a:gd name="T16" fmla="*/ 11 w 51"/>
                  <a:gd name="T17" fmla="*/ 67 h 67"/>
                  <a:gd name="T18" fmla="*/ 0 w 51"/>
                  <a:gd name="T19" fmla="*/ 67 h 67"/>
                  <a:gd name="T20" fmla="*/ 0 w 51"/>
                  <a:gd name="T21" fmla="*/ 0 h 67"/>
                  <a:gd name="T22" fmla="*/ 22 w 51"/>
                  <a:gd name="T23" fmla="*/ 0 h 67"/>
                  <a:gd name="T24" fmla="*/ 30 w 51"/>
                  <a:gd name="T25" fmla="*/ 1 h 67"/>
                  <a:gd name="T26" fmla="*/ 37 w 51"/>
                  <a:gd name="T27" fmla="*/ 4 h 67"/>
                  <a:gd name="T28" fmla="*/ 42 w 51"/>
                  <a:gd name="T29" fmla="*/ 10 h 67"/>
                  <a:gd name="T30" fmla="*/ 43 w 51"/>
                  <a:gd name="T31" fmla="*/ 18 h 67"/>
                  <a:gd name="T32" fmla="*/ 42 w 51"/>
                  <a:gd name="T33" fmla="*/ 25 h 67"/>
                  <a:gd name="T34" fmla="*/ 39 w 51"/>
                  <a:gd name="T35" fmla="*/ 30 h 67"/>
                  <a:gd name="T36" fmla="*/ 35 w 51"/>
                  <a:gd name="T37" fmla="*/ 34 h 67"/>
                  <a:gd name="T38" fmla="*/ 29 w 51"/>
                  <a:gd name="T39" fmla="*/ 36 h 67"/>
                  <a:gd name="T40" fmla="*/ 29 w 51"/>
                  <a:gd name="T41" fmla="*/ 36 h 67"/>
                  <a:gd name="T42" fmla="*/ 32 w 51"/>
                  <a:gd name="T43" fmla="*/ 39 h 67"/>
                  <a:gd name="T44" fmla="*/ 34 w 51"/>
                  <a:gd name="T45" fmla="*/ 41 h 67"/>
                  <a:gd name="T46" fmla="*/ 37 w 51"/>
                  <a:gd name="T47" fmla="*/ 44 h 67"/>
                  <a:gd name="T48" fmla="*/ 39 w 51"/>
                  <a:gd name="T49" fmla="*/ 48 h 67"/>
                  <a:gd name="T50" fmla="*/ 51 w 51"/>
                  <a:gd name="T51" fmla="*/ 67 h 67"/>
                  <a:gd name="T52" fmla="*/ 11 w 51"/>
                  <a:gd name="T53" fmla="*/ 9 h 67"/>
                  <a:gd name="T54" fmla="*/ 11 w 51"/>
                  <a:gd name="T55" fmla="*/ 31 h 67"/>
                  <a:gd name="T56" fmla="*/ 20 w 51"/>
                  <a:gd name="T57" fmla="*/ 31 h 67"/>
                  <a:gd name="T58" fmla="*/ 25 w 51"/>
                  <a:gd name="T59" fmla="*/ 30 h 67"/>
                  <a:gd name="T60" fmla="*/ 28 w 51"/>
                  <a:gd name="T61" fmla="*/ 28 h 67"/>
                  <a:gd name="T62" fmla="*/ 31 w 51"/>
                  <a:gd name="T63" fmla="*/ 24 h 67"/>
                  <a:gd name="T64" fmla="*/ 32 w 51"/>
                  <a:gd name="T65" fmla="*/ 19 h 67"/>
                  <a:gd name="T66" fmla="*/ 29 w 51"/>
                  <a:gd name="T67" fmla="*/ 12 h 67"/>
                  <a:gd name="T68" fmla="*/ 20 w 51"/>
                  <a:gd name="T69" fmla="*/ 9 h 67"/>
                  <a:gd name="T70" fmla="*/ 11 w 51"/>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7">
                    <a:moveTo>
                      <a:pt x="51" y="67"/>
                    </a:moveTo>
                    <a:cubicBezTo>
                      <a:pt x="38" y="67"/>
                      <a:pt x="38" y="67"/>
                      <a:pt x="38" y="67"/>
                    </a:cubicBezTo>
                    <a:cubicBezTo>
                      <a:pt x="28" y="49"/>
                      <a:pt x="28" y="49"/>
                      <a:pt x="28" y="49"/>
                    </a:cubicBezTo>
                    <a:cubicBezTo>
                      <a:pt x="27" y="47"/>
                      <a:pt x="26" y="46"/>
                      <a:pt x="25" y="45"/>
                    </a:cubicBezTo>
                    <a:cubicBezTo>
                      <a:pt x="24" y="44"/>
                      <a:pt x="23" y="43"/>
                      <a:pt x="22" y="42"/>
                    </a:cubicBezTo>
                    <a:cubicBezTo>
                      <a:pt x="21" y="41"/>
                      <a:pt x="20" y="41"/>
                      <a:pt x="19" y="40"/>
                    </a:cubicBezTo>
                    <a:cubicBezTo>
                      <a:pt x="18" y="40"/>
                      <a:pt x="17" y="40"/>
                      <a:pt x="15"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0" y="1"/>
                    </a:cubicBezTo>
                    <a:cubicBezTo>
                      <a:pt x="33" y="2"/>
                      <a:pt x="35" y="3"/>
                      <a:pt x="37" y="4"/>
                    </a:cubicBezTo>
                    <a:cubicBezTo>
                      <a:pt x="39" y="6"/>
                      <a:pt x="41" y="8"/>
                      <a:pt x="42" y="10"/>
                    </a:cubicBezTo>
                    <a:cubicBezTo>
                      <a:pt x="43" y="12"/>
                      <a:pt x="43" y="15"/>
                      <a:pt x="43" y="18"/>
                    </a:cubicBezTo>
                    <a:cubicBezTo>
                      <a:pt x="43" y="20"/>
                      <a:pt x="43" y="23"/>
                      <a:pt x="42" y="25"/>
                    </a:cubicBezTo>
                    <a:cubicBezTo>
                      <a:pt x="42" y="26"/>
                      <a:pt x="41" y="28"/>
                      <a:pt x="39" y="30"/>
                    </a:cubicBezTo>
                    <a:cubicBezTo>
                      <a:pt x="38" y="31"/>
                      <a:pt x="37" y="33"/>
                      <a:pt x="35" y="34"/>
                    </a:cubicBezTo>
                    <a:cubicBezTo>
                      <a:pt x="33" y="35"/>
                      <a:pt x="31" y="36"/>
                      <a:pt x="29" y="36"/>
                    </a:cubicBezTo>
                    <a:cubicBezTo>
                      <a:pt x="29" y="36"/>
                      <a:pt x="29" y="36"/>
                      <a:pt x="29" y="36"/>
                    </a:cubicBezTo>
                    <a:cubicBezTo>
                      <a:pt x="30" y="37"/>
                      <a:pt x="31" y="38"/>
                      <a:pt x="32" y="39"/>
                    </a:cubicBezTo>
                    <a:cubicBezTo>
                      <a:pt x="33" y="39"/>
                      <a:pt x="34" y="40"/>
                      <a:pt x="34" y="41"/>
                    </a:cubicBezTo>
                    <a:cubicBezTo>
                      <a:pt x="35" y="42"/>
                      <a:pt x="36" y="43"/>
                      <a:pt x="37" y="44"/>
                    </a:cubicBezTo>
                    <a:cubicBezTo>
                      <a:pt x="38" y="45"/>
                      <a:pt x="38" y="47"/>
                      <a:pt x="39" y="48"/>
                    </a:cubicBezTo>
                    <a:lnTo>
                      <a:pt x="51" y="67"/>
                    </a:lnTo>
                    <a:close/>
                    <a:moveTo>
                      <a:pt x="11" y="9"/>
                    </a:moveTo>
                    <a:cubicBezTo>
                      <a:pt x="11" y="31"/>
                      <a:pt x="11" y="31"/>
                      <a:pt x="11" y="31"/>
                    </a:cubicBezTo>
                    <a:cubicBezTo>
                      <a:pt x="20" y="31"/>
                      <a:pt x="20" y="31"/>
                      <a:pt x="20" y="31"/>
                    </a:cubicBezTo>
                    <a:cubicBezTo>
                      <a:pt x="22" y="31"/>
                      <a:pt x="23" y="30"/>
                      <a:pt x="25" y="30"/>
                    </a:cubicBezTo>
                    <a:cubicBezTo>
                      <a:pt x="26" y="29"/>
                      <a:pt x="27" y="29"/>
                      <a:pt x="28" y="28"/>
                    </a:cubicBezTo>
                    <a:cubicBezTo>
                      <a:pt x="29" y="27"/>
                      <a:pt x="30" y="25"/>
                      <a:pt x="31" y="24"/>
                    </a:cubicBezTo>
                    <a:cubicBezTo>
                      <a:pt x="31" y="23"/>
                      <a:pt x="32" y="21"/>
                      <a:pt x="32" y="19"/>
                    </a:cubicBezTo>
                    <a:cubicBezTo>
                      <a:pt x="32" y="16"/>
                      <a:pt x="31" y="13"/>
                      <a:pt x="29" y="12"/>
                    </a:cubicBezTo>
                    <a:cubicBezTo>
                      <a:pt x="27" y="10"/>
                      <a:pt x="24" y="9"/>
                      <a:pt x="20"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17"/>
              <p:cNvSpPr>
                <a:spLocks noEditPoints="1"/>
              </p:cNvSpPr>
              <p:nvPr/>
            </p:nvSpPr>
            <p:spPr bwMode="auto">
              <a:xfrm>
                <a:off x="2876"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1" y="48"/>
                      <a:pt x="52" y="42"/>
                      <a:pt x="52" y="35"/>
                    </a:cubicBezTo>
                    <a:cubicBezTo>
                      <a:pt x="52" y="27"/>
                      <a:pt x="51"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18"/>
              <p:cNvSpPr>
                <a:spLocks/>
              </p:cNvSpPr>
              <p:nvPr/>
            </p:nvSpPr>
            <p:spPr bwMode="auto">
              <a:xfrm>
                <a:off x="2963" y="1947"/>
                <a:ext cx="61" cy="78"/>
              </a:xfrm>
              <a:custGeom>
                <a:avLst/>
                <a:gdLst>
                  <a:gd name="T0" fmla="*/ 53 w 53"/>
                  <a:gd name="T1" fmla="*/ 40 h 68"/>
                  <a:gd name="T2" fmla="*/ 26 w 53"/>
                  <a:gd name="T3" fmla="*/ 68 h 68"/>
                  <a:gd name="T4" fmla="*/ 0 w 53"/>
                  <a:gd name="T5" fmla="*/ 41 h 68"/>
                  <a:gd name="T6" fmla="*/ 0 w 53"/>
                  <a:gd name="T7" fmla="*/ 0 h 68"/>
                  <a:gd name="T8" fmla="*/ 11 w 53"/>
                  <a:gd name="T9" fmla="*/ 0 h 68"/>
                  <a:gd name="T10" fmla="*/ 11 w 53"/>
                  <a:gd name="T11" fmla="*/ 39 h 68"/>
                  <a:gd name="T12" fmla="*/ 27 w 53"/>
                  <a:gd name="T13" fmla="*/ 58 h 68"/>
                  <a:gd name="T14" fmla="*/ 41 w 53"/>
                  <a:gd name="T15" fmla="*/ 39 h 68"/>
                  <a:gd name="T16" fmla="*/ 41 w 53"/>
                  <a:gd name="T17" fmla="*/ 0 h 68"/>
                  <a:gd name="T18" fmla="*/ 53 w 53"/>
                  <a:gd name="T19" fmla="*/ 0 h 68"/>
                  <a:gd name="T20" fmla="*/ 53 w 53"/>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3" y="40"/>
                    </a:moveTo>
                    <a:cubicBezTo>
                      <a:pt x="53"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7" y="58"/>
                      <a:pt x="27" y="58"/>
                    </a:cubicBezTo>
                    <a:cubicBezTo>
                      <a:pt x="37" y="58"/>
                      <a:pt x="41" y="52"/>
                      <a:pt x="41" y="39"/>
                    </a:cubicBezTo>
                    <a:cubicBezTo>
                      <a:pt x="41" y="0"/>
                      <a:pt x="41" y="0"/>
                      <a:pt x="41" y="0"/>
                    </a:cubicBezTo>
                    <a:cubicBezTo>
                      <a:pt x="53" y="0"/>
                      <a:pt x="53" y="0"/>
                      <a:pt x="53" y="0"/>
                    </a:cubicBezTo>
                    <a:lnTo>
                      <a:pt x="5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Freeform 19"/>
              <p:cNvSpPr>
                <a:spLocks noEditPoints="1"/>
              </p:cNvSpPr>
              <p:nvPr/>
            </p:nvSpPr>
            <p:spPr bwMode="auto">
              <a:xfrm>
                <a:off x="3041" y="1947"/>
                <a:ext cx="52" cy="77"/>
              </a:xfrm>
              <a:custGeom>
                <a:avLst/>
                <a:gdLst>
                  <a:gd name="T0" fmla="*/ 11 w 45"/>
                  <a:gd name="T1" fmla="*/ 43 h 67"/>
                  <a:gd name="T2" fmla="*/ 11 w 45"/>
                  <a:gd name="T3" fmla="*/ 67 h 67"/>
                  <a:gd name="T4" fmla="*/ 0 w 45"/>
                  <a:gd name="T5" fmla="*/ 67 h 67"/>
                  <a:gd name="T6" fmla="*/ 0 w 45"/>
                  <a:gd name="T7" fmla="*/ 0 h 67"/>
                  <a:gd name="T8" fmla="*/ 20 w 45"/>
                  <a:gd name="T9" fmla="*/ 0 h 67"/>
                  <a:gd name="T10" fmla="*/ 38 w 45"/>
                  <a:gd name="T11" fmla="*/ 5 h 67"/>
                  <a:gd name="T12" fmla="*/ 45 w 45"/>
                  <a:gd name="T13" fmla="*/ 20 h 67"/>
                  <a:gd name="T14" fmla="*/ 38 w 45"/>
                  <a:gd name="T15" fmla="*/ 36 h 67"/>
                  <a:gd name="T16" fmla="*/ 20 w 45"/>
                  <a:gd name="T17" fmla="*/ 43 h 67"/>
                  <a:gd name="T18" fmla="*/ 11 w 45"/>
                  <a:gd name="T19" fmla="*/ 43 h 67"/>
                  <a:gd name="T20" fmla="*/ 11 w 45"/>
                  <a:gd name="T21" fmla="*/ 9 h 67"/>
                  <a:gd name="T22" fmla="*/ 11 w 45"/>
                  <a:gd name="T23" fmla="*/ 34 h 67"/>
                  <a:gd name="T24" fmla="*/ 18 w 45"/>
                  <a:gd name="T25" fmla="*/ 34 h 67"/>
                  <a:gd name="T26" fmla="*/ 29 w 45"/>
                  <a:gd name="T27" fmla="*/ 30 h 67"/>
                  <a:gd name="T28" fmla="*/ 33 w 45"/>
                  <a:gd name="T29" fmla="*/ 21 h 67"/>
                  <a:gd name="T30" fmla="*/ 19 w 45"/>
                  <a:gd name="T31" fmla="*/ 9 h 67"/>
                  <a:gd name="T32" fmla="*/ 11 w 45"/>
                  <a:gd name="T3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7">
                    <a:moveTo>
                      <a:pt x="11" y="43"/>
                    </a:moveTo>
                    <a:cubicBezTo>
                      <a:pt x="11" y="67"/>
                      <a:pt x="11" y="67"/>
                      <a:pt x="11" y="67"/>
                    </a:cubicBezTo>
                    <a:cubicBezTo>
                      <a:pt x="0" y="67"/>
                      <a:pt x="0" y="67"/>
                      <a:pt x="0" y="67"/>
                    </a:cubicBezTo>
                    <a:cubicBezTo>
                      <a:pt x="0" y="0"/>
                      <a:pt x="0" y="0"/>
                      <a:pt x="0" y="0"/>
                    </a:cubicBezTo>
                    <a:cubicBezTo>
                      <a:pt x="20" y="0"/>
                      <a:pt x="20" y="0"/>
                      <a:pt x="20" y="0"/>
                    </a:cubicBezTo>
                    <a:cubicBezTo>
                      <a:pt x="28" y="0"/>
                      <a:pt x="34" y="2"/>
                      <a:pt x="38" y="5"/>
                    </a:cubicBezTo>
                    <a:cubicBezTo>
                      <a:pt x="43" y="9"/>
                      <a:pt x="45" y="14"/>
                      <a:pt x="45" y="20"/>
                    </a:cubicBezTo>
                    <a:cubicBezTo>
                      <a:pt x="45" y="27"/>
                      <a:pt x="42" y="32"/>
                      <a:pt x="38" y="36"/>
                    </a:cubicBezTo>
                    <a:cubicBezTo>
                      <a:pt x="34" y="40"/>
                      <a:pt x="28" y="43"/>
                      <a:pt x="20" y="43"/>
                    </a:cubicBezTo>
                    <a:lnTo>
                      <a:pt x="11" y="43"/>
                    </a:lnTo>
                    <a:close/>
                    <a:moveTo>
                      <a:pt x="11" y="9"/>
                    </a:moveTo>
                    <a:cubicBezTo>
                      <a:pt x="11" y="34"/>
                      <a:pt x="11" y="34"/>
                      <a:pt x="11" y="34"/>
                    </a:cubicBezTo>
                    <a:cubicBezTo>
                      <a:pt x="18" y="34"/>
                      <a:pt x="18" y="34"/>
                      <a:pt x="18" y="34"/>
                    </a:cubicBezTo>
                    <a:cubicBezTo>
                      <a:pt x="23" y="34"/>
                      <a:pt x="27" y="32"/>
                      <a:pt x="29" y="30"/>
                    </a:cubicBezTo>
                    <a:cubicBezTo>
                      <a:pt x="32" y="28"/>
                      <a:pt x="33" y="25"/>
                      <a:pt x="33" y="21"/>
                    </a:cubicBezTo>
                    <a:cubicBezTo>
                      <a:pt x="33" y="13"/>
                      <a:pt x="28" y="9"/>
                      <a:pt x="19"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20"/>
              <p:cNvSpPr>
                <a:spLocks/>
              </p:cNvSpPr>
              <p:nvPr/>
            </p:nvSpPr>
            <p:spPr bwMode="auto">
              <a:xfrm>
                <a:off x="3103" y="1946"/>
                <a:ext cx="49"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4 w 43"/>
                  <a:gd name="T27" fmla="*/ 30 h 69"/>
                  <a:gd name="T28" fmla="*/ 1 w 43"/>
                  <a:gd name="T29" fmla="*/ 25 h 69"/>
                  <a:gd name="T30" fmla="*/ 0 w 43"/>
                  <a:gd name="T31" fmla="*/ 18 h 69"/>
                  <a:gd name="T32" fmla="*/ 2 w 43"/>
                  <a:gd name="T33" fmla="*/ 10 h 69"/>
                  <a:gd name="T34" fmla="*/ 8 w 43"/>
                  <a:gd name="T35" fmla="*/ 4 h 69"/>
                  <a:gd name="T36" fmla="*/ 15 w 43"/>
                  <a:gd name="T37" fmla="*/ 1 h 69"/>
                  <a:gd name="T38" fmla="*/ 24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1 w 43"/>
                  <a:gd name="T53" fmla="*/ 18 h 69"/>
                  <a:gd name="T54" fmla="*/ 12 w 43"/>
                  <a:gd name="T55" fmla="*/ 22 h 69"/>
                  <a:gd name="T56" fmla="*/ 15 w 43"/>
                  <a:gd name="T57" fmla="*/ 25 h 69"/>
                  <a:gd name="T58" fmla="*/ 20 w 43"/>
                  <a:gd name="T59" fmla="*/ 27 h 69"/>
                  <a:gd name="T60" fmla="*/ 25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3 w 43"/>
                  <a:gd name="T79" fmla="*/ 69 h 69"/>
                  <a:gd name="T80" fmla="*/ 8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6" y="58"/>
                      <a:pt x="8" y="58"/>
                    </a:cubicBezTo>
                    <a:cubicBezTo>
                      <a:pt x="10" y="59"/>
                      <a:pt x="11" y="59"/>
                      <a:pt x="13" y="59"/>
                    </a:cubicBezTo>
                    <a:cubicBezTo>
                      <a:pt x="14" y="60"/>
                      <a:pt x="16" y="60"/>
                      <a:pt x="17" y="60"/>
                    </a:cubicBezTo>
                    <a:cubicBezTo>
                      <a:pt x="22" y="60"/>
                      <a:pt x="25" y="59"/>
                      <a:pt x="28" y="57"/>
                    </a:cubicBezTo>
                    <a:cubicBezTo>
                      <a:pt x="30" y="56"/>
                      <a:pt x="31" y="54"/>
                      <a:pt x="31" y="51"/>
                    </a:cubicBezTo>
                    <a:cubicBezTo>
                      <a:pt x="31" y="49"/>
                      <a:pt x="31" y="48"/>
                      <a:pt x="30" y="47"/>
                    </a:cubicBezTo>
                    <a:cubicBezTo>
                      <a:pt x="29" y="45"/>
                      <a:pt x="28" y="44"/>
                      <a:pt x="27" y="43"/>
                    </a:cubicBezTo>
                    <a:cubicBezTo>
                      <a:pt x="25" y="42"/>
                      <a:pt x="24" y="41"/>
                      <a:pt x="22" y="41"/>
                    </a:cubicBezTo>
                    <a:cubicBezTo>
                      <a:pt x="20" y="40"/>
                      <a:pt x="18" y="39"/>
                      <a:pt x="16" y="38"/>
                    </a:cubicBezTo>
                    <a:cubicBezTo>
                      <a:pt x="14" y="37"/>
                      <a:pt x="12" y="35"/>
                      <a:pt x="10" y="34"/>
                    </a:cubicBezTo>
                    <a:cubicBezTo>
                      <a:pt x="8" y="33"/>
                      <a:pt x="6" y="31"/>
                      <a:pt x="4" y="30"/>
                    </a:cubicBezTo>
                    <a:cubicBezTo>
                      <a:pt x="3" y="28"/>
                      <a:pt x="2" y="27"/>
                      <a:pt x="1" y="25"/>
                    </a:cubicBezTo>
                    <a:cubicBezTo>
                      <a:pt x="0" y="23"/>
                      <a:pt x="0" y="21"/>
                      <a:pt x="0" y="18"/>
                    </a:cubicBezTo>
                    <a:cubicBezTo>
                      <a:pt x="0" y="15"/>
                      <a:pt x="1" y="12"/>
                      <a:pt x="2" y="10"/>
                    </a:cubicBezTo>
                    <a:cubicBezTo>
                      <a:pt x="3" y="8"/>
                      <a:pt x="5" y="6"/>
                      <a:pt x="8" y="4"/>
                    </a:cubicBezTo>
                    <a:cubicBezTo>
                      <a:pt x="10" y="3"/>
                      <a:pt x="12" y="2"/>
                      <a:pt x="15" y="1"/>
                    </a:cubicBezTo>
                    <a:cubicBezTo>
                      <a:pt x="18" y="0"/>
                      <a:pt x="21" y="0"/>
                      <a:pt x="24" y="0"/>
                    </a:cubicBezTo>
                    <a:cubicBezTo>
                      <a:pt x="31" y="0"/>
                      <a:pt x="37" y="1"/>
                      <a:pt x="40" y="2"/>
                    </a:cubicBezTo>
                    <a:cubicBezTo>
                      <a:pt x="40" y="13"/>
                      <a:pt x="40" y="13"/>
                      <a:pt x="40" y="13"/>
                    </a:cubicBezTo>
                    <a:cubicBezTo>
                      <a:pt x="36" y="10"/>
                      <a:pt x="31" y="9"/>
                      <a:pt x="25" y="9"/>
                    </a:cubicBezTo>
                    <a:cubicBezTo>
                      <a:pt x="23" y="9"/>
                      <a:pt x="22" y="9"/>
                      <a:pt x="20" y="10"/>
                    </a:cubicBezTo>
                    <a:cubicBezTo>
                      <a:pt x="19" y="10"/>
                      <a:pt x="17" y="10"/>
                      <a:pt x="16" y="11"/>
                    </a:cubicBezTo>
                    <a:cubicBezTo>
                      <a:pt x="15" y="12"/>
                      <a:pt x="14" y="13"/>
                      <a:pt x="13" y="14"/>
                    </a:cubicBezTo>
                    <a:cubicBezTo>
                      <a:pt x="12" y="15"/>
                      <a:pt x="11" y="16"/>
                      <a:pt x="11" y="18"/>
                    </a:cubicBezTo>
                    <a:cubicBezTo>
                      <a:pt x="11" y="19"/>
                      <a:pt x="12" y="21"/>
                      <a:pt x="12" y="22"/>
                    </a:cubicBezTo>
                    <a:cubicBezTo>
                      <a:pt x="13" y="23"/>
                      <a:pt x="14" y="24"/>
                      <a:pt x="15" y="25"/>
                    </a:cubicBezTo>
                    <a:cubicBezTo>
                      <a:pt x="16" y="26"/>
                      <a:pt x="18" y="27"/>
                      <a:pt x="20" y="27"/>
                    </a:cubicBezTo>
                    <a:cubicBezTo>
                      <a:pt x="21" y="28"/>
                      <a:pt x="23" y="29"/>
                      <a:pt x="25" y="30"/>
                    </a:cubicBezTo>
                    <a:cubicBezTo>
                      <a:pt x="28" y="31"/>
                      <a:pt x="30" y="33"/>
                      <a:pt x="32" y="34"/>
                    </a:cubicBezTo>
                    <a:cubicBezTo>
                      <a:pt x="34" y="35"/>
                      <a:pt x="36" y="37"/>
                      <a:pt x="38" y="38"/>
                    </a:cubicBezTo>
                    <a:cubicBezTo>
                      <a:pt x="39" y="40"/>
                      <a:pt x="40" y="42"/>
                      <a:pt x="41" y="44"/>
                    </a:cubicBezTo>
                    <a:cubicBezTo>
                      <a:pt x="42" y="46"/>
                      <a:pt x="43" y="48"/>
                      <a:pt x="43" y="50"/>
                    </a:cubicBezTo>
                    <a:cubicBezTo>
                      <a:pt x="43" y="54"/>
                      <a:pt x="42" y="57"/>
                      <a:pt x="41" y="59"/>
                    </a:cubicBezTo>
                    <a:cubicBezTo>
                      <a:pt x="39" y="61"/>
                      <a:pt x="37" y="63"/>
                      <a:pt x="35" y="65"/>
                    </a:cubicBezTo>
                    <a:cubicBezTo>
                      <a:pt x="33" y="66"/>
                      <a:pt x="30" y="67"/>
                      <a:pt x="27" y="68"/>
                    </a:cubicBezTo>
                    <a:cubicBezTo>
                      <a:pt x="24" y="69"/>
                      <a:pt x="21" y="69"/>
                      <a:pt x="18" y="69"/>
                    </a:cubicBezTo>
                    <a:cubicBezTo>
                      <a:pt x="16" y="69"/>
                      <a:pt x="15" y="69"/>
                      <a:pt x="13" y="69"/>
                    </a:cubicBezTo>
                    <a:cubicBezTo>
                      <a:pt x="12" y="68"/>
                      <a:pt x="10" y="68"/>
                      <a:pt x="8"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21"/>
              <p:cNvSpPr>
                <a:spLocks/>
              </p:cNvSpPr>
              <p:nvPr/>
            </p:nvSpPr>
            <p:spPr bwMode="auto">
              <a:xfrm>
                <a:off x="3195" y="1947"/>
                <a:ext cx="28" cy="95"/>
              </a:xfrm>
              <a:custGeom>
                <a:avLst/>
                <a:gdLst>
                  <a:gd name="T0" fmla="*/ 24 w 24"/>
                  <a:gd name="T1" fmla="*/ 82 h 82"/>
                  <a:gd name="T2" fmla="*/ 14 w 24"/>
                  <a:gd name="T3" fmla="*/ 82 h 82"/>
                  <a:gd name="T4" fmla="*/ 0 w 24"/>
                  <a:gd name="T5" fmla="*/ 41 h 82"/>
                  <a:gd name="T6" fmla="*/ 14 w 24"/>
                  <a:gd name="T7" fmla="*/ 0 h 82"/>
                  <a:gd name="T8" fmla="*/ 24 w 24"/>
                  <a:gd name="T9" fmla="*/ 0 h 82"/>
                  <a:gd name="T10" fmla="*/ 9 w 24"/>
                  <a:gd name="T11" fmla="*/ 41 h 82"/>
                  <a:gd name="T12" fmla="*/ 24 w 2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24" h="82">
                    <a:moveTo>
                      <a:pt x="24" y="82"/>
                    </a:moveTo>
                    <a:cubicBezTo>
                      <a:pt x="14" y="82"/>
                      <a:pt x="14" y="82"/>
                      <a:pt x="14" y="82"/>
                    </a:cubicBezTo>
                    <a:cubicBezTo>
                      <a:pt x="5" y="71"/>
                      <a:pt x="0" y="57"/>
                      <a:pt x="0" y="41"/>
                    </a:cubicBezTo>
                    <a:cubicBezTo>
                      <a:pt x="0" y="25"/>
                      <a:pt x="5" y="11"/>
                      <a:pt x="14" y="0"/>
                    </a:cubicBezTo>
                    <a:cubicBezTo>
                      <a:pt x="24" y="0"/>
                      <a:pt x="24" y="0"/>
                      <a:pt x="24" y="0"/>
                    </a:cubicBezTo>
                    <a:cubicBezTo>
                      <a:pt x="14" y="12"/>
                      <a:pt x="9" y="26"/>
                      <a:pt x="9" y="41"/>
                    </a:cubicBezTo>
                    <a:cubicBezTo>
                      <a:pt x="9" y="57"/>
                      <a:pt x="14" y="70"/>
                      <a:pt x="24"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22"/>
              <p:cNvSpPr>
                <a:spLocks/>
              </p:cNvSpPr>
              <p:nvPr/>
            </p:nvSpPr>
            <p:spPr bwMode="auto">
              <a:xfrm>
                <a:off x="3225" y="1947"/>
                <a:ext cx="104" cy="77"/>
              </a:xfrm>
              <a:custGeom>
                <a:avLst/>
                <a:gdLst>
                  <a:gd name="T0" fmla="*/ 90 w 90"/>
                  <a:gd name="T1" fmla="*/ 0 h 67"/>
                  <a:gd name="T2" fmla="*/ 71 w 90"/>
                  <a:gd name="T3" fmla="*/ 67 h 67"/>
                  <a:gd name="T4" fmla="*/ 59 w 90"/>
                  <a:gd name="T5" fmla="*/ 67 h 67"/>
                  <a:gd name="T6" fmla="*/ 46 w 90"/>
                  <a:gd name="T7" fmla="*/ 20 h 67"/>
                  <a:gd name="T8" fmla="*/ 45 w 90"/>
                  <a:gd name="T9" fmla="*/ 14 h 67"/>
                  <a:gd name="T10" fmla="*/ 45 w 90"/>
                  <a:gd name="T11" fmla="*/ 14 h 67"/>
                  <a:gd name="T12" fmla="*/ 44 w 90"/>
                  <a:gd name="T13" fmla="*/ 20 h 67"/>
                  <a:gd name="T14" fmla="*/ 31 w 90"/>
                  <a:gd name="T15" fmla="*/ 67 h 67"/>
                  <a:gd name="T16" fmla="*/ 18 w 90"/>
                  <a:gd name="T17" fmla="*/ 67 h 67"/>
                  <a:gd name="T18" fmla="*/ 0 w 90"/>
                  <a:gd name="T19" fmla="*/ 0 h 67"/>
                  <a:gd name="T20" fmla="*/ 12 w 90"/>
                  <a:gd name="T21" fmla="*/ 0 h 67"/>
                  <a:gd name="T22" fmla="*/ 24 w 90"/>
                  <a:gd name="T23" fmla="*/ 49 h 67"/>
                  <a:gd name="T24" fmla="*/ 25 w 90"/>
                  <a:gd name="T25" fmla="*/ 55 h 67"/>
                  <a:gd name="T26" fmla="*/ 25 w 90"/>
                  <a:gd name="T27" fmla="*/ 55 h 67"/>
                  <a:gd name="T28" fmla="*/ 26 w 90"/>
                  <a:gd name="T29" fmla="*/ 49 h 67"/>
                  <a:gd name="T30" fmla="*/ 40 w 90"/>
                  <a:gd name="T31" fmla="*/ 0 h 67"/>
                  <a:gd name="T32" fmla="*/ 51 w 90"/>
                  <a:gd name="T33" fmla="*/ 0 h 67"/>
                  <a:gd name="T34" fmla="*/ 64 w 90"/>
                  <a:gd name="T35" fmla="*/ 49 h 67"/>
                  <a:gd name="T36" fmla="*/ 65 w 90"/>
                  <a:gd name="T37" fmla="*/ 55 h 67"/>
                  <a:gd name="T38" fmla="*/ 65 w 90"/>
                  <a:gd name="T39" fmla="*/ 55 h 67"/>
                  <a:gd name="T40" fmla="*/ 66 w 90"/>
                  <a:gd name="T41" fmla="*/ 49 h 67"/>
                  <a:gd name="T42" fmla="*/ 78 w 90"/>
                  <a:gd name="T43" fmla="*/ 0 h 67"/>
                  <a:gd name="T44" fmla="*/ 90 w 90"/>
                  <a:gd name="T4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67">
                    <a:moveTo>
                      <a:pt x="90" y="0"/>
                    </a:moveTo>
                    <a:cubicBezTo>
                      <a:pt x="71" y="67"/>
                      <a:pt x="71" y="67"/>
                      <a:pt x="71" y="67"/>
                    </a:cubicBezTo>
                    <a:cubicBezTo>
                      <a:pt x="59" y="67"/>
                      <a:pt x="59" y="67"/>
                      <a:pt x="59" y="67"/>
                    </a:cubicBezTo>
                    <a:cubicBezTo>
                      <a:pt x="46" y="20"/>
                      <a:pt x="46" y="20"/>
                      <a:pt x="46" y="20"/>
                    </a:cubicBezTo>
                    <a:cubicBezTo>
                      <a:pt x="46" y="18"/>
                      <a:pt x="45" y="16"/>
                      <a:pt x="45" y="14"/>
                    </a:cubicBezTo>
                    <a:cubicBezTo>
                      <a:pt x="45" y="14"/>
                      <a:pt x="45" y="14"/>
                      <a:pt x="45" y="14"/>
                    </a:cubicBezTo>
                    <a:cubicBezTo>
                      <a:pt x="45" y="16"/>
                      <a:pt x="44" y="18"/>
                      <a:pt x="44" y="20"/>
                    </a:cubicBezTo>
                    <a:cubicBezTo>
                      <a:pt x="31" y="67"/>
                      <a:pt x="31" y="67"/>
                      <a:pt x="31" y="67"/>
                    </a:cubicBezTo>
                    <a:cubicBezTo>
                      <a:pt x="18" y="67"/>
                      <a:pt x="18" y="67"/>
                      <a:pt x="18" y="67"/>
                    </a:cubicBezTo>
                    <a:cubicBezTo>
                      <a:pt x="0" y="0"/>
                      <a:pt x="0" y="0"/>
                      <a:pt x="0" y="0"/>
                    </a:cubicBezTo>
                    <a:cubicBezTo>
                      <a:pt x="12" y="0"/>
                      <a:pt x="12" y="0"/>
                      <a:pt x="12" y="0"/>
                    </a:cubicBezTo>
                    <a:cubicBezTo>
                      <a:pt x="24" y="49"/>
                      <a:pt x="24" y="49"/>
                      <a:pt x="24" y="49"/>
                    </a:cubicBezTo>
                    <a:cubicBezTo>
                      <a:pt x="24" y="51"/>
                      <a:pt x="25" y="53"/>
                      <a:pt x="25" y="55"/>
                    </a:cubicBezTo>
                    <a:cubicBezTo>
                      <a:pt x="25" y="55"/>
                      <a:pt x="25" y="55"/>
                      <a:pt x="25" y="55"/>
                    </a:cubicBezTo>
                    <a:cubicBezTo>
                      <a:pt x="25" y="54"/>
                      <a:pt x="26" y="52"/>
                      <a:pt x="26" y="49"/>
                    </a:cubicBezTo>
                    <a:cubicBezTo>
                      <a:pt x="40" y="0"/>
                      <a:pt x="40" y="0"/>
                      <a:pt x="40" y="0"/>
                    </a:cubicBezTo>
                    <a:cubicBezTo>
                      <a:pt x="51" y="0"/>
                      <a:pt x="51" y="0"/>
                      <a:pt x="51" y="0"/>
                    </a:cubicBezTo>
                    <a:cubicBezTo>
                      <a:pt x="64" y="49"/>
                      <a:pt x="64" y="49"/>
                      <a:pt x="64" y="49"/>
                    </a:cubicBezTo>
                    <a:cubicBezTo>
                      <a:pt x="64" y="51"/>
                      <a:pt x="65" y="53"/>
                      <a:pt x="65" y="55"/>
                    </a:cubicBezTo>
                    <a:cubicBezTo>
                      <a:pt x="65" y="55"/>
                      <a:pt x="65" y="55"/>
                      <a:pt x="65" y="55"/>
                    </a:cubicBezTo>
                    <a:cubicBezTo>
                      <a:pt x="65" y="54"/>
                      <a:pt x="66" y="52"/>
                      <a:pt x="66" y="49"/>
                    </a:cubicBezTo>
                    <a:cubicBezTo>
                      <a:pt x="78" y="0"/>
                      <a:pt x="78" y="0"/>
                      <a:pt x="78" y="0"/>
                    </a:cubicBez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23"/>
              <p:cNvSpPr>
                <a:spLocks/>
              </p:cNvSpPr>
              <p:nvPr/>
            </p:nvSpPr>
            <p:spPr bwMode="auto">
              <a:xfrm>
                <a:off x="3339"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24"/>
              <p:cNvSpPr>
                <a:spLocks noEditPoints="1"/>
              </p:cNvSpPr>
              <p:nvPr/>
            </p:nvSpPr>
            <p:spPr bwMode="auto">
              <a:xfrm>
                <a:off x="3396" y="1947"/>
                <a:ext cx="51" cy="77"/>
              </a:xfrm>
              <a:custGeom>
                <a:avLst/>
                <a:gdLst>
                  <a:gd name="T0" fmla="*/ 0 w 45"/>
                  <a:gd name="T1" fmla="*/ 67 h 67"/>
                  <a:gd name="T2" fmla="*/ 0 w 45"/>
                  <a:gd name="T3" fmla="*/ 0 h 67"/>
                  <a:gd name="T4" fmla="*/ 21 w 45"/>
                  <a:gd name="T5" fmla="*/ 0 h 67"/>
                  <a:gd name="T6" fmla="*/ 37 w 45"/>
                  <a:gd name="T7" fmla="*/ 4 h 67"/>
                  <a:gd name="T8" fmla="*/ 42 w 45"/>
                  <a:gd name="T9" fmla="*/ 15 h 67"/>
                  <a:gd name="T10" fmla="*/ 39 w 45"/>
                  <a:gd name="T11" fmla="*/ 25 h 67"/>
                  <a:gd name="T12" fmla="*/ 30 w 45"/>
                  <a:gd name="T13" fmla="*/ 31 h 67"/>
                  <a:gd name="T14" fmla="*/ 30 w 45"/>
                  <a:gd name="T15" fmla="*/ 31 h 67"/>
                  <a:gd name="T16" fmla="*/ 41 w 45"/>
                  <a:gd name="T17" fmla="*/ 36 h 67"/>
                  <a:gd name="T18" fmla="*/ 45 w 45"/>
                  <a:gd name="T19" fmla="*/ 48 h 67"/>
                  <a:gd name="T20" fmla="*/ 39 w 45"/>
                  <a:gd name="T21" fmla="*/ 61 h 67"/>
                  <a:gd name="T22" fmla="*/ 22 w 45"/>
                  <a:gd name="T23" fmla="*/ 67 h 67"/>
                  <a:gd name="T24" fmla="*/ 0 w 45"/>
                  <a:gd name="T25" fmla="*/ 67 h 67"/>
                  <a:gd name="T26" fmla="*/ 11 w 45"/>
                  <a:gd name="T27" fmla="*/ 9 h 67"/>
                  <a:gd name="T28" fmla="*/ 11 w 45"/>
                  <a:gd name="T29" fmla="*/ 28 h 67"/>
                  <a:gd name="T30" fmla="*/ 18 w 45"/>
                  <a:gd name="T31" fmla="*/ 28 h 67"/>
                  <a:gd name="T32" fmla="*/ 27 w 45"/>
                  <a:gd name="T33" fmla="*/ 25 h 67"/>
                  <a:gd name="T34" fmla="*/ 31 w 45"/>
                  <a:gd name="T35" fmla="*/ 17 h 67"/>
                  <a:gd name="T36" fmla="*/ 19 w 45"/>
                  <a:gd name="T37" fmla="*/ 9 h 67"/>
                  <a:gd name="T38" fmla="*/ 11 w 45"/>
                  <a:gd name="T39" fmla="*/ 9 h 67"/>
                  <a:gd name="T40" fmla="*/ 11 w 45"/>
                  <a:gd name="T41" fmla="*/ 37 h 67"/>
                  <a:gd name="T42" fmla="*/ 11 w 45"/>
                  <a:gd name="T43" fmla="*/ 58 h 67"/>
                  <a:gd name="T44" fmla="*/ 21 w 45"/>
                  <a:gd name="T45" fmla="*/ 58 h 67"/>
                  <a:gd name="T46" fmla="*/ 30 w 45"/>
                  <a:gd name="T47" fmla="*/ 55 h 67"/>
                  <a:gd name="T48" fmla="*/ 34 w 45"/>
                  <a:gd name="T49" fmla="*/ 47 h 67"/>
                  <a:gd name="T50" fmla="*/ 19 w 45"/>
                  <a:gd name="T51" fmla="*/ 37 h 67"/>
                  <a:gd name="T52" fmla="*/ 11 w 45"/>
                  <a:gd name="T53"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7">
                    <a:moveTo>
                      <a:pt x="0" y="67"/>
                    </a:moveTo>
                    <a:cubicBezTo>
                      <a:pt x="0" y="0"/>
                      <a:pt x="0" y="0"/>
                      <a:pt x="0" y="0"/>
                    </a:cubicBezTo>
                    <a:cubicBezTo>
                      <a:pt x="21" y="0"/>
                      <a:pt x="21" y="0"/>
                      <a:pt x="21" y="0"/>
                    </a:cubicBezTo>
                    <a:cubicBezTo>
                      <a:pt x="28" y="0"/>
                      <a:pt x="33" y="1"/>
                      <a:pt x="37" y="4"/>
                    </a:cubicBezTo>
                    <a:cubicBezTo>
                      <a:pt x="40" y="7"/>
                      <a:pt x="42" y="11"/>
                      <a:pt x="42" y="15"/>
                    </a:cubicBezTo>
                    <a:cubicBezTo>
                      <a:pt x="42" y="19"/>
                      <a:pt x="41" y="22"/>
                      <a:pt x="39" y="25"/>
                    </a:cubicBezTo>
                    <a:cubicBezTo>
                      <a:pt x="37" y="28"/>
                      <a:pt x="34" y="30"/>
                      <a:pt x="30" y="31"/>
                    </a:cubicBezTo>
                    <a:cubicBezTo>
                      <a:pt x="30" y="31"/>
                      <a:pt x="30" y="31"/>
                      <a:pt x="30" y="31"/>
                    </a:cubicBezTo>
                    <a:cubicBezTo>
                      <a:pt x="35" y="32"/>
                      <a:pt x="39" y="34"/>
                      <a:pt x="41" y="36"/>
                    </a:cubicBezTo>
                    <a:cubicBezTo>
                      <a:pt x="44" y="39"/>
                      <a:pt x="45" y="43"/>
                      <a:pt x="45" y="48"/>
                    </a:cubicBezTo>
                    <a:cubicBezTo>
                      <a:pt x="45" y="53"/>
                      <a:pt x="43" y="58"/>
                      <a:pt x="39" y="61"/>
                    </a:cubicBezTo>
                    <a:cubicBezTo>
                      <a:pt x="34" y="65"/>
                      <a:pt x="28" y="67"/>
                      <a:pt x="22" y="67"/>
                    </a:cubicBezTo>
                    <a:lnTo>
                      <a:pt x="0" y="67"/>
                    </a:lnTo>
                    <a:close/>
                    <a:moveTo>
                      <a:pt x="11" y="9"/>
                    </a:moveTo>
                    <a:cubicBezTo>
                      <a:pt x="11" y="28"/>
                      <a:pt x="11" y="28"/>
                      <a:pt x="11" y="28"/>
                    </a:cubicBezTo>
                    <a:cubicBezTo>
                      <a:pt x="18" y="28"/>
                      <a:pt x="18" y="28"/>
                      <a:pt x="18" y="28"/>
                    </a:cubicBezTo>
                    <a:cubicBezTo>
                      <a:pt x="22" y="28"/>
                      <a:pt x="25" y="27"/>
                      <a:pt x="27" y="25"/>
                    </a:cubicBezTo>
                    <a:cubicBezTo>
                      <a:pt x="30" y="23"/>
                      <a:pt x="31" y="21"/>
                      <a:pt x="31" y="17"/>
                    </a:cubicBezTo>
                    <a:cubicBezTo>
                      <a:pt x="31" y="12"/>
                      <a:pt x="27" y="9"/>
                      <a:pt x="19" y="9"/>
                    </a:cubicBezTo>
                    <a:lnTo>
                      <a:pt x="11" y="9"/>
                    </a:lnTo>
                    <a:close/>
                    <a:moveTo>
                      <a:pt x="11" y="37"/>
                    </a:moveTo>
                    <a:cubicBezTo>
                      <a:pt x="11" y="58"/>
                      <a:pt x="11" y="58"/>
                      <a:pt x="11" y="58"/>
                    </a:cubicBezTo>
                    <a:cubicBezTo>
                      <a:pt x="21" y="58"/>
                      <a:pt x="21" y="58"/>
                      <a:pt x="21" y="58"/>
                    </a:cubicBezTo>
                    <a:cubicBezTo>
                      <a:pt x="25" y="58"/>
                      <a:pt x="28" y="57"/>
                      <a:pt x="30" y="55"/>
                    </a:cubicBezTo>
                    <a:cubicBezTo>
                      <a:pt x="32" y="53"/>
                      <a:pt x="34" y="51"/>
                      <a:pt x="34" y="47"/>
                    </a:cubicBezTo>
                    <a:cubicBezTo>
                      <a:pt x="34" y="40"/>
                      <a:pt x="29" y="37"/>
                      <a:pt x="19" y="37"/>
                    </a:cubicBezTo>
                    <a:lnTo>
                      <a:pt x="11"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25"/>
              <p:cNvSpPr>
                <a:spLocks/>
              </p:cNvSpPr>
              <p:nvPr/>
            </p:nvSpPr>
            <p:spPr bwMode="auto">
              <a:xfrm>
                <a:off x="3496" y="1967"/>
                <a:ext cx="51" cy="50"/>
              </a:xfrm>
              <a:custGeom>
                <a:avLst/>
                <a:gdLst>
                  <a:gd name="T0" fmla="*/ 51 w 51"/>
                  <a:gd name="T1" fmla="*/ 30 h 50"/>
                  <a:gd name="T2" fmla="*/ 30 w 51"/>
                  <a:gd name="T3" fmla="*/ 30 h 50"/>
                  <a:gd name="T4" fmla="*/ 30 w 51"/>
                  <a:gd name="T5" fmla="*/ 50 h 50"/>
                  <a:gd name="T6" fmla="*/ 21 w 51"/>
                  <a:gd name="T7" fmla="*/ 50 h 50"/>
                  <a:gd name="T8" fmla="*/ 21 w 51"/>
                  <a:gd name="T9" fmla="*/ 30 h 50"/>
                  <a:gd name="T10" fmla="*/ 0 w 51"/>
                  <a:gd name="T11" fmla="*/ 30 h 50"/>
                  <a:gd name="T12" fmla="*/ 0 w 51"/>
                  <a:gd name="T13" fmla="*/ 20 h 50"/>
                  <a:gd name="T14" fmla="*/ 21 w 51"/>
                  <a:gd name="T15" fmla="*/ 20 h 50"/>
                  <a:gd name="T16" fmla="*/ 21 w 51"/>
                  <a:gd name="T17" fmla="*/ 0 h 50"/>
                  <a:gd name="T18" fmla="*/ 30 w 51"/>
                  <a:gd name="T19" fmla="*/ 0 h 50"/>
                  <a:gd name="T20" fmla="*/ 30 w 51"/>
                  <a:gd name="T21" fmla="*/ 20 h 50"/>
                  <a:gd name="T22" fmla="*/ 51 w 51"/>
                  <a:gd name="T23" fmla="*/ 20 h 50"/>
                  <a:gd name="T24" fmla="*/ 51 w 51"/>
                  <a:gd name="T25"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0">
                    <a:moveTo>
                      <a:pt x="51" y="30"/>
                    </a:moveTo>
                    <a:lnTo>
                      <a:pt x="30" y="30"/>
                    </a:lnTo>
                    <a:lnTo>
                      <a:pt x="30" y="50"/>
                    </a:lnTo>
                    <a:lnTo>
                      <a:pt x="21" y="50"/>
                    </a:lnTo>
                    <a:lnTo>
                      <a:pt x="21" y="30"/>
                    </a:lnTo>
                    <a:lnTo>
                      <a:pt x="0" y="30"/>
                    </a:lnTo>
                    <a:lnTo>
                      <a:pt x="0" y="20"/>
                    </a:lnTo>
                    <a:lnTo>
                      <a:pt x="21" y="20"/>
                    </a:lnTo>
                    <a:lnTo>
                      <a:pt x="21" y="0"/>
                    </a:lnTo>
                    <a:lnTo>
                      <a:pt x="30" y="0"/>
                    </a:lnTo>
                    <a:lnTo>
                      <a:pt x="30" y="20"/>
                    </a:lnTo>
                    <a:lnTo>
                      <a:pt x="51" y="20"/>
                    </a:lnTo>
                    <a:lnTo>
                      <a:pt x="5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26"/>
              <p:cNvSpPr>
                <a:spLocks noEditPoints="1"/>
              </p:cNvSpPr>
              <p:nvPr/>
            </p:nvSpPr>
            <p:spPr bwMode="auto">
              <a:xfrm>
                <a:off x="3599" y="1947"/>
                <a:ext cx="65" cy="77"/>
              </a:xfrm>
              <a:custGeom>
                <a:avLst/>
                <a:gdLst>
                  <a:gd name="T0" fmla="*/ 0 w 57"/>
                  <a:gd name="T1" fmla="*/ 67 h 67"/>
                  <a:gd name="T2" fmla="*/ 0 w 57"/>
                  <a:gd name="T3" fmla="*/ 0 h 67"/>
                  <a:gd name="T4" fmla="*/ 20 w 57"/>
                  <a:gd name="T5" fmla="*/ 0 h 67"/>
                  <a:gd name="T6" fmla="*/ 57 w 57"/>
                  <a:gd name="T7" fmla="*/ 33 h 67"/>
                  <a:gd name="T8" fmla="*/ 46 w 57"/>
                  <a:gd name="T9" fmla="*/ 57 h 67"/>
                  <a:gd name="T10" fmla="*/ 19 w 57"/>
                  <a:gd name="T11" fmla="*/ 67 h 67"/>
                  <a:gd name="T12" fmla="*/ 0 w 57"/>
                  <a:gd name="T13" fmla="*/ 67 h 67"/>
                  <a:gd name="T14" fmla="*/ 11 w 57"/>
                  <a:gd name="T15" fmla="*/ 9 h 67"/>
                  <a:gd name="T16" fmla="*/ 11 w 57"/>
                  <a:gd name="T17" fmla="*/ 57 h 67"/>
                  <a:gd name="T18" fmla="*/ 20 w 57"/>
                  <a:gd name="T19" fmla="*/ 57 h 67"/>
                  <a:gd name="T20" fmla="*/ 38 w 57"/>
                  <a:gd name="T21" fmla="*/ 51 h 67"/>
                  <a:gd name="T22" fmla="*/ 45 w 57"/>
                  <a:gd name="T23" fmla="*/ 33 h 67"/>
                  <a:gd name="T24" fmla="*/ 21 w 57"/>
                  <a:gd name="T25" fmla="*/ 9 h 67"/>
                  <a:gd name="T26" fmla="*/ 11 w 57"/>
                  <a:gd name="T2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7">
                    <a:moveTo>
                      <a:pt x="0" y="67"/>
                    </a:moveTo>
                    <a:cubicBezTo>
                      <a:pt x="0" y="0"/>
                      <a:pt x="0" y="0"/>
                      <a:pt x="0" y="0"/>
                    </a:cubicBezTo>
                    <a:cubicBezTo>
                      <a:pt x="20" y="0"/>
                      <a:pt x="20" y="0"/>
                      <a:pt x="20" y="0"/>
                    </a:cubicBezTo>
                    <a:cubicBezTo>
                      <a:pt x="44" y="0"/>
                      <a:pt x="57" y="11"/>
                      <a:pt x="57" y="33"/>
                    </a:cubicBezTo>
                    <a:cubicBezTo>
                      <a:pt x="57" y="43"/>
                      <a:pt x="53" y="51"/>
                      <a:pt x="46" y="57"/>
                    </a:cubicBezTo>
                    <a:cubicBezTo>
                      <a:pt x="40" y="64"/>
                      <a:pt x="30" y="67"/>
                      <a:pt x="19" y="67"/>
                    </a:cubicBezTo>
                    <a:lnTo>
                      <a:pt x="0" y="67"/>
                    </a:lnTo>
                    <a:close/>
                    <a:moveTo>
                      <a:pt x="11" y="9"/>
                    </a:moveTo>
                    <a:cubicBezTo>
                      <a:pt x="11" y="57"/>
                      <a:pt x="11" y="57"/>
                      <a:pt x="11" y="57"/>
                    </a:cubicBezTo>
                    <a:cubicBezTo>
                      <a:pt x="20" y="57"/>
                      <a:pt x="20" y="57"/>
                      <a:pt x="20" y="57"/>
                    </a:cubicBezTo>
                    <a:cubicBezTo>
                      <a:pt x="28" y="57"/>
                      <a:pt x="34" y="55"/>
                      <a:pt x="38" y="51"/>
                    </a:cubicBezTo>
                    <a:cubicBezTo>
                      <a:pt x="43" y="47"/>
                      <a:pt x="45" y="41"/>
                      <a:pt x="45" y="33"/>
                    </a:cubicBezTo>
                    <a:cubicBezTo>
                      <a:pt x="45" y="17"/>
                      <a:pt x="37" y="9"/>
                      <a:pt x="21"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27"/>
              <p:cNvSpPr>
                <a:spLocks noEditPoints="1"/>
              </p:cNvSpPr>
              <p:nvPr/>
            </p:nvSpPr>
            <p:spPr bwMode="auto">
              <a:xfrm>
                <a:off x="3678" y="1947"/>
                <a:ext cx="52" cy="77"/>
              </a:xfrm>
              <a:custGeom>
                <a:avLst/>
                <a:gdLst>
                  <a:gd name="T0" fmla="*/ 0 w 45"/>
                  <a:gd name="T1" fmla="*/ 67 h 67"/>
                  <a:gd name="T2" fmla="*/ 0 w 45"/>
                  <a:gd name="T3" fmla="*/ 0 h 67"/>
                  <a:gd name="T4" fmla="*/ 21 w 45"/>
                  <a:gd name="T5" fmla="*/ 0 h 67"/>
                  <a:gd name="T6" fmla="*/ 36 w 45"/>
                  <a:gd name="T7" fmla="*/ 4 h 67"/>
                  <a:gd name="T8" fmla="*/ 42 w 45"/>
                  <a:gd name="T9" fmla="*/ 15 h 67"/>
                  <a:gd name="T10" fmla="*/ 39 w 45"/>
                  <a:gd name="T11" fmla="*/ 25 h 67"/>
                  <a:gd name="T12" fmla="*/ 30 w 45"/>
                  <a:gd name="T13" fmla="*/ 31 h 67"/>
                  <a:gd name="T14" fmla="*/ 30 w 45"/>
                  <a:gd name="T15" fmla="*/ 31 h 67"/>
                  <a:gd name="T16" fmla="*/ 41 w 45"/>
                  <a:gd name="T17" fmla="*/ 36 h 67"/>
                  <a:gd name="T18" fmla="*/ 45 w 45"/>
                  <a:gd name="T19" fmla="*/ 48 h 67"/>
                  <a:gd name="T20" fmla="*/ 38 w 45"/>
                  <a:gd name="T21" fmla="*/ 61 h 67"/>
                  <a:gd name="T22" fmla="*/ 21 w 45"/>
                  <a:gd name="T23" fmla="*/ 67 h 67"/>
                  <a:gd name="T24" fmla="*/ 0 w 45"/>
                  <a:gd name="T25" fmla="*/ 67 h 67"/>
                  <a:gd name="T26" fmla="*/ 11 w 45"/>
                  <a:gd name="T27" fmla="*/ 9 h 67"/>
                  <a:gd name="T28" fmla="*/ 11 w 45"/>
                  <a:gd name="T29" fmla="*/ 28 h 67"/>
                  <a:gd name="T30" fmla="*/ 18 w 45"/>
                  <a:gd name="T31" fmla="*/ 28 h 67"/>
                  <a:gd name="T32" fmla="*/ 27 w 45"/>
                  <a:gd name="T33" fmla="*/ 25 h 67"/>
                  <a:gd name="T34" fmla="*/ 30 w 45"/>
                  <a:gd name="T35" fmla="*/ 17 h 67"/>
                  <a:gd name="T36" fmla="*/ 19 w 45"/>
                  <a:gd name="T37" fmla="*/ 9 h 67"/>
                  <a:gd name="T38" fmla="*/ 11 w 45"/>
                  <a:gd name="T39" fmla="*/ 9 h 67"/>
                  <a:gd name="T40" fmla="*/ 11 w 45"/>
                  <a:gd name="T41" fmla="*/ 37 h 67"/>
                  <a:gd name="T42" fmla="*/ 11 w 45"/>
                  <a:gd name="T43" fmla="*/ 58 h 67"/>
                  <a:gd name="T44" fmla="*/ 20 w 45"/>
                  <a:gd name="T45" fmla="*/ 58 h 67"/>
                  <a:gd name="T46" fmla="*/ 30 w 45"/>
                  <a:gd name="T47" fmla="*/ 55 h 67"/>
                  <a:gd name="T48" fmla="*/ 33 w 45"/>
                  <a:gd name="T49" fmla="*/ 47 h 67"/>
                  <a:gd name="T50" fmla="*/ 19 w 45"/>
                  <a:gd name="T51" fmla="*/ 37 h 67"/>
                  <a:gd name="T52" fmla="*/ 11 w 45"/>
                  <a:gd name="T53"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7">
                    <a:moveTo>
                      <a:pt x="0" y="67"/>
                    </a:moveTo>
                    <a:cubicBezTo>
                      <a:pt x="0" y="0"/>
                      <a:pt x="0" y="0"/>
                      <a:pt x="0" y="0"/>
                    </a:cubicBezTo>
                    <a:cubicBezTo>
                      <a:pt x="21" y="0"/>
                      <a:pt x="21" y="0"/>
                      <a:pt x="21" y="0"/>
                    </a:cubicBezTo>
                    <a:cubicBezTo>
                      <a:pt x="27" y="0"/>
                      <a:pt x="33" y="1"/>
                      <a:pt x="36" y="4"/>
                    </a:cubicBezTo>
                    <a:cubicBezTo>
                      <a:pt x="40" y="7"/>
                      <a:pt x="42" y="11"/>
                      <a:pt x="42" y="15"/>
                    </a:cubicBezTo>
                    <a:cubicBezTo>
                      <a:pt x="42" y="19"/>
                      <a:pt x="41" y="22"/>
                      <a:pt x="39" y="25"/>
                    </a:cubicBezTo>
                    <a:cubicBezTo>
                      <a:pt x="37" y="28"/>
                      <a:pt x="34" y="30"/>
                      <a:pt x="30" y="31"/>
                    </a:cubicBezTo>
                    <a:cubicBezTo>
                      <a:pt x="30" y="31"/>
                      <a:pt x="30" y="31"/>
                      <a:pt x="30" y="31"/>
                    </a:cubicBezTo>
                    <a:cubicBezTo>
                      <a:pt x="34" y="32"/>
                      <a:pt x="38" y="34"/>
                      <a:pt x="41" y="36"/>
                    </a:cubicBezTo>
                    <a:cubicBezTo>
                      <a:pt x="44" y="39"/>
                      <a:pt x="45" y="43"/>
                      <a:pt x="45" y="48"/>
                    </a:cubicBezTo>
                    <a:cubicBezTo>
                      <a:pt x="45" y="53"/>
                      <a:pt x="43" y="58"/>
                      <a:pt x="38" y="61"/>
                    </a:cubicBezTo>
                    <a:cubicBezTo>
                      <a:pt x="34" y="65"/>
                      <a:pt x="28" y="67"/>
                      <a:pt x="21" y="67"/>
                    </a:cubicBezTo>
                    <a:lnTo>
                      <a:pt x="0" y="67"/>
                    </a:lnTo>
                    <a:close/>
                    <a:moveTo>
                      <a:pt x="11" y="9"/>
                    </a:moveTo>
                    <a:cubicBezTo>
                      <a:pt x="11" y="28"/>
                      <a:pt x="11" y="28"/>
                      <a:pt x="11" y="28"/>
                    </a:cubicBezTo>
                    <a:cubicBezTo>
                      <a:pt x="18" y="28"/>
                      <a:pt x="18" y="28"/>
                      <a:pt x="18" y="28"/>
                    </a:cubicBezTo>
                    <a:cubicBezTo>
                      <a:pt x="22" y="28"/>
                      <a:pt x="25" y="27"/>
                      <a:pt x="27" y="25"/>
                    </a:cubicBezTo>
                    <a:cubicBezTo>
                      <a:pt x="29" y="23"/>
                      <a:pt x="30" y="21"/>
                      <a:pt x="30" y="17"/>
                    </a:cubicBezTo>
                    <a:cubicBezTo>
                      <a:pt x="30" y="12"/>
                      <a:pt x="27" y="9"/>
                      <a:pt x="19" y="9"/>
                    </a:cubicBezTo>
                    <a:lnTo>
                      <a:pt x="11" y="9"/>
                    </a:lnTo>
                    <a:close/>
                    <a:moveTo>
                      <a:pt x="11" y="37"/>
                    </a:moveTo>
                    <a:cubicBezTo>
                      <a:pt x="11" y="58"/>
                      <a:pt x="11" y="58"/>
                      <a:pt x="11" y="58"/>
                    </a:cubicBezTo>
                    <a:cubicBezTo>
                      <a:pt x="20" y="58"/>
                      <a:pt x="20" y="58"/>
                      <a:pt x="20" y="58"/>
                    </a:cubicBezTo>
                    <a:cubicBezTo>
                      <a:pt x="24" y="58"/>
                      <a:pt x="28" y="57"/>
                      <a:pt x="30" y="55"/>
                    </a:cubicBezTo>
                    <a:cubicBezTo>
                      <a:pt x="32" y="53"/>
                      <a:pt x="33" y="51"/>
                      <a:pt x="33" y="47"/>
                    </a:cubicBezTo>
                    <a:cubicBezTo>
                      <a:pt x="33" y="40"/>
                      <a:pt x="28" y="37"/>
                      <a:pt x="19" y="37"/>
                    </a:cubicBezTo>
                    <a:lnTo>
                      <a:pt x="11"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28"/>
              <p:cNvSpPr>
                <a:spLocks/>
              </p:cNvSpPr>
              <p:nvPr/>
            </p:nvSpPr>
            <p:spPr bwMode="auto">
              <a:xfrm>
                <a:off x="3737" y="2012"/>
                <a:ext cx="17" cy="26"/>
              </a:xfrm>
              <a:custGeom>
                <a:avLst/>
                <a:gdLst>
                  <a:gd name="T0" fmla="*/ 17 w 17"/>
                  <a:gd name="T1" fmla="*/ 0 h 26"/>
                  <a:gd name="T2" fmla="*/ 9 w 17"/>
                  <a:gd name="T3" fmla="*/ 26 h 26"/>
                  <a:gd name="T4" fmla="*/ 0 w 17"/>
                  <a:gd name="T5" fmla="*/ 26 h 26"/>
                  <a:gd name="T6" fmla="*/ 6 w 17"/>
                  <a:gd name="T7" fmla="*/ 0 h 26"/>
                  <a:gd name="T8" fmla="*/ 17 w 17"/>
                  <a:gd name="T9" fmla="*/ 0 h 26"/>
                </a:gdLst>
                <a:ahLst/>
                <a:cxnLst>
                  <a:cxn ang="0">
                    <a:pos x="T0" y="T1"/>
                  </a:cxn>
                  <a:cxn ang="0">
                    <a:pos x="T2" y="T3"/>
                  </a:cxn>
                  <a:cxn ang="0">
                    <a:pos x="T4" y="T5"/>
                  </a:cxn>
                  <a:cxn ang="0">
                    <a:pos x="T6" y="T7"/>
                  </a:cxn>
                  <a:cxn ang="0">
                    <a:pos x="T8" y="T9"/>
                  </a:cxn>
                </a:cxnLst>
                <a:rect l="0" t="0" r="r" b="b"/>
                <a:pathLst>
                  <a:path w="17" h="26">
                    <a:moveTo>
                      <a:pt x="17" y="0"/>
                    </a:moveTo>
                    <a:lnTo>
                      <a:pt x="9" y="26"/>
                    </a:lnTo>
                    <a:lnTo>
                      <a:pt x="0" y="26"/>
                    </a:lnTo>
                    <a:lnTo>
                      <a:pt x="6"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29"/>
              <p:cNvSpPr>
                <a:spLocks/>
              </p:cNvSpPr>
              <p:nvPr/>
            </p:nvSpPr>
            <p:spPr bwMode="auto">
              <a:xfrm>
                <a:off x="3792" y="1947"/>
                <a:ext cx="70" cy="77"/>
              </a:xfrm>
              <a:custGeom>
                <a:avLst/>
                <a:gdLst>
                  <a:gd name="T0" fmla="*/ 60 w 60"/>
                  <a:gd name="T1" fmla="*/ 0 h 67"/>
                  <a:gd name="T2" fmla="*/ 36 w 60"/>
                  <a:gd name="T3" fmla="*/ 67 h 67"/>
                  <a:gd name="T4" fmla="*/ 24 w 60"/>
                  <a:gd name="T5" fmla="*/ 67 h 67"/>
                  <a:gd name="T6" fmla="*/ 0 w 60"/>
                  <a:gd name="T7" fmla="*/ 0 h 67"/>
                  <a:gd name="T8" fmla="*/ 12 w 60"/>
                  <a:gd name="T9" fmla="*/ 0 h 67"/>
                  <a:gd name="T10" fmla="*/ 29 w 60"/>
                  <a:gd name="T11" fmla="*/ 51 h 67"/>
                  <a:gd name="T12" fmla="*/ 30 w 60"/>
                  <a:gd name="T13" fmla="*/ 56 h 67"/>
                  <a:gd name="T14" fmla="*/ 30 w 60"/>
                  <a:gd name="T15" fmla="*/ 56 h 67"/>
                  <a:gd name="T16" fmla="*/ 31 w 60"/>
                  <a:gd name="T17" fmla="*/ 51 h 67"/>
                  <a:gd name="T18" fmla="*/ 48 w 60"/>
                  <a:gd name="T19" fmla="*/ 0 h 67"/>
                  <a:gd name="T20" fmla="*/ 60 w 60"/>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7">
                    <a:moveTo>
                      <a:pt x="60" y="0"/>
                    </a:moveTo>
                    <a:cubicBezTo>
                      <a:pt x="36" y="67"/>
                      <a:pt x="36" y="67"/>
                      <a:pt x="36" y="67"/>
                    </a:cubicBezTo>
                    <a:cubicBezTo>
                      <a:pt x="24" y="67"/>
                      <a:pt x="24" y="67"/>
                      <a:pt x="24" y="67"/>
                    </a:cubicBezTo>
                    <a:cubicBezTo>
                      <a:pt x="0" y="0"/>
                      <a:pt x="0" y="0"/>
                      <a:pt x="0" y="0"/>
                    </a:cubicBezTo>
                    <a:cubicBezTo>
                      <a:pt x="12" y="0"/>
                      <a:pt x="12" y="0"/>
                      <a:pt x="12" y="0"/>
                    </a:cubicBezTo>
                    <a:cubicBezTo>
                      <a:pt x="29" y="51"/>
                      <a:pt x="29" y="51"/>
                      <a:pt x="29" y="51"/>
                    </a:cubicBezTo>
                    <a:cubicBezTo>
                      <a:pt x="29" y="52"/>
                      <a:pt x="30" y="54"/>
                      <a:pt x="30" y="56"/>
                    </a:cubicBezTo>
                    <a:cubicBezTo>
                      <a:pt x="30" y="56"/>
                      <a:pt x="30" y="56"/>
                      <a:pt x="30" y="56"/>
                    </a:cubicBezTo>
                    <a:cubicBezTo>
                      <a:pt x="30" y="55"/>
                      <a:pt x="31" y="53"/>
                      <a:pt x="31" y="51"/>
                    </a:cubicBezTo>
                    <a:cubicBezTo>
                      <a:pt x="48" y="0"/>
                      <a:pt x="48" y="0"/>
                      <a:pt x="48" y="0"/>
                    </a:cubicBez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30"/>
              <p:cNvSpPr>
                <a:spLocks/>
              </p:cNvSpPr>
              <p:nvPr/>
            </p:nvSpPr>
            <p:spPr bwMode="auto">
              <a:xfrm>
                <a:off x="3872" y="1947"/>
                <a:ext cx="82" cy="77"/>
              </a:xfrm>
              <a:custGeom>
                <a:avLst/>
                <a:gdLst>
                  <a:gd name="T0" fmla="*/ 71 w 71"/>
                  <a:gd name="T1" fmla="*/ 67 h 67"/>
                  <a:gd name="T2" fmla="*/ 60 w 71"/>
                  <a:gd name="T3" fmla="*/ 67 h 67"/>
                  <a:gd name="T4" fmla="*/ 60 w 71"/>
                  <a:gd name="T5" fmla="*/ 24 h 67"/>
                  <a:gd name="T6" fmla="*/ 61 w 71"/>
                  <a:gd name="T7" fmla="*/ 11 h 67"/>
                  <a:gd name="T8" fmla="*/ 61 w 71"/>
                  <a:gd name="T9" fmla="*/ 11 h 67"/>
                  <a:gd name="T10" fmla="*/ 59 w 71"/>
                  <a:gd name="T11" fmla="*/ 17 h 67"/>
                  <a:gd name="T12" fmla="*/ 39 w 71"/>
                  <a:gd name="T13" fmla="*/ 67 h 67"/>
                  <a:gd name="T14" fmla="*/ 32 w 71"/>
                  <a:gd name="T15" fmla="*/ 67 h 67"/>
                  <a:gd name="T16" fmla="*/ 12 w 71"/>
                  <a:gd name="T17" fmla="*/ 17 h 67"/>
                  <a:gd name="T18" fmla="*/ 10 w 71"/>
                  <a:gd name="T19" fmla="*/ 11 h 67"/>
                  <a:gd name="T20" fmla="*/ 10 w 71"/>
                  <a:gd name="T21" fmla="*/ 11 h 67"/>
                  <a:gd name="T22" fmla="*/ 10 w 71"/>
                  <a:gd name="T23" fmla="*/ 24 h 67"/>
                  <a:gd name="T24" fmla="*/ 10 w 71"/>
                  <a:gd name="T25" fmla="*/ 67 h 67"/>
                  <a:gd name="T26" fmla="*/ 0 w 71"/>
                  <a:gd name="T27" fmla="*/ 67 h 67"/>
                  <a:gd name="T28" fmla="*/ 0 w 71"/>
                  <a:gd name="T29" fmla="*/ 0 h 67"/>
                  <a:gd name="T30" fmla="*/ 15 w 71"/>
                  <a:gd name="T31" fmla="*/ 0 h 67"/>
                  <a:gd name="T32" fmla="*/ 33 w 71"/>
                  <a:gd name="T33" fmla="*/ 44 h 67"/>
                  <a:gd name="T34" fmla="*/ 36 w 71"/>
                  <a:gd name="T35" fmla="*/ 52 h 67"/>
                  <a:gd name="T36" fmla="*/ 36 w 71"/>
                  <a:gd name="T37" fmla="*/ 52 h 67"/>
                  <a:gd name="T38" fmla="*/ 39 w 71"/>
                  <a:gd name="T39" fmla="*/ 44 h 67"/>
                  <a:gd name="T40" fmla="*/ 56 w 71"/>
                  <a:gd name="T41" fmla="*/ 0 h 67"/>
                  <a:gd name="T42" fmla="*/ 71 w 71"/>
                  <a:gd name="T43" fmla="*/ 0 h 67"/>
                  <a:gd name="T44" fmla="*/ 71 w 71"/>
                  <a:gd name="T4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67">
                    <a:moveTo>
                      <a:pt x="71" y="67"/>
                    </a:moveTo>
                    <a:cubicBezTo>
                      <a:pt x="60" y="67"/>
                      <a:pt x="60" y="67"/>
                      <a:pt x="60" y="67"/>
                    </a:cubicBezTo>
                    <a:cubicBezTo>
                      <a:pt x="60" y="24"/>
                      <a:pt x="60" y="24"/>
                      <a:pt x="60" y="24"/>
                    </a:cubicBezTo>
                    <a:cubicBezTo>
                      <a:pt x="60" y="20"/>
                      <a:pt x="61" y="16"/>
                      <a:pt x="61" y="11"/>
                    </a:cubicBezTo>
                    <a:cubicBezTo>
                      <a:pt x="61" y="11"/>
                      <a:pt x="61" y="11"/>
                      <a:pt x="61" y="11"/>
                    </a:cubicBezTo>
                    <a:cubicBezTo>
                      <a:pt x="60" y="13"/>
                      <a:pt x="60" y="16"/>
                      <a:pt x="59" y="17"/>
                    </a:cubicBezTo>
                    <a:cubicBezTo>
                      <a:pt x="39" y="67"/>
                      <a:pt x="39" y="67"/>
                      <a:pt x="39" y="67"/>
                    </a:cubicBezTo>
                    <a:cubicBezTo>
                      <a:pt x="32" y="67"/>
                      <a:pt x="32" y="67"/>
                      <a:pt x="32" y="67"/>
                    </a:cubicBezTo>
                    <a:cubicBezTo>
                      <a:pt x="12" y="17"/>
                      <a:pt x="12" y="17"/>
                      <a:pt x="12" y="17"/>
                    </a:cubicBezTo>
                    <a:cubicBezTo>
                      <a:pt x="11" y="16"/>
                      <a:pt x="10" y="14"/>
                      <a:pt x="10" y="11"/>
                    </a:cubicBezTo>
                    <a:cubicBezTo>
                      <a:pt x="10" y="11"/>
                      <a:pt x="10" y="11"/>
                      <a:pt x="10" y="11"/>
                    </a:cubicBezTo>
                    <a:cubicBezTo>
                      <a:pt x="10" y="13"/>
                      <a:pt x="10" y="18"/>
                      <a:pt x="10" y="24"/>
                    </a:cubicBezTo>
                    <a:cubicBezTo>
                      <a:pt x="10" y="67"/>
                      <a:pt x="10" y="67"/>
                      <a:pt x="10" y="67"/>
                    </a:cubicBezTo>
                    <a:cubicBezTo>
                      <a:pt x="0" y="67"/>
                      <a:pt x="0" y="67"/>
                      <a:pt x="0" y="67"/>
                    </a:cubicBezTo>
                    <a:cubicBezTo>
                      <a:pt x="0" y="0"/>
                      <a:pt x="0" y="0"/>
                      <a:pt x="0" y="0"/>
                    </a:cubicBezTo>
                    <a:cubicBezTo>
                      <a:pt x="15" y="0"/>
                      <a:pt x="15" y="0"/>
                      <a:pt x="15" y="0"/>
                    </a:cubicBezTo>
                    <a:cubicBezTo>
                      <a:pt x="33" y="44"/>
                      <a:pt x="33" y="44"/>
                      <a:pt x="33" y="44"/>
                    </a:cubicBezTo>
                    <a:cubicBezTo>
                      <a:pt x="34" y="48"/>
                      <a:pt x="35" y="50"/>
                      <a:pt x="36" y="52"/>
                    </a:cubicBezTo>
                    <a:cubicBezTo>
                      <a:pt x="36" y="52"/>
                      <a:pt x="36" y="52"/>
                      <a:pt x="36" y="52"/>
                    </a:cubicBezTo>
                    <a:cubicBezTo>
                      <a:pt x="37" y="49"/>
                      <a:pt x="38" y="46"/>
                      <a:pt x="39" y="44"/>
                    </a:cubicBezTo>
                    <a:cubicBezTo>
                      <a:pt x="56" y="0"/>
                      <a:pt x="56" y="0"/>
                      <a:pt x="56" y="0"/>
                    </a:cubicBezTo>
                    <a:cubicBezTo>
                      <a:pt x="71" y="0"/>
                      <a:pt x="71" y="0"/>
                      <a:pt x="71" y="0"/>
                    </a:cubicBezTo>
                    <a:lnTo>
                      <a:pt x="7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31"/>
              <p:cNvSpPr>
                <a:spLocks/>
              </p:cNvSpPr>
              <p:nvPr/>
            </p:nvSpPr>
            <p:spPr bwMode="auto">
              <a:xfrm>
                <a:off x="3966" y="2012"/>
                <a:ext cx="18" cy="26"/>
              </a:xfrm>
              <a:custGeom>
                <a:avLst/>
                <a:gdLst>
                  <a:gd name="T0" fmla="*/ 18 w 18"/>
                  <a:gd name="T1" fmla="*/ 0 h 26"/>
                  <a:gd name="T2" fmla="*/ 10 w 18"/>
                  <a:gd name="T3" fmla="*/ 26 h 26"/>
                  <a:gd name="T4" fmla="*/ 0 w 18"/>
                  <a:gd name="T5" fmla="*/ 26 h 26"/>
                  <a:gd name="T6" fmla="*/ 6 w 18"/>
                  <a:gd name="T7" fmla="*/ 0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0" y="26"/>
                    </a:lnTo>
                    <a:lnTo>
                      <a:pt x="0" y="26"/>
                    </a:lnTo>
                    <a:lnTo>
                      <a:pt x="6"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32"/>
              <p:cNvSpPr>
                <a:spLocks/>
              </p:cNvSpPr>
              <p:nvPr/>
            </p:nvSpPr>
            <p:spPr bwMode="auto">
              <a:xfrm>
                <a:off x="4027" y="1946"/>
                <a:ext cx="49"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5 w 43"/>
                  <a:gd name="T27" fmla="*/ 30 h 69"/>
                  <a:gd name="T28" fmla="*/ 1 w 43"/>
                  <a:gd name="T29" fmla="*/ 25 h 69"/>
                  <a:gd name="T30" fmla="*/ 0 w 43"/>
                  <a:gd name="T31" fmla="*/ 18 h 69"/>
                  <a:gd name="T32" fmla="*/ 2 w 43"/>
                  <a:gd name="T33" fmla="*/ 10 h 69"/>
                  <a:gd name="T34" fmla="*/ 8 w 43"/>
                  <a:gd name="T35" fmla="*/ 4 h 69"/>
                  <a:gd name="T36" fmla="*/ 16 w 43"/>
                  <a:gd name="T37" fmla="*/ 1 h 69"/>
                  <a:gd name="T38" fmla="*/ 25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2 w 43"/>
                  <a:gd name="T53" fmla="*/ 18 h 69"/>
                  <a:gd name="T54" fmla="*/ 13 w 43"/>
                  <a:gd name="T55" fmla="*/ 22 h 69"/>
                  <a:gd name="T56" fmla="*/ 15 w 43"/>
                  <a:gd name="T57" fmla="*/ 25 h 69"/>
                  <a:gd name="T58" fmla="*/ 20 w 43"/>
                  <a:gd name="T59" fmla="*/ 27 h 69"/>
                  <a:gd name="T60" fmla="*/ 26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4 w 43"/>
                  <a:gd name="T79" fmla="*/ 69 h 69"/>
                  <a:gd name="T80" fmla="*/ 9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7" y="58"/>
                      <a:pt x="8" y="58"/>
                    </a:cubicBezTo>
                    <a:cubicBezTo>
                      <a:pt x="10" y="59"/>
                      <a:pt x="11" y="59"/>
                      <a:pt x="13" y="59"/>
                    </a:cubicBezTo>
                    <a:cubicBezTo>
                      <a:pt x="15" y="60"/>
                      <a:pt x="16" y="60"/>
                      <a:pt x="17" y="60"/>
                    </a:cubicBezTo>
                    <a:cubicBezTo>
                      <a:pt x="22" y="60"/>
                      <a:pt x="25" y="59"/>
                      <a:pt x="28" y="57"/>
                    </a:cubicBezTo>
                    <a:cubicBezTo>
                      <a:pt x="30" y="56"/>
                      <a:pt x="31" y="54"/>
                      <a:pt x="31" y="51"/>
                    </a:cubicBezTo>
                    <a:cubicBezTo>
                      <a:pt x="31" y="49"/>
                      <a:pt x="31" y="48"/>
                      <a:pt x="30" y="47"/>
                    </a:cubicBezTo>
                    <a:cubicBezTo>
                      <a:pt x="29" y="45"/>
                      <a:pt x="28" y="44"/>
                      <a:pt x="27" y="43"/>
                    </a:cubicBezTo>
                    <a:cubicBezTo>
                      <a:pt x="25" y="42"/>
                      <a:pt x="24" y="41"/>
                      <a:pt x="22" y="41"/>
                    </a:cubicBezTo>
                    <a:cubicBezTo>
                      <a:pt x="20" y="40"/>
                      <a:pt x="18" y="39"/>
                      <a:pt x="16" y="38"/>
                    </a:cubicBezTo>
                    <a:cubicBezTo>
                      <a:pt x="14" y="37"/>
                      <a:pt x="12" y="35"/>
                      <a:pt x="10" y="34"/>
                    </a:cubicBezTo>
                    <a:cubicBezTo>
                      <a:pt x="8" y="33"/>
                      <a:pt x="6" y="31"/>
                      <a:pt x="5" y="30"/>
                    </a:cubicBezTo>
                    <a:cubicBezTo>
                      <a:pt x="3" y="28"/>
                      <a:pt x="2" y="27"/>
                      <a:pt x="1" y="25"/>
                    </a:cubicBezTo>
                    <a:cubicBezTo>
                      <a:pt x="0" y="23"/>
                      <a:pt x="0" y="21"/>
                      <a:pt x="0" y="18"/>
                    </a:cubicBezTo>
                    <a:cubicBezTo>
                      <a:pt x="0" y="15"/>
                      <a:pt x="1" y="12"/>
                      <a:pt x="2" y="10"/>
                    </a:cubicBezTo>
                    <a:cubicBezTo>
                      <a:pt x="4" y="8"/>
                      <a:pt x="5" y="6"/>
                      <a:pt x="8" y="4"/>
                    </a:cubicBezTo>
                    <a:cubicBezTo>
                      <a:pt x="10" y="3"/>
                      <a:pt x="13" y="2"/>
                      <a:pt x="16" y="1"/>
                    </a:cubicBezTo>
                    <a:cubicBezTo>
                      <a:pt x="19" y="0"/>
                      <a:pt x="22" y="0"/>
                      <a:pt x="25" y="0"/>
                    </a:cubicBezTo>
                    <a:cubicBezTo>
                      <a:pt x="32" y="0"/>
                      <a:pt x="37" y="1"/>
                      <a:pt x="40" y="2"/>
                    </a:cubicBezTo>
                    <a:cubicBezTo>
                      <a:pt x="40" y="13"/>
                      <a:pt x="40" y="13"/>
                      <a:pt x="40" y="13"/>
                    </a:cubicBezTo>
                    <a:cubicBezTo>
                      <a:pt x="36" y="10"/>
                      <a:pt x="31" y="9"/>
                      <a:pt x="25" y="9"/>
                    </a:cubicBezTo>
                    <a:cubicBezTo>
                      <a:pt x="24" y="9"/>
                      <a:pt x="22" y="9"/>
                      <a:pt x="20" y="10"/>
                    </a:cubicBezTo>
                    <a:cubicBezTo>
                      <a:pt x="19" y="10"/>
                      <a:pt x="17" y="10"/>
                      <a:pt x="16" y="11"/>
                    </a:cubicBezTo>
                    <a:cubicBezTo>
                      <a:pt x="15" y="12"/>
                      <a:pt x="14" y="13"/>
                      <a:pt x="13" y="14"/>
                    </a:cubicBezTo>
                    <a:cubicBezTo>
                      <a:pt x="12" y="15"/>
                      <a:pt x="12" y="16"/>
                      <a:pt x="12" y="18"/>
                    </a:cubicBezTo>
                    <a:cubicBezTo>
                      <a:pt x="12" y="19"/>
                      <a:pt x="12" y="21"/>
                      <a:pt x="13" y="22"/>
                    </a:cubicBezTo>
                    <a:cubicBezTo>
                      <a:pt x="13" y="23"/>
                      <a:pt x="14" y="24"/>
                      <a:pt x="15" y="25"/>
                    </a:cubicBezTo>
                    <a:cubicBezTo>
                      <a:pt x="16" y="26"/>
                      <a:pt x="18" y="27"/>
                      <a:pt x="20" y="27"/>
                    </a:cubicBezTo>
                    <a:cubicBezTo>
                      <a:pt x="21" y="28"/>
                      <a:pt x="23" y="29"/>
                      <a:pt x="26" y="30"/>
                    </a:cubicBezTo>
                    <a:cubicBezTo>
                      <a:pt x="28" y="31"/>
                      <a:pt x="30" y="33"/>
                      <a:pt x="32" y="34"/>
                    </a:cubicBezTo>
                    <a:cubicBezTo>
                      <a:pt x="34" y="35"/>
                      <a:pt x="36" y="37"/>
                      <a:pt x="38" y="38"/>
                    </a:cubicBezTo>
                    <a:cubicBezTo>
                      <a:pt x="39" y="40"/>
                      <a:pt x="40" y="42"/>
                      <a:pt x="41" y="44"/>
                    </a:cubicBezTo>
                    <a:cubicBezTo>
                      <a:pt x="42" y="46"/>
                      <a:pt x="43" y="48"/>
                      <a:pt x="43" y="50"/>
                    </a:cubicBezTo>
                    <a:cubicBezTo>
                      <a:pt x="43" y="54"/>
                      <a:pt x="42" y="57"/>
                      <a:pt x="41" y="59"/>
                    </a:cubicBezTo>
                    <a:cubicBezTo>
                      <a:pt x="39" y="61"/>
                      <a:pt x="38" y="63"/>
                      <a:pt x="35" y="65"/>
                    </a:cubicBezTo>
                    <a:cubicBezTo>
                      <a:pt x="33" y="66"/>
                      <a:pt x="30" y="67"/>
                      <a:pt x="27" y="68"/>
                    </a:cubicBezTo>
                    <a:cubicBezTo>
                      <a:pt x="24" y="69"/>
                      <a:pt x="21" y="69"/>
                      <a:pt x="18" y="69"/>
                    </a:cubicBezTo>
                    <a:cubicBezTo>
                      <a:pt x="17" y="69"/>
                      <a:pt x="15" y="69"/>
                      <a:pt x="14" y="69"/>
                    </a:cubicBezTo>
                    <a:cubicBezTo>
                      <a:pt x="12" y="68"/>
                      <a:pt x="10" y="68"/>
                      <a:pt x="9"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33"/>
              <p:cNvSpPr>
                <a:spLocks/>
              </p:cNvSpPr>
              <p:nvPr/>
            </p:nvSpPr>
            <p:spPr bwMode="auto">
              <a:xfrm>
                <a:off x="4080" y="1953"/>
                <a:ext cx="34" cy="72"/>
              </a:xfrm>
              <a:custGeom>
                <a:avLst/>
                <a:gdLst>
                  <a:gd name="T0" fmla="*/ 30 w 30"/>
                  <a:gd name="T1" fmla="*/ 61 h 63"/>
                  <a:gd name="T2" fmla="*/ 22 w 30"/>
                  <a:gd name="T3" fmla="*/ 63 h 63"/>
                  <a:gd name="T4" fmla="*/ 8 w 30"/>
                  <a:gd name="T5" fmla="*/ 50 h 63"/>
                  <a:gd name="T6" fmla="*/ 8 w 30"/>
                  <a:gd name="T7" fmla="*/ 23 h 63"/>
                  <a:gd name="T8" fmla="*/ 0 w 30"/>
                  <a:gd name="T9" fmla="*/ 23 h 63"/>
                  <a:gd name="T10" fmla="*/ 0 w 30"/>
                  <a:gd name="T11" fmla="*/ 14 h 63"/>
                  <a:gd name="T12" fmla="*/ 8 w 30"/>
                  <a:gd name="T13" fmla="*/ 14 h 63"/>
                  <a:gd name="T14" fmla="*/ 8 w 30"/>
                  <a:gd name="T15" fmla="*/ 3 h 63"/>
                  <a:gd name="T16" fmla="*/ 19 w 30"/>
                  <a:gd name="T17" fmla="*/ 0 h 63"/>
                  <a:gd name="T18" fmla="*/ 19 w 30"/>
                  <a:gd name="T19" fmla="*/ 14 h 63"/>
                  <a:gd name="T20" fmla="*/ 30 w 30"/>
                  <a:gd name="T21" fmla="*/ 14 h 63"/>
                  <a:gd name="T22" fmla="*/ 30 w 30"/>
                  <a:gd name="T23" fmla="*/ 23 h 63"/>
                  <a:gd name="T24" fmla="*/ 19 w 30"/>
                  <a:gd name="T25" fmla="*/ 23 h 63"/>
                  <a:gd name="T26" fmla="*/ 19 w 30"/>
                  <a:gd name="T27" fmla="*/ 46 h 63"/>
                  <a:gd name="T28" fmla="*/ 20 w 30"/>
                  <a:gd name="T29" fmla="*/ 52 h 63"/>
                  <a:gd name="T30" fmla="*/ 25 w 30"/>
                  <a:gd name="T31" fmla="*/ 54 h 63"/>
                  <a:gd name="T32" fmla="*/ 30 w 30"/>
                  <a:gd name="T33" fmla="*/ 53 h 63"/>
                  <a:gd name="T34" fmla="*/ 30 w 30"/>
                  <a:gd name="T3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63">
                    <a:moveTo>
                      <a:pt x="30" y="61"/>
                    </a:moveTo>
                    <a:cubicBezTo>
                      <a:pt x="28" y="62"/>
                      <a:pt x="25" y="63"/>
                      <a:pt x="22" y="63"/>
                    </a:cubicBezTo>
                    <a:cubicBezTo>
                      <a:pt x="13" y="63"/>
                      <a:pt x="8" y="58"/>
                      <a:pt x="8" y="50"/>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0" y="14"/>
                      <a:pt x="30" y="14"/>
                      <a:pt x="30" y="14"/>
                    </a:cubicBezTo>
                    <a:cubicBezTo>
                      <a:pt x="30" y="23"/>
                      <a:pt x="30" y="23"/>
                      <a:pt x="30" y="23"/>
                    </a:cubicBezTo>
                    <a:cubicBezTo>
                      <a:pt x="19" y="23"/>
                      <a:pt x="19" y="23"/>
                      <a:pt x="19" y="23"/>
                    </a:cubicBezTo>
                    <a:cubicBezTo>
                      <a:pt x="19" y="46"/>
                      <a:pt x="19" y="46"/>
                      <a:pt x="19" y="46"/>
                    </a:cubicBezTo>
                    <a:cubicBezTo>
                      <a:pt x="19" y="49"/>
                      <a:pt x="19" y="51"/>
                      <a:pt x="20" y="52"/>
                    </a:cubicBezTo>
                    <a:cubicBezTo>
                      <a:pt x="21" y="54"/>
                      <a:pt x="23" y="54"/>
                      <a:pt x="25" y="54"/>
                    </a:cubicBezTo>
                    <a:cubicBezTo>
                      <a:pt x="27" y="54"/>
                      <a:pt x="29" y="54"/>
                      <a:pt x="30" y="53"/>
                    </a:cubicBezTo>
                    <a:lnTo>
                      <a:pt x="3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34"/>
              <p:cNvSpPr>
                <a:spLocks noEditPoints="1"/>
              </p:cNvSpPr>
              <p:nvPr/>
            </p:nvSpPr>
            <p:spPr bwMode="auto">
              <a:xfrm>
                <a:off x="4121" y="1968"/>
                <a:ext cx="57" cy="57"/>
              </a:xfrm>
              <a:custGeom>
                <a:avLst/>
                <a:gdLst>
                  <a:gd name="T0" fmla="*/ 24 w 49"/>
                  <a:gd name="T1" fmla="*/ 50 h 50"/>
                  <a:gd name="T2" fmla="*/ 6 w 49"/>
                  <a:gd name="T3" fmla="*/ 43 h 50"/>
                  <a:gd name="T4" fmla="*/ 0 w 49"/>
                  <a:gd name="T5" fmla="*/ 25 h 50"/>
                  <a:gd name="T6" fmla="*/ 7 w 49"/>
                  <a:gd name="T7" fmla="*/ 7 h 50"/>
                  <a:gd name="T8" fmla="*/ 25 w 49"/>
                  <a:gd name="T9" fmla="*/ 0 h 50"/>
                  <a:gd name="T10" fmla="*/ 43 w 49"/>
                  <a:gd name="T11" fmla="*/ 7 h 50"/>
                  <a:gd name="T12" fmla="*/ 49 w 49"/>
                  <a:gd name="T13" fmla="*/ 25 h 50"/>
                  <a:gd name="T14" fmla="*/ 42 w 49"/>
                  <a:gd name="T15" fmla="*/ 43 h 50"/>
                  <a:gd name="T16" fmla="*/ 24 w 49"/>
                  <a:gd name="T17" fmla="*/ 50 h 50"/>
                  <a:gd name="T18" fmla="*/ 25 w 49"/>
                  <a:gd name="T19" fmla="*/ 9 h 50"/>
                  <a:gd name="T20" fmla="*/ 15 w 49"/>
                  <a:gd name="T21" fmla="*/ 13 h 50"/>
                  <a:gd name="T22" fmla="*/ 11 w 49"/>
                  <a:gd name="T23" fmla="*/ 25 h 50"/>
                  <a:gd name="T24" fmla="*/ 15 w 49"/>
                  <a:gd name="T25" fmla="*/ 37 h 50"/>
                  <a:gd name="T26" fmla="*/ 25 w 49"/>
                  <a:gd name="T27" fmla="*/ 41 h 50"/>
                  <a:gd name="T28" fmla="*/ 34 w 49"/>
                  <a:gd name="T29" fmla="*/ 37 h 50"/>
                  <a:gd name="T30" fmla="*/ 38 w 49"/>
                  <a:gd name="T31" fmla="*/ 25 h 50"/>
                  <a:gd name="T32" fmla="*/ 34 w 49"/>
                  <a:gd name="T33" fmla="*/ 13 h 50"/>
                  <a:gd name="T34" fmla="*/ 25 w 49"/>
                  <a:gd name="T3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24" y="50"/>
                    </a:moveTo>
                    <a:cubicBezTo>
                      <a:pt x="17" y="50"/>
                      <a:pt x="11" y="48"/>
                      <a:pt x="6" y="43"/>
                    </a:cubicBezTo>
                    <a:cubicBezTo>
                      <a:pt x="2" y="39"/>
                      <a:pt x="0" y="33"/>
                      <a:pt x="0" y="25"/>
                    </a:cubicBezTo>
                    <a:cubicBezTo>
                      <a:pt x="0" y="17"/>
                      <a:pt x="2" y="11"/>
                      <a:pt x="7" y="7"/>
                    </a:cubicBezTo>
                    <a:cubicBezTo>
                      <a:pt x="11" y="2"/>
                      <a:pt x="18" y="0"/>
                      <a:pt x="25" y="0"/>
                    </a:cubicBezTo>
                    <a:cubicBezTo>
                      <a:pt x="33" y="0"/>
                      <a:pt x="39" y="2"/>
                      <a:pt x="43" y="7"/>
                    </a:cubicBezTo>
                    <a:cubicBezTo>
                      <a:pt x="47" y="11"/>
                      <a:pt x="49" y="17"/>
                      <a:pt x="49" y="25"/>
                    </a:cubicBezTo>
                    <a:cubicBezTo>
                      <a:pt x="49" y="32"/>
                      <a:pt x="47" y="38"/>
                      <a:pt x="42" y="43"/>
                    </a:cubicBezTo>
                    <a:cubicBezTo>
                      <a:pt x="38" y="48"/>
                      <a:pt x="32" y="50"/>
                      <a:pt x="24" y="50"/>
                    </a:cubicBezTo>
                    <a:close/>
                    <a:moveTo>
                      <a:pt x="25" y="9"/>
                    </a:moveTo>
                    <a:cubicBezTo>
                      <a:pt x="20" y="9"/>
                      <a:pt x="17" y="10"/>
                      <a:pt x="15" y="13"/>
                    </a:cubicBezTo>
                    <a:cubicBezTo>
                      <a:pt x="12" y="16"/>
                      <a:pt x="11" y="20"/>
                      <a:pt x="11" y="25"/>
                    </a:cubicBezTo>
                    <a:cubicBezTo>
                      <a:pt x="11" y="30"/>
                      <a:pt x="12" y="34"/>
                      <a:pt x="15" y="37"/>
                    </a:cubicBezTo>
                    <a:cubicBezTo>
                      <a:pt x="17" y="40"/>
                      <a:pt x="20" y="41"/>
                      <a:pt x="25" y="41"/>
                    </a:cubicBezTo>
                    <a:cubicBezTo>
                      <a:pt x="29" y="41"/>
                      <a:pt x="32" y="40"/>
                      <a:pt x="34" y="37"/>
                    </a:cubicBezTo>
                    <a:cubicBezTo>
                      <a:pt x="37" y="34"/>
                      <a:pt x="38" y="30"/>
                      <a:pt x="38" y="25"/>
                    </a:cubicBezTo>
                    <a:cubicBezTo>
                      <a:pt x="38" y="20"/>
                      <a:pt x="37" y="16"/>
                      <a:pt x="34" y="13"/>
                    </a:cubicBezTo>
                    <a:cubicBezTo>
                      <a:pt x="32" y="10"/>
                      <a:pt x="29" y="9"/>
                      <a:pt x="2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35"/>
              <p:cNvSpPr>
                <a:spLocks/>
              </p:cNvSpPr>
              <p:nvPr/>
            </p:nvSpPr>
            <p:spPr bwMode="auto">
              <a:xfrm>
                <a:off x="4190" y="1968"/>
                <a:ext cx="33" cy="56"/>
              </a:xfrm>
              <a:custGeom>
                <a:avLst/>
                <a:gdLst>
                  <a:gd name="T0" fmla="*/ 28 w 28"/>
                  <a:gd name="T1" fmla="*/ 11 h 49"/>
                  <a:gd name="T2" fmla="*/ 22 w 28"/>
                  <a:gd name="T3" fmla="*/ 10 h 49"/>
                  <a:gd name="T4" fmla="*/ 14 w 28"/>
                  <a:gd name="T5" fmla="*/ 14 h 49"/>
                  <a:gd name="T6" fmla="*/ 11 w 28"/>
                  <a:gd name="T7" fmla="*/ 26 h 49"/>
                  <a:gd name="T8" fmla="*/ 11 w 28"/>
                  <a:gd name="T9" fmla="*/ 49 h 49"/>
                  <a:gd name="T10" fmla="*/ 0 w 28"/>
                  <a:gd name="T11" fmla="*/ 49 h 49"/>
                  <a:gd name="T12" fmla="*/ 0 w 28"/>
                  <a:gd name="T13" fmla="*/ 1 h 49"/>
                  <a:gd name="T14" fmla="*/ 11 w 28"/>
                  <a:gd name="T15" fmla="*/ 1 h 49"/>
                  <a:gd name="T16" fmla="*/ 11 w 28"/>
                  <a:gd name="T17" fmla="*/ 11 h 49"/>
                  <a:gd name="T18" fmla="*/ 11 w 28"/>
                  <a:gd name="T19" fmla="*/ 11 h 49"/>
                  <a:gd name="T20" fmla="*/ 16 w 28"/>
                  <a:gd name="T21" fmla="*/ 3 h 49"/>
                  <a:gd name="T22" fmla="*/ 23 w 28"/>
                  <a:gd name="T23" fmla="*/ 0 h 49"/>
                  <a:gd name="T24" fmla="*/ 28 w 28"/>
                  <a:gd name="T25" fmla="*/ 1 h 49"/>
                  <a:gd name="T26" fmla="*/ 28 w 28"/>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28" y="11"/>
                    </a:moveTo>
                    <a:cubicBezTo>
                      <a:pt x="26" y="10"/>
                      <a:pt x="24" y="10"/>
                      <a:pt x="22" y="10"/>
                    </a:cubicBezTo>
                    <a:cubicBezTo>
                      <a:pt x="19" y="10"/>
                      <a:pt x="16" y="11"/>
                      <a:pt x="14" y="14"/>
                    </a:cubicBezTo>
                    <a:cubicBezTo>
                      <a:pt x="12" y="17"/>
                      <a:pt x="11" y="21"/>
                      <a:pt x="11" y="26"/>
                    </a:cubicBezTo>
                    <a:cubicBezTo>
                      <a:pt x="11" y="49"/>
                      <a:pt x="11" y="49"/>
                      <a:pt x="11" y="49"/>
                    </a:cubicBezTo>
                    <a:cubicBezTo>
                      <a:pt x="0" y="49"/>
                      <a:pt x="0" y="49"/>
                      <a:pt x="0" y="49"/>
                    </a:cubicBezTo>
                    <a:cubicBezTo>
                      <a:pt x="0" y="1"/>
                      <a:pt x="0" y="1"/>
                      <a:pt x="0" y="1"/>
                    </a:cubicBezTo>
                    <a:cubicBezTo>
                      <a:pt x="11" y="1"/>
                      <a:pt x="11" y="1"/>
                      <a:pt x="11" y="1"/>
                    </a:cubicBezTo>
                    <a:cubicBezTo>
                      <a:pt x="11" y="11"/>
                      <a:pt x="11" y="11"/>
                      <a:pt x="11" y="11"/>
                    </a:cubicBezTo>
                    <a:cubicBezTo>
                      <a:pt x="11" y="11"/>
                      <a:pt x="11" y="11"/>
                      <a:pt x="11" y="11"/>
                    </a:cubicBezTo>
                    <a:cubicBezTo>
                      <a:pt x="12" y="8"/>
                      <a:pt x="14" y="5"/>
                      <a:pt x="16" y="3"/>
                    </a:cubicBezTo>
                    <a:cubicBezTo>
                      <a:pt x="18" y="1"/>
                      <a:pt x="20" y="0"/>
                      <a:pt x="23" y="0"/>
                    </a:cubicBezTo>
                    <a:cubicBezTo>
                      <a:pt x="25" y="0"/>
                      <a:pt x="27" y="1"/>
                      <a:pt x="28" y="1"/>
                    </a:cubicBezTo>
                    <a:lnTo>
                      <a:pt x="2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36"/>
              <p:cNvSpPr>
                <a:spLocks noEditPoints="1"/>
              </p:cNvSpPr>
              <p:nvPr/>
            </p:nvSpPr>
            <p:spPr bwMode="auto">
              <a:xfrm>
                <a:off x="4227" y="1968"/>
                <a:ext cx="47" cy="57"/>
              </a:xfrm>
              <a:custGeom>
                <a:avLst/>
                <a:gdLst>
                  <a:gd name="T0" fmla="*/ 40 w 40"/>
                  <a:gd name="T1" fmla="*/ 49 h 50"/>
                  <a:gd name="T2" fmla="*/ 29 w 40"/>
                  <a:gd name="T3" fmla="*/ 49 h 50"/>
                  <a:gd name="T4" fmla="*/ 29 w 40"/>
                  <a:gd name="T5" fmla="*/ 41 h 50"/>
                  <a:gd name="T6" fmla="*/ 29 w 40"/>
                  <a:gd name="T7" fmla="*/ 41 h 50"/>
                  <a:gd name="T8" fmla="*/ 15 w 40"/>
                  <a:gd name="T9" fmla="*/ 50 h 50"/>
                  <a:gd name="T10" fmla="*/ 4 w 40"/>
                  <a:gd name="T11" fmla="*/ 46 h 50"/>
                  <a:gd name="T12" fmla="*/ 0 w 40"/>
                  <a:gd name="T13" fmla="*/ 36 h 50"/>
                  <a:gd name="T14" fmla="*/ 15 w 40"/>
                  <a:gd name="T15" fmla="*/ 20 h 50"/>
                  <a:gd name="T16" fmla="*/ 29 w 40"/>
                  <a:gd name="T17" fmla="*/ 18 h 50"/>
                  <a:gd name="T18" fmla="*/ 20 w 40"/>
                  <a:gd name="T19" fmla="*/ 8 h 50"/>
                  <a:gd name="T20" fmla="*/ 4 w 40"/>
                  <a:gd name="T21" fmla="*/ 14 h 50"/>
                  <a:gd name="T22" fmla="*/ 4 w 40"/>
                  <a:gd name="T23" fmla="*/ 4 h 50"/>
                  <a:gd name="T24" fmla="*/ 22 w 40"/>
                  <a:gd name="T25" fmla="*/ 0 h 50"/>
                  <a:gd name="T26" fmla="*/ 40 w 40"/>
                  <a:gd name="T27" fmla="*/ 18 h 50"/>
                  <a:gd name="T28" fmla="*/ 40 w 40"/>
                  <a:gd name="T29" fmla="*/ 49 h 50"/>
                  <a:gd name="T30" fmla="*/ 29 w 40"/>
                  <a:gd name="T31" fmla="*/ 25 h 50"/>
                  <a:gd name="T32" fmla="*/ 19 w 40"/>
                  <a:gd name="T33" fmla="*/ 27 h 50"/>
                  <a:gd name="T34" fmla="*/ 12 w 40"/>
                  <a:gd name="T35" fmla="*/ 29 h 50"/>
                  <a:gd name="T36" fmla="*/ 10 w 40"/>
                  <a:gd name="T37" fmla="*/ 35 h 50"/>
                  <a:gd name="T38" fmla="*/ 12 w 40"/>
                  <a:gd name="T39" fmla="*/ 40 h 50"/>
                  <a:gd name="T40" fmla="*/ 18 w 40"/>
                  <a:gd name="T41" fmla="*/ 42 h 50"/>
                  <a:gd name="T42" fmla="*/ 26 w 40"/>
                  <a:gd name="T43" fmla="*/ 38 h 50"/>
                  <a:gd name="T44" fmla="*/ 29 w 40"/>
                  <a:gd name="T45" fmla="*/ 29 h 50"/>
                  <a:gd name="T46" fmla="*/ 29 w 40"/>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0">
                    <a:moveTo>
                      <a:pt x="40" y="49"/>
                    </a:moveTo>
                    <a:cubicBezTo>
                      <a:pt x="29" y="49"/>
                      <a:pt x="29" y="49"/>
                      <a:pt x="29" y="49"/>
                    </a:cubicBezTo>
                    <a:cubicBezTo>
                      <a:pt x="29" y="41"/>
                      <a:pt x="29" y="41"/>
                      <a:pt x="29" y="41"/>
                    </a:cubicBezTo>
                    <a:cubicBezTo>
                      <a:pt x="29" y="41"/>
                      <a:pt x="29" y="41"/>
                      <a:pt x="29" y="41"/>
                    </a:cubicBezTo>
                    <a:cubicBezTo>
                      <a:pt x="26" y="47"/>
                      <a:pt x="21" y="50"/>
                      <a:pt x="15" y="50"/>
                    </a:cubicBezTo>
                    <a:cubicBezTo>
                      <a:pt x="10" y="50"/>
                      <a:pt x="6" y="49"/>
                      <a:pt x="4" y="46"/>
                    </a:cubicBezTo>
                    <a:cubicBezTo>
                      <a:pt x="1" y="44"/>
                      <a:pt x="0" y="40"/>
                      <a:pt x="0" y="36"/>
                    </a:cubicBezTo>
                    <a:cubicBezTo>
                      <a:pt x="0" y="27"/>
                      <a:pt x="5" y="22"/>
                      <a:pt x="15" y="20"/>
                    </a:cubicBezTo>
                    <a:cubicBezTo>
                      <a:pt x="29" y="18"/>
                      <a:pt x="29" y="18"/>
                      <a:pt x="29" y="18"/>
                    </a:cubicBezTo>
                    <a:cubicBezTo>
                      <a:pt x="29" y="11"/>
                      <a:pt x="26" y="8"/>
                      <a:pt x="20" y="8"/>
                    </a:cubicBezTo>
                    <a:cubicBezTo>
                      <a:pt x="14" y="8"/>
                      <a:pt x="9" y="10"/>
                      <a:pt x="4" y="14"/>
                    </a:cubicBezTo>
                    <a:cubicBezTo>
                      <a:pt x="4" y="4"/>
                      <a:pt x="4" y="4"/>
                      <a:pt x="4" y="4"/>
                    </a:cubicBezTo>
                    <a:cubicBezTo>
                      <a:pt x="9" y="1"/>
                      <a:pt x="15" y="0"/>
                      <a:pt x="22" y="0"/>
                    </a:cubicBezTo>
                    <a:cubicBezTo>
                      <a:pt x="34" y="0"/>
                      <a:pt x="40" y="6"/>
                      <a:pt x="40" y="18"/>
                    </a:cubicBezTo>
                    <a:lnTo>
                      <a:pt x="40" y="49"/>
                    </a:lnTo>
                    <a:close/>
                    <a:moveTo>
                      <a:pt x="29" y="25"/>
                    </a:moveTo>
                    <a:cubicBezTo>
                      <a:pt x="19" y="27"/>
                      <a:pt x="19" y="27"/>
                      <a:pt x="19" y="27"/>
                    </a:cubicBezTo>
                    <a:cubicBezTo>
                      <a:pt x="16" y="27"/>
                      <a:pt x="14" y="28"/>
                      <a:pt x="12" y="29"/>
                    </a:cubicBezTo>
                    <a:cubicBezTo>
                      <a:pt x="11" y="30"/>
                      <a:pt x="10" y="32"/>
                      <a:pt x="10" y="35"/>
                    </a:cubicBezTo>
                    <a:cubicBezTo>
                      <a:pt x="10" y="37"/>
                      <a:pt x="11" y="38"/>
                      <a:pt x="12" y="40"/>
                    </a:cubicBezTo>
                    <a:cubicBezTo>
                      <a:pt x="14" y="41"/>
                      <a:pt x="16" y="42"/>
                      <a:pt x="18" y="42"/>
                    </a:cubicBezTo>
                    <a:cubicBezTo>
                      <a:pt x="21" y="42"/>
                      <a:pt x="24" y="41"/>
                      <a:pt x="26" y="38"/>
                    </a:cubicBezTo>
                    <a:cubicBezTo>
                      <a:pt x="28" y="36"/>
                      <a:pt x="29" y="33"/>
                      <a:pt x="29" y="29"/>
                    </a:cubicBezTo>
                    <a:lnTo>
                      <a:pt x="2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37"/>
              <p:cNvSpPr>
                <a:spLocks noEditPoints="1"/>
              </p:cNvSpPr>
              <p:nvPr/>
            </p:nvSpPr>
            <p:spPr bwMode="auto">
              <a:xfrm>
                <a:off x="4285" y="1968"/>
                <a:ext cx="53" cy="82"/>
              </a:xfrm>
              <a:custGeom>
                <a:avLst/>
                <a:gdLst>
                  <a:gd name="T0" fmla="*/ 46 w 46"/>
                  <a:gd name="T1" fmla="*/ 45 h 71"/>
                  <a:gd name="T2" fmla="*/ 20 w 46"/>
                  <a:gd name="T3" fmla="*/ 71 h 71"/>
                  <a:gd name="T4" fmla="*/ 4 w 46"/>
                  <a:gd name="T5" fmla="*/ 68 h 71"/>
                  <a:gd name="T6" fmla="*/ 4 w 46"/>
                  <a:gd name="T7" fmla="*/ 58 h 71"/>
                  <a:gd name="T8" fmla="*/ 19 w 46"/>
                  <a:gd name="T9" fmla="*/ 63 h 71"/>
                  <a:gd name="T10" fmla="*/ 36 w 46"/>
                  <a:gd name="T11" fmla="*/ 46 h 71"/>
                  <a:gd name="T12" fmla="*/ 36 w 46"/>
                  <a:gd name="T13" fmla="*/ 41 h 71"/>
                  <a:gd name="T14" fmla="*/ 35 w 46"/>
                  <a:gd name="T15" fmla="*/ 41 h 71"/>
                  <a:gd name="T16" fmla="*/ 19 w 46"/>
                  <a:gd name="T17" fmla="*/ 50 h 71"/>
                  <a:gd name="T18" fmla="*/ 5 w 46"/>
                  <a:gd name="T19" fmla="*/ 44 h 71"/>
                  <a:gd name="T20" fmla="*/ 0 w 46"/>
                  <a:gd name="T21" fmla="*/ 26 h 71"/>
                  <a:gd name="T22" fmla="*/ 6 w 46"/>
                  <a:gd name="T23" fmla="*/ 7 h 71"/>
                  <a:gd name="T24" fmla="*/ 21 w 46"/>
                  <a:gd name="T25" fmla="*/ 0 h 71"/>
                  <a:gd name="T26" fmla="*/ 35 w 46"/>
                  <a:gd name="T27" fmla="*/ 8 h 71"/>
                  <a:gd name="T28" fmla="*/ 36 w 46"/>
                  <a:gd name="T29" fmla="*/ 8 h 71"/>
                  <a:gd name="T30" fmla="*/ 36 w 46"/>
                  <a:gd name="T31" fmla="*/ 1 h 71"/>
                  <a:gd name="T32" fmla="*/ 46 w 46"/>
                  <a:gd name="T33" fmla="*/ 1 h 71"/>
                  <a:gd name="T34" fmla="*/ 46 w 46"/>
                  <a:gd name="T35" fmla="*/ 45 h 71"/>
                  <a:gd name="T36" fmla="*/ 36 w 46"/>
                  <a:gd name="T37" fmla="*/ 27 h 71"/>
                  <a:gd name="T38" fmla="*/ 36 w 46"/>
                  <a:gd name="T39" fmla="*/ 21 h 71"/>
                  <a:gd name="T40" fmla="*/ 32 w 46"/>
                  <a:gd name="T41" fmla="*/ 12 h 71"/>
                  <a:gd name="T42" fmla="*/ 24 w 46"/>
                  <a:gd name="T43" fmla="*/ 9 h 71"/>
                  <a:gd name="T44" fmla="*/ 14 w 46"/>
                  <a:gd name="T45" fmla="*/ 13 h 71"/>
                  <a:gd name="T46" fmla="*/ 11 w 46"/>
                  <a:gd name="T47" fmla="*/ 26 h 71"/>
                  <a:gd name="T48" fmla="*/ 14 w 46"/>
                  <a:gd name="T49" fmla="*/ 37 h 71"/>
                  <a:gd name="T50" fmla="*/ 23 w 46"/>
                  <a:gd name="T51" fmla="*/ 41 h 71"/>
                  <a:gd name="T52" fmla="*/ 32 w 46"/>
                  <a:gd name="T53" fmla="*/ 37 h 71"/>
                  <a:gd name="T54" fmla="*/ 36 w 46"/>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71">
                    <a:moveTo>
                      <a:pt x="46" y="45"/>
                    </a:moveTo>
                    <a:cubicBezTo>
                      <a:pt x="46" y="62"/>
                      <a:pt x="38" y="71"/>
                      <a:pt x="20" y="71"/>
                    </a:cubicBezTo>
                    <a:cubicBezTo>
                      <a:pt x="14" y="71"/>
                      <a:pt x="8" y="70"/>
                      <a:pt x="4" y="68"/>
                    </a:cubicBezTo>
                    <a:cubicBezTo>
                      <a:pt x="4" y="58"/>
                      <a:pt x="4" y="58"/>
                      <a:pt x="4" y="58"/>
                    </a:cubicBezTo>
                    <a:cubicBezTo>
                      <a:pt x="9" y="61"/>
                      <a:pt x="14" y="63"/>
                      <a:pt x="19" y="63"/>
                    </a:cubicBezTo>
                    <a:cubicBezTo>
                      <a:pt x="30" y="63"/>
                      <a:pt x="36" y="57"/>
                      <a:pt x="36" y="46"/>
                    </a:cubicBezTo>
                    <a:cubicBezTo>
                      <a:pt x="36" y="41"/>
                      <a:pt x="36" y="41"/>
                      <a:pt x="36" y="41"/>
                    </a:cubicBezTo>
                    <a:cubicBezTo>
                      <a:pt x="35" y="41"/>
                      <a:pt x="35" y="41"/>
                      <a:pt x="35" y="41"/>
                    </a:cubicBezTo>
                    <a:cubicBezTo>
                      <a:pt x="32" y="47"/>
                      <a:pt x="26" y="50"/>
                      <a:pt x="19" y="50"/>
                    </a:cubicBezTo>
                    <a:cubicBezTo>
                      <a:pt x="13" y="50"/>
                      <a:pt x="9" y="48"/>
                      <a:pt x="5" y="44"/>
                    </a:cubicBezTo>
                    <a:cubicBezTo>
                      <a:pt x="2" y="39"/>
                      <a:pt x="0" y="34"/>
                      <a:pt x="0" y="26"/>
                    </a:cubicBezTo>
                    <a:cubicBezTo>
                      <a:pt x="0" y="18"/>
                      <a:pt x="2" y="12"/>
                      <a:pt x="6" y="7"/>
                    </a:cubicBezTo>
                    <a:cubicBezTo>
                      <a:pt x="9" y="2"/>
                      <a:pt x="15" y="0"/>
                      <a:pt x="21" y="0"/>
                    </a:cubicBezTo>
                    <a:cubicBezTo>
                      <a:pt x="28" y="0"/>
                      <a:pt x="32" y="3"/>
                      <a:pt x="35" y="8"/>
                    </a:cubicBezTo>
                    <a:cubicBezTo>
                      <a:pt x="36" y="8"/>
                      <a:pt x="36" y="8"/>
                      <a:pt x="36" y="8"/>
                    </a:cubicBezTo>
                    <a:cubicBezTo>
                      <a:pt x="36" y="1"/>
                      <a:pt x="36" y="1"/>
                      <a:pt x="36" y="1"/>
                    </a:cubicBezTo>
                    <a:cubicBezTo>
                      <a:pt x="46" y="1"/>
                      <a:pt x="46" y="1"/>
                      <a:pt x="46" y="1"/>
                    </a:cubicBezTo>
                    <a:lnTo>
                      <a:pt x="46" y="45"/>
                    </a:lnTo>
                    <a:close/>
                    <a:moveTo>
                      <a:pt x="36" y="27"/>
                    </a:moveTo>
                    <a:cubicBezTo>
                      <a:pt x="36" y="21"/>
                      <a:pt x="36" y="21"/>
                      <a:pt x="36" y="21"/>
                    </a:cubicBezTo>
                    <a:cubicBezTo>
                      <a:pt x="36" y="17"/>
                      <a:pt x="35" y="15"/>
                      <a:pt x="32" y="12"/>
                    </a:cubicBezTo>
                    <a:cubicBezTo>
                      <a:pt x="30" y="10"/>
                      <a:pt x="27" y="9"/>
                      <a:pt x="24" y="9"/>
                    </a:cubicBezTo>
                    <a:cubicBezTo>
                      <a:pt x="20" y="9"/>
                      <a:pt x="17" y="10"/>
                      <a:pt x="14" y="13"/>
                    </a:cubicBezTo>
                    <a:cubicBezTo>
                      <a:pt x="12" y="16"/>
                      <a:pt x="11" y="20"/>
                      <a:pt x="11" y="26"/>
                    </a:cubicBezTo>
                    <a:cubicBezTo>
                      <a:pt x="11" y="30"/>
                      <a:pt x="12" y="34"/>
                      <a:pt x="14" y="37"/>
                    </a:cubicBezTo>
                    <a:cubicBezTo>
                      <a:pt x="16" y="40"/>
                      <a:pt x="19" y="41"/>
                      <a:pt x="23" y="41"/>
                    </a:cubicBezTo>
                    <a:cubicBezTo>
                      <a:pt x="27" y="41"/>
                      <a:pt x="30" y="40"/>
                      <a:pt x="32" y="37"/>
                    </a:cubicBezTo>
                    <a:cubicBezTo>
                      <a:pt x="34" y="35"/>
                      <a:pt x="36" y="31"/>
                      <a:pt x="3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38"/>
              <p:cNvSpPr>
                <a:spLocks noEditPoints="1"/>
              </p:cNvSpPr>
              <p:nvPr/>
            </p:nvSpPr>
            <p:spPr bwMode="auto">
              <a:xfrm>
                <a:off x="4351" y="1968"/>
                <a:ext cx="51" cy="57"/>
              </a:xfrm>
              <a:custGeom>
                <a:avLst/>
                <a:gdLst>
                  <a:gd name="T0" fmla="*/ 44 w 44"/>
                  <a:gd name="T1" fmla="*/ 28 h 50"/>
                  <a:gd name="T2" fmla="*/ 11 w 44"/>
                  <a:gd name="T3" fmla="*/ 28 h 50"/>
                  <a:gd name="T4" fmla="*/ 15 w 44"/>
                  <a:gd name="T5" fmla="*/ 38 h 50"/>
                  <a:gd name="T6" fmla="*/ 26 w 44"/>
                  <a:gd name="T7" fmla="*/ 42 h 50"/>
                  <a:gd name="T8" fmla="*/ 40 w 44"/>
                  <a:gd name="T9" fmla="*/ 37 h 50"/>
                  <a:gd name="T10" fmla="*/ 40 w 44"/>
                  <a:gd name="T11" fmla="*/ 46 h 50"/>
                  <a:gd name="T12" fmla="*/ 23 w 44"/>
                  <a:gd name="T13" fmla="*/ 50 h 50"/>
                  <a:gd name="T14" fmla="*/ 6 w 44"/>
                  <a:gd name="T15" fmla="*/ 43 h 50"/>
                  <a:gd name="T16" fmla="*/ 0 w 44"/>
                  <a:gd name="T17" fmla="*/ 25 h 50"/>
                  <a:gd name="T18" fmla="*/ 7 w 44"/>
                  <a:gd name="T19" fmla="*/ 7 h 50"/>
                  <a:gd name="T20" fmla="*/ 23 w 44"/>
                  <a:gd name="T21" fmla="*/ 0 h 50"/>
                  <a:gd name="T22" fmla="*/ 38 w 44"/>
                  <a:gd name="T23" fmla="*/ 6 h 50"/>
                  <a:gd name="T24" fmla="*/ 44 w 44"/>
                  <a:gd name="T25" fmla="*/ 24 h 50"/>
                  <a:gd name="T26" fmla="*/ 44 w 44"/>
                  <a:gd name="T27" fmla="*/ 28 h 50"/>
                  <a:gd name="T28" fmla="*/ 33 w 44"/>
                  <a:gd name="T29" fmla="*/ 20 h 50"/>
                  <a:gd name="T30" fmla="*/ 31 w 44"/>
                  <a:gd name="T31" fmla="*/ 11 h 50"/>
                  <a:gd name="T32" fmla="*/ 23 w 44"/>
                  <a:gd name="T33" fmla="*/ 8 h 50"/>
                  <a:gd name="T34" fmla="*/ 15 w 44"/>
                  <a:gd name="T35" fmla="*/ 11 h 50"/>
                  <a:gd name="T36" fmla="*/ 11 w 44"/>
                  <a:gd name="T37" fmla="*/ 20 h 50"/>
                  <a:gd name="T38" fmla="*/ 33 w 44"/>
                  <a:gd name="T39"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50">
                    <a:moveTo>
                      <a:pt x="44" y="28"/>
                    </a:moveTo>
                    <a:cubicBezTo>
                      <a:pt x="11" y="28"/>
                      <a:pt x="11" y="28"/>
                      <a:pt x="11" y="28"/>
                    </a:cubicBezTo>
                    <a:cubicBezTo>
                      <a:pt x="11" y="32"/>
                      <a:pt x="13" y="36"/>
                      <a:pt x="15" y="38"/>
                    </a:cubicBezTo>
                    <a:cubicBezTo>
                      <a:pt x="18" y="40"/>
                      <a:pt x="22" y="42"/>
                      <a:pt x="26" y="42"/>
                    </a:cubicBezTo>
                    <a:cubicBezTo>
                      <a:pt x="31" y="42"/>
                      <a:pt x="36" y="40"/>
                      <a:pt x="40" y="37"/>
                    </a:cubicBezTo>
                    <a:cubicBezTo>
                      <a:pt x="40" y="46"/>
                      <a:pt x="40" y="46"/>
                      <a:pt x="40" y="46"/>
                    </a:cubicBezTo>
                    <a:cubicBezTo>
                      <a:pt x="36" y="49"/>
                      <a:pt x="30" y="50"/>
                      <a:pt x="23" y="50"/>
                    </a:cubicBezTo>
                    <a:cubicBezTo>
                      <a:pt x="16" y="50"/>
                      <a:pt x="10" y="48"/>
                      <a:pt x="6" y="43"/>
                    </a:cubicBezTo>
                    <a:cubicBezTo>
                      <a:pt x="2" y="39"/>
                      <a:pt x="0" y="33"/>
                      <a:pt x="0" y="25"/>
                    </a:cubicBezTo>
                    <a:cubicBezTo>
                      <a:pt x="0" y="18"/>
                      <a:pt x="3" y="12"/>
                      <a:pt x="7" y="7"/>
                    </a:cubicBezTo>
                    <a:cubicBezTo>
                      <a:pt x="11" y="2"/>
                      <a:pt x="17" y="0"/>
                      <a:pt x="23" y="0"/>
                    </a:cubicBezTo>
                    <a:cubicBezTo>
                      <a:pt x="30" y="0"/>
                      <a:pt x="35" y="2"/>
                      <a:pt x="38" y="6"/>
                    </a:cubicBezTo>
                    <a:cubicBezTo>
                      <a:pt x="42" y="10"/>
                      <a:pt x="44" y="16"/>
                      <a:pt x="44" y="24"/>
                    </a:cubicBezTo>
                    <a:lnTo>
                      <a:pt x="44" y="28"/>
                    </a:lnTo>
                    <a:close/>
                    <a:moveTo>
                      <a:pt x="33" y="20"/>
                    </a:moveTo>
                    <a:cubicBezTo>
                      <a:pt x="33" y="16"/>
                      <a:pt x="32" y="13"/>
                      <a:pt x="31" y="11"/>
                    </a:cubicBezTo>
                    <a:cubicBezTo>
                      <a:pt x="29" y="9"/>
                      <a:pt x="26" y="8"/>
                      <a:pt x="23" y="8"/>
                    </a:cubicBezTo>
                    <a:cubicBezTo>
                      <a:pt x="20" y="8"/>
                      <a:pt x="17" y="9"/>
                      <a:pt x="15" y="11"/>
                    </a:cubicBezTo>
                    <a:cubicBezTo>
                      <a:pt x="13" y="14"/>
                      <a:pt x="12" y="17"/>
                      <a:pt x="11" y="20"/>
                    </a:cubicBezTo>
                    <a:lnTo>
                      <a:pt x="33"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39"/>
              <p:cNvSpPr>
                <a:spLocks/>
              </p:cNvSpPr>
              <p:nvPr/>
            </p:nvSpPr>
            <p:spPr bwMode="auto">
              <a:xfrm>
                <a:off x="4406" y="1947"/>
                <a:ext cx="28" cy="95"/>
              </a:xfrm>
              <a:custGeom>
                <a:avLst/>
                <a:gdLst>
                  <a:gd name="T0" fmla="*/ 9 w 24"/>
                  <a:gd name="T1" fmla="*/ 82 h 82"/>
                  <a:gd name="T2" fmla="*/ 0 w 24"/>
                  <a:gd name="T3" fmla="*/ 82 h 82"/>
                  <a:gd name="T4" fmla="*/ 14 w 24"/>
                  <a:gd name="T5" fmla="*/ 41 h 82"/>
                  <a:gd name="T6" fmla="*/ 0 w 24"/>
                  <a:gd name="T7" fmla="*/ 0 h 82"/>
                  <a:gd name="T8" fmla="*/ 9 w 24"/>
                  <a:gd name="T9" fmla="*/ 0 h 82"/>
                  <a:gd name="T10" fmla="*/ 24 w 24"/>
                  <a:gd name="T11" fmla="*/ 41 h 82"/>
                  <a:gd name="T12" fmla="*/ 9 w 2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24" h="82">
                    <a:moveTo>
                      <a:pt x="9" y="82"/>
                    </a:moveTo>
                    <a:cubicBezTo>
                      <a:pt x="0" y="82"/>
                      <a:pt x="0" y="82"/>
                      <a:pt x="0" y="82"/>
                    </a:cubicBezTo>
                    <a:cubicBezTo>
                      <a:pt x="10" y="70"/>
                      <a:pt x="14" y="57"/>
                      <a:pt x="14" y="41"/>
                    </a:cubicBezTo>
                    <a:cubicBezTo>
                      <a:pt x="14" y="26"/>
                      <a:pt x="10" y="12"/>
                      <a:pt x="0" y="0"/>
                    </a:cubicBezTo>
                    <a:cubicBezTo>
                      <a:pt x="9" y="0"/>
                      <a:pt x="9" y="0"/>
                      <a:pt x="9" y="0"/>
                    </a:cubicBezTo>
                    <a:cubicBezTo>
                      <a:pt x="19" y="11"/>
                      <a:pt x="24" y="25"/>
                      <a:pt x="24" y="41"/>
                    </a:cubicBezTo>
                    <a:cubicBezTo>
                      <a:pt x="24" y="57"/>
                      <a:pt x="19" y="71"/>
                      <a:pt x="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40"/>
              <p:cNvSpPr>
                <a:spLocks noChangeArrowheads="1"/>
              </p:cNvSpPr>
              <p:nvPr/>
            </p:nvSpPr>
            <p:spPr bwMode="auto">
              <a:xfrm>
                <a:off x="4481" y="1947"/>
                <a:ext cx="14" cy="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41"/>
              <p:cNvSpPr>
                <a:spLocks/>
              </p:cNvSpPr>
              <p:nvPr/>
            </p:nvSpPr>
            <p:spPr bwMode="auto">
              <a:xfrm>
                <a:off x="4514" y="1947"/>
                <a:ext cx="65" cy="77"/>
              </a:xfrm>
              <a:custGeom>
                <a:avLst/>
                <a:gdLst>
                  <a:gd name="T0" fmla="*/ 57 w 57"/>
                  <a:gd name="T1" fmla="*/ 67 h 67"/>
                  <a:gd name="T2" fmla="*/ 44 w 57"/>
                  <a:gd name="T3" fmla="*/ 67 h 67"/>
                  <a:gd name="T4" fmla="*/ 13 w 57"/>
                  <a:gd name="T5" fmla="*/ 18 h 67"/>
                  <a:gd name="T6" fmla="*/ 11 w 57"/>
                  <a:gd name="T7" fmla="*/ 14 h 67"/>
                  <a:gd name="T8" fmla="*/ 10 w 57"/>
                  <a:gd name="T9" fmla="*/ 14 h 67"/>
                  <a:gd name="T10" fmla="*/ 11 w 57"/>
                  <a:gd name="T11" fmla="*/ 23 h 67"/>
                  <a:gd name="T12" fmla="*/ 11 w 57"/>
                  <a:gd name="T13" fmla="*/ 67 h 67"/>
                  <a:gd name="T14" fmla="*/ 0 w 57"/>
                  <a:gd name="T15" fmla="*/ 67 h 67"/>
                  <a:gd name="T16" fmla="*/ 0 w 57"/>
                  <a:gd name="T17" fmla="*/ 0 h 67"/>
                  <a:gd name="T18" fmla="*/ 13 w 57"/>
                  <a:gd name="T19" fmla="*/ 0 h 67"/>
                  <a:gd name="T20" fmla="*/ 44 w 57"/>
                  <a:gd name="T21" fmla="*/ 48 h 67"/>
                  <a:gd name="T22" fmla="*/ 46 w 57"/>
                  <a:gd name="T23" fmla="*/ 52 h 67"/>
                  <a:gd name="T24" fmla="*/ 46 w 57"/>
                  <a:gd name="T25" fmla="*/ 52 h 67"/>
                  <a:gd name="T26" fmla="*/ 46 w 57"/>
                  <a:gd name="T27" fmla="*/ 43 h 67"/>
                  <a:gd name="T28" fmla="*/ 46 w 57"/>
                  <a:gd name="T29" fmla="*/ 0 h 67"/>
                  <a:gd name="T30" fmla="*/ 57 w 57"/>
                  <a:gd name="T31" fmla="*/ 0 h 67"/>
                  <a:gd name="T32" fmla="*/ 57 w 5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7">
                    <a:moveTo>
                      <a:pt x="57" y="67"/>
                    </a:moveTo>
                    <a:cubicBezTo>
                      <a:pt x="44" y="67"/>
                      <a:pt x="44" y="67"/>
                      <a:pt x="44" y="67"/>
                    </a:cubicBezTo>
                    <a:cubicBezTo>
                      <a:pt x="13" y="18"/>
                      <a:pt x="13" y="18"/>
                      <a:pt x="13" y="18"/>
                    </a:cubicBezTo>
                    <a:cubicBezTo>
                      <a:pt x="12" y="16"/>
                      <a:pt x="11" y="15"/>
                      <a:pt x="11" y="14"/>
                    </a:cubicBezTo>
                    <a:cubicBezTo>
                      <a:pt x="10" y="14"/>
                      <a:pt x="10" y="14"/>
                      <a:pt x="10" y="14"/>
                    </a:cubicBezTo>
                    <a:cubicBezTo>
                      <a:pt x="11" y="15"/>
                      <a:pt x="11" y="18"/>
                      <a:pt x="11" y="23"/>
                    </a:cubicBezTo>
                    <a:cubicBezTo>
                      <a:pt x="11" y="67"/>
                      <a:pt x="11" y="67"/>
                      <a:pt x="11" y="67"/>
                    </a:cubicBezTo>
                    <a:cubicBezTo>
                      <a:pt x="0" y="67"/>
                      <a:pt x="0" y="67"/>
                      <a:pt x="0" y="67"/>
                    </a:cubicBezTo>
                    <a:cubicBezTo>
                      <a:pt x="0" y="0"/>
                      <a:pt x="0" y="0"/>
                      <a:pt x="0" y="0"/>
                    </a:cubicBezTo>
                    <a:cubicBezTo>
                      <a:pt x="13" y="0"/>
                      <a:pt x="13" y="0"/>
                      <a:pt x="13" y="0"/>
                    </a:cubicBezTo>
                    <a:cubicBezTo>
                      <a:pt x="44" y="48"/>
                      <a:pt x="44" y="48"/>
                      <a:pt x="44" y="48"/>
                    </a:cubicBezTo>
                    <a:cubicBezTo>
                      <a:pt x="45" y="50"/>
                      <a:pt x="46" y="51"/>
                      <a:pt x="46" y="52"/>
                    </a:cubicBezTo>
                    <a:cubicBezTo>
                      <a:pt x="46" y="52"/>
                      <a:pt x="46" y="52"/>
                      <a:pt x="46" y="52"/>
                    </a:cubicBezTo>
                    <a:cubicBezTo>
                      <a:pt x="46" y="50"/>
                      <a:pt x="46" y="47"/>
                      <a:pt x="46" y="43"/>
                    </a:cubicBezTo>
                    <a:cubicBezTo>
                      <a:pt x="46" y="0"/>
                      <a:pt x="46" y="0"/>
                      <a:pt x="46" y="0"/>
                    </a:cubicBezTo>
                    <a:cubicBezTo>
                      <a:pt x="57" y="0"/>
                      <a:pt x="57" y="0"/>
                      <a:pt x="57" y="0"/>
                    </a:cubicBezTo>
                    <a:lnTo>
                      <a:pt x="5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42"/>
              <p:cNvSpPr>
                <a:spLocks noEditPoints="1"/>
              </p:cNvSpPr>
              <p:nvPr/>
            </p:nvSpPr>
            <p:spPr bwMode="auto">
              <a:xfrm>
                <a:off x="4623"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6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2 w 64"/>
                  <a:gd name="T23" fmla="*/ 34 h 69"/>
                  <a:gd name="T24" fmla="*/ 17 w 64"/>
                  <a:gd name="T25" fmla="*/ 52 h 69"/>
                  <a:gd name="T26" fmla="*/ 32 w 64"/>
                  <a:gd name="T27" fmla="*/ 59 h 69"/>
                  <a:gd name="T28" fmla="*/ 47 w 64"/>
                  <a:gd name="T29" fmla="*/ 53 h 69"/>
                  <a:gd name="T30" fmla="*/ 53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6" y="9"/>
                    </a:cubicBezTo>
                    <a:cubicBezTo>
                      <a:pt x="61" y="15"/>
                      <a:pt x="64" y="24"/>
                      <a:pt x="64" y="34"/>
                    </a:cubicBezTo>
                    <a:cubicBezTo>
                      <a:pt x="64" y="44"/>
                      <a:pt x="61" y="53"/>
                      <a:pt x="55" y="59"/>
                    </a:cubicBezTo>
                    <a:cubicBezTo>
                      <a:pt x="49" y="66"/>
                      <a:pt x="42" y="69"/>
                      <a:pt x="32" y="69"/>
                    </a:cubicBezTo>
                    <a:close/>
                    <a:moveTo>
                      <a:pt x="32" y="10"/>
                    </a:moveTo>
                    <a:cubicBezTo>
                      <a:pt x="26" y="10"/>
                      <a:pt x="21" y="12"/>
                      <a:pt x="17" y="16"/>
                    </a:cubicBezTo>
                    <a:cubicBezTo>
                      <a:pt x="14" y="21"/>
                      <a:pt x="12" y="27"/>
                      <a:pt x="12" y="34"/>
                    </a:cubicBezTo>
                    <a:cubicBezTo>
                      <a:pt x="12" y="42"/>
                      <a:pt x="14" y="48"/>
                      <a:pt x="17" y="52"/>
                    </a:cubicBezTo>
                    <a:cubicBezTo>
                      <a:pt x="21" y="57"/>
                      <a:pt x="26" y="59"/>
                      <a:pt x="32" y="59"/>
                    </a:cubicBezTo>
                    <a:cubicBezTo>
                      <a:pt x="38" y="59"/>
                      <a:pt x="43" y="57"/>
                      <a:pt x="47" y="53"/>
                    </a:cubicBezTo>
                    <a:cubicBezTo>
                      <a:pt x="51" y="48"/>
                      <a:pt x="53" y="42"/>
                      <a:pt x="53" y="35"/>
                    </a:cubicBezTo>
                    <a:cubicBezTo>
                      <a:pt x="53" y="27"/>
                      <a:pt x="51" y="20"/>
                      <a:pt x="47" y="16"/>
                    </a:cubicBezTo>
                    <a:cubicBezTo>
                      <a:pt x="44" y="12"/>
                      <a:pt x="39"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43"/>
              <p:cNvSpPr>
                <a:spLocks/>
              </p:cNvSpPr>
              <p:nvPr/>
            </p:nvSpPr>
            <p:spPr bwMode="auto">
              <a:xfrm>
                <a:off x="4711" y="1947"/>
                <a:ext cx="66" cy="77"/>
              </a:xfrm>
              <a:custGeom>
                <a:avLst/>
                <a:gdLst>
                  <a:gd name="T0" fmla="*/ 57 w 57"/>
                  <a:gd name="T1" fmla="*/ 67 h 67"/>
                  <a:gd name="T2" fmla="*/ 45 w 57"/>
                  <a:gd name="T3" fmla="*/ 67 h 67"/>
                  <a:gd name="T4" fmla="*/ 13 w 57"/>
                  <a:gd name="T5" fmla="*/ 18 h 67"/>
                  <a:gd name="T6" fmla="*/ 11 w 57"/>
                  <a:gd name="T7" fmla="*/ 14 h 67"/>
                  <a:gd name="T8" fmla="*/ 11 w 57"/>
                  <a:gd name="T9" fmla="*/ 14 h 67"/>
                  <a:gd name="T10" fmla="*/ 11 w 57"/>
                  <a:gd name="T11" fmla="*/ 23 h 67"/>
                  <a:gd name="T12" fmla="*/ 11 w 57"/>
                  <a:gd name="T13" fmla="*/ 67 h 67"/>
                  <a:gd name="T14" fmla="*/ 0 w 57"/>
                  <a:gd name="T15" fmla="*/ 67 h 67"/>
                  <a:gd name="T16" fmla="*/ 0 w 57"/>
                  <a:gd name="T17" fmla="*/ 0 h 67"/>
                  <a:gd name="T18" fmla="*/ 13 w 57"/>
                  <a:gd name="T19" fmla="*/ 0 h 67"/>
                  <a:gd name="T20" fmla="*/ 44 w 57"/>
                  <a:gd name="T21" fmla="*/ 48 h 67"/>
                  <a:gd name="T22" fmla="*/ 47 w 57"/>
                  <a:gd name="T23" fmla="*/ 52 h 67"/>
                  <a:gd name="T24" fmla="*/ 47 w 57"/>
                  <a:gd name="T25" fmla="*/ 52 h 67"/>
                  <a:gd name="T26" fmla="*/ 46 w 57"/>
                  <a:gd name="T27" fmla="*/ 43 h 67"/>
                  <a:gd name="T28" fmla="*/ 46 w 57"/>
                  <a:gd name="T29" fmla="*/ 0 h 67"/>
                  <a:gd name="T30" fmla="*/ 57 w 57"/>
                  <a:gd name="T31" fmla="*/ 0 h 67"/>
                  <a:gd name="T32" fmla="*/ 57 w 5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7">
                    <a:moveTo>
                      <a:pt x="57" y="67"/>
                    </a:moveTo>
                    <a:cubicBezTo>
                      <a:pt x="45" y="67"/>
                      <a:pt x="45" y="67"/>
                      <a:pt x="45" y="67"/>
                    </a:cubicBezTo>
                    <a:cubicBezTo>
                      <a:pt x="13" y="18"/>
                      <a:pt x="13" y="18"/>
                      <a:pt x="13" y="18"/>
                    </a:cubicBezTo>
                    <a:cubicBezTo>
                      <a:pt x="12" y="16"/>
                      <a:pt x="12" y="15"/>
                      <a:pt x="11" y="14"/>
                    </a:cubicBezTo>
                    <a:cubicBezTo>
                      <a:pt x="11" y="14"/>
                      <a:pt x="11" y="14"/>
                      <a:pt x="11" y="14"/>
                    </a:cubicBezTo>
                    <a:cubicBezTo>
                      <a:pt x="11" y="15"/>
                      <a:pt x="11" y="18"/>
                      <a:pt x="11" y="23"/>
                    </a:cubicBezTo>
                    <a:cubicBezTo>
                      <a:pt x="11" y="67"/>
                      <a:pt x="11" y="67"/>
                      <a:pt x="11" y="67"/>
                    </a:cubicBezTo>
                    <a:cubicBezTo>
                      <a:pt x="0" y="67"/>
                      <a:pt x="0" y="67"/>
                      <a:pt x="0" y="67"/>
                    </a:cubicBezTo>
                    <a:cubicBezTo>
                      <a:pt x="0" y="0"/>
                      <a:pt x="0" y="0"/>
                      <a:pt x="0" y="0"/>
                    </a:cubicBezTo>
                    <a:cubicBezTo>
                      <a:pt x="13" y="0"/>
                      <a:pt x="13" y="0"/>
                      <a:pt x="13" y="0"/>
                    </a:cubicBezTo>
                    <a:cubicBezTo>
                      <a:pt x="44" y="48"/>
                      <a:pt x="44" y="48"/>
                      <a:pt x="44" y="48"/>
                    </a:cubicBezTo>
                    <a:cubicBezTo>
                      <a:pt x="45" y="50"/>
                      <a:pt x="46" y="51"/>
                      <a:pt x="47" y="52"/>
                    </a:cubicBezTo>
                    <a:cubicBezTo>
                      <a:pt x="47" y="52"/>
                      <a:pt x="47" y="52"/>
                      <a:pt x="47" y="52"/>
                    </a:cubicBezTo>
                    <a:cubicBezTo>
                      <a:pt x="46" y="50"/>
                      <a:pt x="46" y="47"/>
                      <a:pt x="46" y="43"/>
                    </a:cubicBezTo>
                    <a:cubicBezTo>
                      <a:pt x="46" y="0"/>
                      <a:pt x="46" y="0"/>
                      <a:pt x="46" y="0"/>
                    </a:cubicBezTo>
                    <a:cubicBezTo>
                      <a:pt x="57" y="0"/>
                      <a:pt x="57" y="0"/>
                      <a:pt x="57" y="0"/>
                    </a:cubicBezTo>
                    <a:lnTo>
                      <a:pt x="5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44"/>
              <p:cNvSpPr>
                <a:spLocks/>
              </p:cNvSpPr>
              <p:nvPr/>
            </p:nvSpPr>
            <p:spPr bwMode="auto">
              <a:xfrm>
                <a:off x="4796"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45"/>
              <p:cNvSpPr>
                <a:spLocks/>
              </p:cNvSpPr>
              <p:nvPr/>
            </p:nvSpPr>
            <p:spPr bwMode="auto">
              <a:xfrm>
                <a:off x="4878" y="1946"/>
                <a:ext cx="65" cy="79"/>
              </a:xfrm>
              <a:custGeom>
                <a:avLst/>
                <a:gdLst>
                  <a:gd name="T0" fmla="*/ 56 w 56"/>
                  <a:gd name="T1" fmla="*/ 63 h 69"/>
                  <a:gd name="T2" fmla="*/ 33 w 56"/>
                  <a:gd name="T3" fmla="*/ 69 h 69"/>
                  <a:gd name="T4" fmla="*/ 9 w 56"/>
                  <a:gd name="T5" fmla="*/ 60 h 69"/>
                  <a:gd name="T6" fmla="*/ 0 w 56"/>
                  <a:gd name="T7" fmla="*/ 35 h 69"/>
                  <a:gd name="T8" fmla="*/ 10 w 56"/>
                  <a:gd name="T9" fmla="*/ 10 h 69"/>
                  <a:gd name="T10" fmla="*/ 35 w 56"/>
                  <a:gd name="T11" fmla="*/ 0 h 69"/>
                  <a:gd name="T12" fmla="*/ 54 w 56"/>
                  <a:gd name="T13" fmla="*/ 3 h 69"/>
                  <a:gd name="T14" fmla="*/ 54 w 56"/>
                  <a:gd name="T15" fmla="*/ 15 h 69"/>
                  <a:gd name="T16" fmla="*/ 36 w 56"/>
                  <a:gd name="T17" fmla="*/ 9 h 69"/>
                  <a:gd name="T18" fmla="*/ 18 w 56"/>
                  <a:gd name="T19" fmla="*/ 16 h 69"/>
                  <a:gd name="T20" fmla="*/ 11 w 56"/>
                  <a:gd name="T21" fmla="*/ 35 h 69"/>
                  <a:gd name="T22" fmla="*/ 17 w 56"/>
                  <a:gd name="T23" fmla="*/ 53 h 69"/>
                  <a:gd name="T24" fmla="*/ 33 w 56"/>
                  <a:gd name="T25" fmla="*/ 59 h 69"/>
                  <a:gd name="T26" fmla="*/ 45 w 56"/>
                  <a:gd name="T27" fmla="*/ 57 h 69"/>
                  <a:gd name="T28" fmla="*/ 45 w 56"/>
                  <a:gd name="T29" fmla="*/ 41 h 69"/>
                  <a:gd name="T30" fmla="*/ 31 w 56"/>
                  <a:gd name="T31" fmla="*/ 41 h 69"/>
                  <a:gd name="T32" fmla="*/ 31 w 56"/>
                  <a:gd name="T33" fmla="*/ 31 h 69"/>
                  <a:gd name="T34" fmla="*/ 56 w 56"/>
                  <a:gd name="T35" fmla="*/ 31 h 69"/>
                  <a:gd name="T36" fmla="*/ 56 w 56"/>
                  <a:gd name="T3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9">
                    <a:moveTo>
                      <a:pt x="56" y="63"/>
                    </a:moveTo>
                    <a:cubicBezTo>
                      <a:pt x="49" y="67"/>
                      <a:pt x="41" y="69"/>
                      <a:pt x="33" y="69"/>
                    </a:cubicBezTo>
                    <a:cubicBezTo>
                      <a:pt x="23" y="69"/>
                      <a:pt x="15" y="66"/>
                      <a:pt x="9" y="60"/>
                    </a:cubicBezTo>
                    <a:cubicBezTo>
                      <a:pt x="3" y="54"/>
                      <a:pt x="0" y="45"/>
                      <a:pt x="0" y="35"/>
                    </a:cubicBezTo>
                    <a:cubicBezTo>
                      <a:pt x="0" y="25"/>
                      <a:pt x="3" y="16"/>
                      <a:pt x="10" y="10"/>
                    </a:cubicBezTo>
                    <a:cubicBezTo>
                      <a:pt x="17" y="3"/>
                      <a:pt x="25" y="0"/>
                      <a:pt x="35" y="0"/>
                    </a:cubicBezTo>
                    <a:cubicBezTo>
                      <a:pt x="43" y="0"/>
                      <a:pt x="49" y="1"/>
                      <a:pt x="54" y="3"/>
                    </a:cubicBezTo>
                    <a:cubicBezTo>
                      <a:pt x="54" y="15"/>
                      <a:pt x="54" y="15"/>
                      <a:pt x="54" y="15"/>
                    </a:cubicBezTo>
                    <a:cubicBezTo>
                      <a:pt x="49" y="11"/>
                      <a:pt x="43" y="9"/>
                      <a:pt x="36" y="9"/>
                    </a:cubicBezTo>
                    <a:cubicBezTo>
                      <a:pt x="29" y="9"/>
                      <a:pt x="23" y="12"/>
                      <a:pt x="18" y="16"/>
                    </a:cubicBezTo>
                    <a:cubicBezTo>
                      <a:pt x="14" y="21"/>
                      <a:pt x="11" y="27"/>
                      <a:pt x="11" y="35"/>
                    </a:cubicBezTo>
                    <a:cubicBezTo>
                      <a:pt x="11" y="42"/>
                      <a:pt x="13" y="48"/>
                      <a:pt x="17" y="53"/>
                    </a:cubicBezTo>
                    <a:cubicBezTo>
                      <a:pt x="21" y="57"/>
                      <a:pt x="27" y="59"/>
                      <a:pt x="33" y="59"/>
                    </a:cubicBezTo>
                    <a:cubicBezTo>
                      <a:pt x="38" y="59"/>
                      <a:pt x="42" y="58"/>
                      <a:pt x="45" y="57"/>
                    </a:cubicBezTo>
                    <a:cubicBezTo>
                      <a:pt x="45" y="41"/>
                      <a:pt x="45" y="41"/>
                      <a:pt x="45" y="41"/>
                    </a:cubicBezTo>
                    <a:cubicBezTo>
                      <a:pt x="31" y="41"/>
                      <a:pt x="31" y="41"/>
                      <a:pt x="31" y="41"/>
                    </a:cubicBezTo>
                    <a:cubicBezTo>
                      <a:pt x="31" y="31"/>
                      <a:pt x="31" y="31"/>
                      <a:pt x="31" y="31"/>
                    </a:cubicBezTo>
                    <a:cubicBezTo>
                      <a:pt x="56" y="31"/>
                      <a:pt x="56" y="31"/>
                      <a:pt x="56" y="31"/>
                    </a:cubicBezTo>
                    <a:lnTo>
                      <a:pt x="5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46"/>
              <p:cNvSpPr>
                <a:spLocks noEditPoints="1"/>
              </p:cNvSpPr>
              <p:nvPr/>
            </p:nvSpPr>
            <p:spPr bwMode="auto">
              <a:xfrm>
                <a:off x="4960" y="1947"/>
                <a:ext cx="59" cy="77"/>
              </a:xfrm>
              <a:custGeom>
                <a:avLst/>
                <a:gdLst>
                  <a:gd name="T0" fmla="*/ 51 w 51"/>
                  <a:gd name="T1" fmla="*/ 67 h 67"/>
                  <a:gd name="T2" fmla="*/ 38 w 51"/>
                  <a:gd name="T3" fmla="*/ 67 h 67"/>
                  <a:gd name="T4" fmla="*/ 28 w 51"/>
                  <a:gd name="T5" fmla="*/ 49 h 67"/>
                  <a:gd name="T6" fmla="*/ 25 w 51"/>
                  <a:gd name="T7" fmla="*/ 45 h 67"/>
                  <a:gd name="T8" fmla="*/ 22 w 51"/>
                  <a:gd name="T9" fmla="*/ 42 h 67"/>
                  <a:gd name="T10" fmla="*/ 19 w 51"/>
                  <a:gd name="T11" fmla="*/ 40 h 67"/>
                  <a:gd name="T12" fmla="*/ 15 w 51"/>
                  <a:gd name="T13" fmla="*/ 40 h 67"/>
                  <a:gd name="T14" fmla="*/ 11 w 51"/>
                  <a:gd name="T15" fmla="*/ 40 h 67"/>
                  <a:gd name="T16" fmla="*/ 11 w 51"/>
                  <a:gd name="T17" fmla="*/ 67 h 67"/>
                  <a:gd name="T18" fmla="*/ 0 w 51"/>
                  <a:gd name="T19" fmla="*/ 67 h 67"/>
                  <a:gd name="T20" fmla="*/ 0 w 51"/>
                  <a:gd name="T21" fmla="*/ 0 h 67"/>
                  <a:gd name="T22" fmla="*/ 22 w 51"/>
                  <a:gd name="T23" fmla="*/ 0 h 67"/>
                  <a:gd name="T24" fmla="*/ 30 w 51"/>
                  <a:gd name="T25" fmla="*/ 1 h 67"/>
                  <a:gd name="T26" fmla="*/ 37 w 51"/>
                  <a:gd name="T27" fmla="*/ 4 h 67"/>
                  <a:gd name="T28" fmla="*/ 42 w 51"/>
                  <a:gd name="T29" fmla="*/ 10 h 67"/>
                  <a:gd name="T30" fmla="*/ 43 w 51"/>
                  <a:gd name="T31" fmla="*/ 18 h 67"/>
                  <a:gd name="T32" fmla="*/ 42 w 51"/>
                  <a:gd name="T33" fmla="*/ 25 h 67"/>
                  <a:gd name="T34" fmla="*/ 39 w 51"/>
                  <a:gd name="T35" fmla="*/ 30 h 67"/>
                  <a:gd name="T36" fmla="*/ 35 w 51"/>
                  <a:gd name="T37" fmla="*/ 34 h 67"/>
                  <a:gd name="T38" fmla="*/ 29 w 51"/>
                  <a:gd name="T39" fmla="*/ 36 h 67"/>
                  <a:gd name="T40" fmla="*/ 29 w 51"/>
                  <a:gd name="T41" fmla="*/ 36 h 67"/>
                  <a:gd name="T42" fmla="*/ 32 w 51"/>
                  <a:gd name="T43" fmla="*/ 39 h 67"/>
                  <a:gd name="T44" fmla="*/ 34 w 51"/>
                  <a:gd name="T45" fmla="*/ 41 h 67"/>
                  <a:gd name="T46" fmla="*/ 37 w 51"/>
                  <a:gd name="T47" fmla="*/ 44 h 67"/>
                  <a:gd name="T48" fmla="*/ 39 w 51"/>
                  <a:gd name="T49" fmla="*/ 48 h 67"/>
                  <a:gd name="T50" fmla="*/ 51 w 51"/>
                  <a:gd name="T51" fmla="*/ 67 h 67"/>
                  <a:gd name="T52" fmla="*/ 11 w 51"/>
                  <a:gd name="T53" fmla="*/ 9 h 67"/>
                  <a:gd name="T54" fmla="*/ 11 w 51"/>
                  <a:gd name="T55" fmla="*/ 31 h 67"/>
                  <a:gd name="T56" fmla="*/ 20 w 51"/>
                  <a:gd name="T57" fmla="*/ 31 h 67"/>
                  <a:gd name="T58" fmla="*/ 25 w 51"/>
                  <a:gd name="T59" fmla="*/ 30 h 67"/>
                  <a:gd name="T60" fmla="*/ 28 w 51"/>
                  <a:gd name="T61" fmla="*/ 28 h 67"/>
                  <a:gd name="T62" fmla="*/ 31 w 51"/>
                  <a:gd name="T63" fmla="*/ 24 h 67"/>
                  <a:gd name="T64" fmla="*/ 32 w 51"/>
                  <a:gd name="T65" fmla="*/ 19 h 67"/>
                  <a:gd name="T66" fmla="*/ 29 w 51"/>
                  <a:gd name="T67" fmla="*/ 12 h 67"/>
                  <a:gd name="T68" fmla="*/ 20 w 51"/>
                  <a:gd name="T69" fmla="*/ 9 h 67"/>
                  <a:gd name="T70" fmla="*/ 11 w 51"/>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7">
                    <a:moveTo>
                      <a:pt x="51" y="67"/>
                    </a:moveTo>
                    <a:cubicBezTo>
                      <a:pt x="38" y="67"/>
                      <a:pt x="38" y="67"/>
                      <a:pt x="38" y="67"/>
                    </a:cubicBezTo>
                    <a:cubicBezTo>
                      <a:pt x="28" y="49"/>
                      <a:pt x="28" y="49"/>
                      <a:pt x="28" y="49"/>
                    </a:cubicBezTo>
                    <a:cubicBezTo>
                      <a:pt x="27" y="47"/>
                      <a:pt x="26" y="46"/>
                      <a:pt x="25" y="45"/>
                    </a:cubicBezTo>
                    <a:cubicBezTo>
                      <a:pt x="24" y="44"/>
                      <a:pt x="23" y="43"/>
                      <a:pt x="22" y="42"/>
                    </a:cubicBezTo>
                    <a:cubicBezTo>
                      <a:pt x="21" y="41"/>
                      <a:pt x="20" y="41"/>
                      <a:pt x="19" y="40"/>
                    </a:cubicBezTo>
                    <a:cubicBezTo>
                      <a:pt x="18" y="40"/>
                      <a:pt x="16" y="40"/>
                      <a:pt x="15"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0" y="1"/>
                    </a:cubicBezTo>
                    <a:cubicBezTo>
                      <a:pt x="33" y="2"/>
                      <a:pt x="35" y="3"/>
                      <a:pt x="37" y="4"/>
                    </a:cubicBezTo>
                    <a:cubicBezTo>
                      <a:pt x="39" y="6"/>
                      <a:pt x="41" y="8"/>
                      <a:pt x="42" y="10"/>
                    </a:cubicBezTo>
                    <a:cubicBezTo>
                      <a:pt x="43" y="12"/>
                      <a:pt x="43" y="15"/>
                      <a:pt x="43" y="18"/>
                    </a:cubicBezTo>
                    <a:cubicBezTo>
                      <a:pt x="43" y="20"/>
                      <a:pt x="43" y="23"/>
                      <a:pt x="42" y="25"/>
                    </a:cubicBezTo>
                    <a:cubicBezTo>
                      <a:pt x="42" y="26"/>
                      <a:pt x="41" y="28"/>
                      <a:pt x="39" y="30"/>
                    </a:cubicBezTo>
                    <a:cubicBezTo>
                      <a:pt x="38" y="31"/>
                      <a:pt x="36" y="33"/>
                      <a:pt x="35" y="34"/>
                    </a:cubicBezTo>
                    <a:cubicBezTo>
                      <a:pt x="33" y="35"/>
                      <a:pt x="31" y="36"/>
                      <a:pt x="29" y="36"/>
                    </a:cubicBezTo>
                    <a:cubicBezTo>
                      <a:pt x="29" y="36"/>
                      <a:pt x="29" y="36"/>
                      <a:pt x="29" y="36"/>
                    </a:cubicBezTo>
                    <a:cubicBezTo>
                      <a:pt x="30" y="37"/>
                      <a:pt x="31" y="38"/>
                      <a:pt x="32" y="39"/>
                    </a:cubicBezTo>
                    <a:cubicBezTo>
                      <a:pt x="33" y="39"/>
                      <a:pt x="33" y="40"/>
                      <a:pt x="34" y="41"/>
                    </a:cubicBezTo>
                    <a:cubicBezTo>
                      <a:pt x="35" y="42"/>
                      <a:pt x="36" y="43"/>
                      <a:pt x="37" y="44"/>
                    </a:cubicBezTo>
                    <a:cubicBezTo>
                      <a:pt x="37" y="45"/>
                      <a:pt x="38" y="47"/>
                      <a:pt x="39" y="48"/>
                    </a:cubicBezTo>
                    <a:lnTo>
                      <a:pt x="51" y="67"/>
                    </a:lnTo>
                    <a:close/>
                    <a:moveTo>
                      <a:pt x="11" y="9"/>
                    </a:moveTo>
                    <a:cubicBezTo>
                      <a:pt x="11" y="31"/>
                      <a:pt x="11" y="31"/>
                      <a:pt x="11" y="31"/>
                    </a:cubicBezTo>
                    <a:cubicBezTo>
                      <a:pt x="20" y="31"/>
                      <a:pt x="20" y="31"/>
                      <a:pt x="20" y="31"/>
                    </a:cubicBezTo>
                    <a:cubicBezTo>
                      <a:pt x="22" y="31"/>
                      <a:pt x="23" y="30"/>
                      <a:pt x="25" y="30"/>
                    </a:cubicBezTo>
                    <a:cubicBezTo>
                      <a:pt x="26" y="29"/>
                      <a:pt x="27" y="29"/>
                      <a:pt x="28" y="28"/>
                    </a:cubicBezTo>
                    <a:cubicBezTo>
                      <a:pt x="29" y="27"/>
                      <a:pt x="30" y="25"/>
                      <a:pt x="31" y="24"/>
                    </a:cubicBezTo>
                    <a:cubicBezTo>
                      <a:pt x="31" y="23"/>
                      <a:pt x="32" y="21"/>
                      <a:pt x="32" y="19"/>
                    </a:cubicBezTo>
                    <a:cubicBezTo>
                      <a:pt x="32" y="16"/>
                      <a:pt x="31" y="13"/>
                      <a:pt x="29" y="12"/>
                    </a:cubicBezTo>
                    <a:cubicBezTo>
                      <a:pt x="27" y="10"/>
                      <a:pt x="24" y="9"/>
                      <a:pt x="20"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47"/>
              <p:cNvSpPr>
                <a:spLocks noEditPoints="1"/>
              </p:cNvSpPr>
              <p:nvPr/>
            </p:nvSpPr>
            <p:spPr bwMode="auto">
              <a:xfrm>
                <a:off x="5022" y="1946"/>
                <a:ext cx="74" cy="79"/>
              </a:xfrm>
              <a:custGeom>
                <a:avLst/>
                <a:gdLst>
                  <a:gd name="T0" fmla="*/ 32 w 64"/>
                  <a:gd name="T1" fmla="*/ 69 h 69"/>
                  <a:gd name="T2" fmla="*/ 8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8" y="60"/>
                    </a:cubicBezTo>
                    <a:cubicBezTo>
                      <a:pt x="3" y="53"/>
                      <a:pt x="0" y="45"/>
                      <a:pt x="0" y="35"/>
                    </a:cubicBezTo>
                    <a:cubicBezTo>
                      <a:pt x="0" y="24"/>
                      <a:pt x="3" y="16"/>
                      <a:pt x="9" y="9"/>
                    </a:cubicBezTo>
                    <a:cubicBezTo>
                      <a:pt x="14" y="3"/>
                      <a:pt x="22"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0" y="48"/>
                      <a:pt x="52" y="42"/>
                      <a:pt x="52" y="35"/>
                    </a:cubicBezTo>
                    <a:cubicBezTo>
                      <a:pt x="52" y="27"/>
                      <a:pt x="50"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48"/>
              <p:cNvSpPr>
                <a:spLocks/>
              </p:cNvSpPr>
              <p:nvPr/>
            </p:nvSpPr>
            <p:spPr bwMode="auto">
              <a:xfrm>
                <a:off x="5109" y="1947"/>
                <a:ext cx="60" cy="78"/>
              </a:xfrm>
              <a:custGeom>
                <a:avLst/>
                <a:gdLst>
                  <a:gd name="T0" fmla="*/ 52 w 52"/>
                  <a:gd name="T1" fmla="*/ 40 h 68"/>
                  <a:gd name="T2" fmla="*/ 26 w 52"/>
                  <a:gd name="T3" fmla="*/ 68 h 68"/>
                  <a:gd name="T4" fmla="*/ 0 w 52"/>
                  <a:gd name="T5" fmla="*/ 41 h 68"/>
                  <a:gd name="T6" fmla="*/ 0 w 52"/>
                  <a:gd name="T7" fmla="*/ 0 h 68"/>
                  <a:gd name="T8" fmla="*/ 11 w 52"/>
                  <a:gd name="T9" fmla="*/ 0 h 68"/>
                  <a:gd name="T10" fmla="*/ 11 w 52"/>
                  <a:gd name="T11" fmla="*/ 39 h 68"/>
                  <a:gd name="T12" fmla="*/ 27 w 52"/>
                  <a:gd name="T13" fmla="*/ 58 h 68"/>
                  <a:gd name="T14" fmla="*/ 41 w 52"/>
                  <a:gd name="T15" fmla="*/ 39 h 68"/>
                  <a:gd name="T16" fmla="*/ 41 w 52"/>
                  <a:gd name="T17" fmla="*/ 0 h 68"/>
                  <a:gd name="T18" fmla="*/ 52 w 52"/>
                  <a:gd name="T19" fmla="*/ 0 h 68"/>
                  <a:gd name="T20" fmla="*/ 52 w 52"/>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52" y="40"/>
                    </a:moveTo>
                    <a:cubicBezTo>
                      <a:pt x="52"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6" y="58"/>
                      <a:pt x="27" y="58"/>
                    </a:cubicBezTo>
                    <a:cubicBezTo>
                      <a:pt x="36" y="58"/>
                      <a:pt x="41" y="52"/>
                      <a:pt x="41" y="39"/>
                    </a:cubicBezTo>
                    <a:cubicBezTo>
                      <a:pt x="41" y="0"/>
                      <a:pt x="41" y="0"/>
                      <a:pt x="41" y="0"/>
                    </a:cubicBezTo>
                    <a:cubicBezTo>
                      <a:pt x="52" y="0"/>
                      <a:pt x="52" y="0"/>
                      <a:pt x="52" y="0"/>
                    </a:cubicBez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49"/>
              <p:cNvSpPr>
                <a:spLocks noEditPoints="1"/>
              </p:cNvSpPr>
              <p:nvPr/>
            </p:nvSpPr>
            <p:spPr bwMode="auto">
              <a:xfrm>
                <a:off x="5187" y="1947"/>
                <a:ext cx="52" cy="77"/>
              </a:xfrm>
              <a:custGeom>
                <a:avLst/>
                <a:gdLst>
                  <a:gd name="T0" fmla="*/ 11 w 45"/>
                  <a:gd name="T1" fmla="*/ 43 h 67"/>
                  <a:gd name="T2" fmla="*/ 11 w 45"/>
                  <a:gd name="T3" fmla="*/ 67 h 67"/>
                  <a:gd name="T4" fmla="*/ 0 w 45"/>
                  <a:gd name="T5" fmla="*/ 67 h 67"/>
                  <a:gd name="T6" fmla="*/ 0 w 45"/>
                  <a:gd name="T7" fmla="*/ 0 h 67"/>
                  <a:gd name="T8" fmla="*/ 20 w 45"/>
                  <a:gd name="T9" fmla="*/ 0 h 67"/>
                  <a:gd name="T10" fmla="*/ 38 w 45"/>
                  <a:gd name="T11" fmla="*/ 5 h 67"/>
                  <a:gd name="T12" fmla="*/ 45 w 45"/>
                  <a:gd name="T13" fmla="*/ 20 h 67"/>
                  <a:gd name="T14" fmla="*/ 38 w 45"/>
                  <a:gd name="T15" fmla="*/ 36 h 67"/>
                  <a:gd name="T16" fmla="*/ 20 w 45"/>
                  <a:gd name="T17" fmla="*/ 43 h 67"/>
                  <a:gd name="T18" fmla="*/ 11 w 45"/>
                  <a:gd name="T19" fmla="*/ 43 h 67"/>
                  <a:gd name="T20" fmla="*/ 11 w 45"/>
                  <a:gd name="T21" fmla="*/ 9 h 67"/>
                  <a:gd name="T22" fmla="*/ 11 w 45"/>
                  <a:gd name="T23" fmla="*/ 34 h 67"/>
                  <a:gd name="T24" fmla="*/ 18 w 45"/>
                  <a:gd name="T25" fmla="*/ 34 h 67"/>
                  <a:gd name="T26" fmla="*/ 29 w 45"/>
                  <a:gd name="T27" fmla="*/ 30 h 67"/>
                  <a:gd name="T28" fmla="*/ 33 w 45"/>
                  <a:gd name="T29" fmla="*/ 21 h 67"/>
                  <a:gd name="T30" fmla="*/ 19 w 45"/>
                  <a:gd name="T31" fmla="*/ 9 h 67"/>
                  <a:gd name="T32" fmla="*/ 11 w 45"/>
                  <a:gd name="T3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7">
                    <a:moveTo>
                      <a:pt x="11" y="43"/>
                    </a:moveTo>
                    <a:cubicBezTo>
                      <a:pt x="11" y="67"/>
                      <a:pt x="11" y="67"/>
                      <a:pt x="11" y="67"/>
                    </a:cubicBezTo>
                    <a:cubicBezTo>
                      <a:pt x="0" y="67"/>
                      <a:pt x="0" y="67"/>
                      <a:pt x="0" y="67"/>
                    </a:cubicBezTo>
                    <a:cubicBezTo>
                      <a:pt x="0" y="0"/>
                      <a:pt x="0" y="0"/>
                      <a:pt x="0" y="0"/>
                    </a:cubicBezTo>
                    <a:cubicBezTo>
                      <a:pt x="20" y="0"/>
                      <a:pt x="20" y="0"/>
                      <a:pt x="20" y="0"/>
                    </a:cubicBezTo>
                    <a:cubicBezTo>
                      <a:pt x="28" y="0"/>
                      <a:pt x="34" y="2"/>
                      <a:pt x="38" y="5"/>
                    </a:cubicBezTo>
                    <a:cubicBezTo>
                      <a:pt x="42" y="9"/>
                      <a:pt x="45" y="14"/>
                      <a:pt x="45" y="20"/>
                    </a:cubicBezTo>
                    <a:cubicBezTo>
                      <a:pt x="45" y="27"/>
                      <a:pt x="42" y="32"/>
                      <a:pt x="38" y="36"/>
                    </a:cubicBezTo>
                    <a:cubicBezTo>
                      <a:pt x="34" y="40"/>
                      <a:pt x="28" y="43"/>
                      <a:pt x="20" y="43"/>
                    </a:cubicBezTo>
                    <a:lnTo>
                      <a:pt x="11" y="43"/>
                    </a:lnTo>
                    <a:close/>
                    <a:moveTo>
                      <a:pt x="11" y="9"/>
                    </a:moveTo>
                    <a:cubicBezTo>
                      <a:pt x="11" y="34"/>
                      <a:pt x="11" y="34"/>
                      <a:pt x="11" y="34"/>
                    </a:cubicBezTo>
                    <a:cubicBezTo>
                      <a:pt x="18" y="34"/>
                      <a:pt x="18" y="34"/>
                      <a:pt x="18" y="34"/>
                    </a:cubicBezTo>
                    <a:cubicBezTo>
                      <a:pt x="23" y="34"/>
                      <a:pt x="27" y="32"/>
                      <a:pt x="29" y="30"/>
                    </a:cubicBezTo>
                    <a:cubicBezTo>
                      <a:pt x="32" y="28"/>
                      <a:pt x="33" y="25"/>
                      <a:pt x="33" y="21"/>
                    </a:cubicBezTo>
                    <a:cubicBezTo>
                      <a:pt x="33" y="13"/>
                      <a:pt x="28" y="9"/>
                      <a:pt x="19"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50"/>
              <p:cNvSpPr>
                <a:spLocks/>
              </p:cNvSpPr>
              <p:nvPr/>
            </p:nvSpPr>
            <p:spPr bwMode="auto">
              <a:xfrm>
                <a:off x="2034"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lnTo>
                      <a:pt x="930" y="105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51"/>
              <p:cNvSpPr>
                <a:spLocks/>
              </p:cNvSpPr>
              <p:nvPr/>
            </p:nvSpPr>
            <p:spPr bwMode="auto">
              <a:xfrm>
                <a:off x="2027"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52"/>
              <p:cNvSpPr>
                <a:spLocks/>
              </p:cNvSpPr>
              <p:nvPr/>
            </p:nvSpPr>
            <p:spPr bwMode="auto">
              <a:xfrm>
                <a:off x="2467" y="3173"/>
                <a:ext cx="207" cy="185"/>
              </a:xfrm>
              <a:custGeom>
                <a:avLst/>
                <a:gdLst>
                  <a:gd name="T0" fmla="*/ 139 w 180"/>
                  <a:gd name="T1" fmla="*/ 144 h 160"/>
                  <a:gd name="T2" fmla="*/ 90 w 180"/>
                  <a:gd name="T3" fmla="*/ 160 h 160"/>
                  <a:gd name="T4" fmla="*/ 27 w 180"/>
                  <a:gd name="T5" fmla="*/ 129 h 160"/>
                  <a:gd name="T6" fmla="*/ 42 w 180"/>
                  <a:gd name="T7" fmla="*/ 17 h 160"/>
                  <a:gd name="T8" fmla="*/ 90 w 180"/>
                  <a:gd name="T9" fmla="*/ 0 h 160"/>
                  <a:gd name="T10" fmla="*/ 154 w 180"/>
                  <a:gd name="T11" fmla="*/ 32 h 160"/>
                  <a:gd name="T12" fmla="*/ 139 w 180"/>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0" h="160">
                    <a:moveTo>
                      <a:pt x="139" y="144"/>
                    </a:moveTo>
                    <a:cubicBezTo>
                      <a:pt x="124" y="155"/>
                      <a:pt x="107" y="160"/>
                      <a:pt x="90" y="160"/>
                    </a:cubicBezTo>
                    <a:cubicBezTo>
                      <a:pt x="66" y="160"/>
                      <a:pt x="42" y="150"/>
                      <a:pt x="27" y="129"/>
                    </a:cubicBezTo>
                    <a:cubicBezTo>
                      <a:pt x="0" y="94"/>
                      <a:pt x="6" y="44"/>
                      <a:pt x="42" y="17"/>
                    </a:cubicBezTo>
                    <a:cubicBezTo>
                      <a:pt x="56" y="6"/>
                      <a:pt x="73" y="0"/>
                      <a:pt x="90" y="0"/>
                    </a:cubicBezTo>
                    <a:cubicBezTo>
                      <a:pt x="114" y="0"/>
                      <a:pt x="138" y="11"/>
                      <a:pt x="154" y="32"/>
                    </a:cubicBezTo>
                    <a:cubicBezTo>
                      <a:pt x="180"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53"/>
              <p:cNvSpPr>
                <a:spLocks/>
              </p:cNvSpPr>
              <p:nvPr/>
            </p:nvSpPr>
            <p:spPr bwMode="auto">
              <a:xfrm>
                <a:off x="2467" y="3173"/>
                <a:ext cx="207" cy="185"/>
              </a:xfrm>
              <a:custGeom>
                <a:avLst/>
                <a:gdLst>
                  <a:gd name="T0" fmla="*/ 139 w 180"/>
                  <a:gd name="T1" fmla="*/ 144 h 160"/>
                  <a:gd name="T2" fmla="*/ 90 w 180"/>
                  <a:gd name="T3" fmla="*/ 160 h 160"/>
                  <a:gd name="T4" fmla="*/ 27 w 180"/>
                  <a:gd name="T5" fmla="*/ 129 h 160"/>
                  <a:gd name="T6" fmla="*/ 42 w 180"/>
                  <a:gd name="T7" fmla="*/ 17 h 160"/>
                  <a:gd name="T8" fmla="*/ 90 w 180"/>
                  <a:gd name="T9" fmla="*/ 0 h 160"/>
                  <a:gd name="T10" fmla="*/ 154 w 180"/>
                  <a:gd name="T11" fmla="*/ 32 h 160"/>
                  <a:gd name="T12" fmla="*/ 139 w 180"/>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0" h="160">
                    <a:moveTo>
                      <a:pt x="139" y="144"/>
                    </a:moveTo>
                    <a:cubicBezTo>
                      <a:pt x="124" y="155"/>
                      <a:pt x="107" y="160"/>
                      <a:pt x="90" y="160"/>
                    </a:cubicBezTo>
                    <a:cubicBezTo>
                      <a:pt x="66" y="160"/>
                      <a:pt x="42" y="150"/>
                      <a:pt x="27" y="129"/>
                    </a:cubicBezTo>
                    <a:cubicBezTo>
                      <a:pt x="0" y="94"/>
                      <a:pt x="6" y="44"/>
                      <a:pt x="42" y="17"/>
                    </a:cubicBezTo>
                    <a:cubicBezTo>
                      <a:pt x="56" y="6"/>
                      <a:pt x="73" y="0"/>
                      <a:pt x="90" y="0"/>
                    </a:cubicBezTo>
                    <a:cubicBezTo>
                      <a:pt x="114" y="0"/>
                      <a:pt x="138" y="11"/>
                      <a:pt x="154" y="32"/>
                    </a:cubicBezTo>
                    <a:cubicBezTo>
                      <a:pt x="180"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54"/>
              <p:cNvSpPr>
                <a:spLocks/>
              </p:cNvSpPr>
              <p:nvPr/>
            </p:nvSpPr>
            <p:spPr bwMode="auto">
              <a:xfrm>
                <a:off x="2492" y="3201"/>
                <a:ext cx="26" cy="67"/>
              </a:xfrm>
              <a:custGeom>
                <a:avLst/>
                <a:gdLst>
                  <a:gd name="T0" fmla="*/ 14 w 22"/>
                  <a:gd name="T1" fmla="*/ 58 h 58"/>
                  <a:gd name="T2" fmla="*/ 22 w 22"/>
                  <a:gd name="T3" fmla="*/ 44 h 58"/>
                  <a:gd name="T4" fmla="*/ 11 w 22"/>
                  <a:gd name="T5" fmla="*/ 0 h 58"/>
                  <a:gd name="T6" fmla="*/ 2 w 22"/>
                  <a:gd name="T7" fmla="*/ 11 h 58"/>
                  <a:gd name="T8" fmla="*/ 14 w 22"/>
                  <a:gd name="T9" fmla="*/ 58 h 58"/>
                </a:gdLst>
                <a:ahLst/>
                <a:cxnLst>
                  <a:cxn ang="0">
                    <a:pos x="T0" y="T1"/>
                  </a:cxn>
                  <a:cxn ang="0">
                    <a:pos x="T2" y="T3"/>
                  </a:cxn>
                  <a:cxn ang="0">
                    <a:pos x="T4" y="T5"/>
                  </a:cxn>
                  <a:cxn ang="0">
                    <a:pos x="T6" y="T7"/>
                  </a:cxn>
                  <a:cxn ang="0">
                    <a:pos x="T8" y="T9"/>
                  </a:cxn>
                </a:cxnLst>
                <a:rect l="0" t="0" r="r" b="b"/>
                <a:pathLst>
                  <a:path w="22" h="58">
                    <a:moveTo>
                      <a:pt x="14" y="58"/>
                    </a:moveTo>
                    <a:cubicBezTo>
                      <a:pt x="16" y="53"/>
                      <a:pt x="18" y="49"/>
                      <a:pt x="22" y="44"/>
                    </a:cubicBezTo>
                    <a:cubicBezTo>
                      <a:pt x="9" y="24"/>
                      <a:pt x="9" y="8"/>
                      <a:pt x="11" y="0"/>
                    </a:cubicBezTo>
                    <a:cubicBezTo>
                      <a:pt x="8" y="4"/>
                      <a:pt x="5" y="7"/>
                      <a:pt x="2" y="11"/>
                    </a:cubicBezTo>
                    <a:cubicBezTo>
                      <a:pt x="0" y="21"/>
                      <a:pt x="0" y="38"/>
                      <a:pt x="1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55"/>
              <p:cNvSpPr>
                <a:spLocks/>
              </p:cNvSpPr>
              <p:nvPr/>
            </p:nvSpPr>
            <p:spPr bwMode="auto">
              <a:xfrm>
                <a:off x="2523" y="3270"/>
                <a:ext cx="124" cy="63"/>
              </a:xfrm>
              <a:custGeom>
                <a:avLst/>
                <a:gdLst>
                  <a:gd name="T0" fmla="*/ 22 w 107"/>
                  <a:gd name="T1" fmla="*/ 14 h 54"/>
                  <a:gd name="T2" fmla="*/ 7 w 107"/>
                  <a:gd name="T3" fmla="*/ 0 h 54"/>
                  <a:gd name="T4" fmla="*/ 0 w 107"/>
                  <a:gd name="T5" fmla="*/ 13 h 54"/>
                  <a:gd name="T6" fmla="*/ 13 w 107"/>
                  <a:gd name="T7" fmla="*/ 25 h 54"/>
                  <a:gd name="T8" fmla="*/ 97 w 107"/>
                  <a:gd name="T9" fmla="*/ 54 h 54"/>
                  <a:gd name="T10" fmla="*/ 107 w 107"/>
                  <a:gd name="T11" fmla="*/ 41 h 54"/>
                  <a:gd name="T12" fmla="*/ 22 w 107"/>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107" h="54">
                    <a:moveTo>
                      <a:pt x="22" y="14"/>
                    </a:moveTo>
                    <a:cubicBezTo>
                      <a:pt x="16" y="10"/>
                      <a:pt x="11" y="5"/>
                      <a:pt x="7" y="0"/>
                    </a:cubicBezTo>
                    <a:cubicBezTo>
                      <a:pt x="4" y="5"/>
                      <a:pt x="2" y="9"/>
                      <a:pt x="0" y="13"/>
                    </a:cubicBezTo>
                    <a:cubicBezTo>
                      <a:pt x="4" y="17"/>
                      <a:pt x="8" y="21"/>
                      <a:pt x="13" y="25"/>
                    </a:cubicBezTo>
                    <a:cubicBezTo>
                      <a:pt x="46" y="51"/>
                      <a:pt x="79" y="54"/>
                      <a:pt x="97" y="54"/>
                    </a:cubicBezTo>
                    <a:cubicBezTo>
                      <a:pt x="98" y="54"/>
                      <a:pt x="104" y="46"/>
                      <a:pt x="107" y="41"/>
                    </a:cubicBezTo>
                    <a:cubicBezTo>
                      <a:pt x="99" y="43"/>
                      <a:pt x="64" y="47"/>
                      <a:pt x="2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56"/>
              <p:cNvSpPr>
                <a:spLocks/>
              </p:cNvSpPr>
              <p:nvPr/>
            </p:nvSpPr>
            <p:spPr bwMode="auto">
              <a:xfrm>
                <a:off x="2573" y="3224"/>
                <a:ext cx="88" cy="74"/>
              </a:xfrm>
              <a:custGeom>
                <a:avLst/>
                <a:gdLst>
                  <a:gd name="T0" fmla="*/ 0 w 76"/>
                  <a:gd name="T1" fmla="*/ 7 h 64"/>
                  <a:gd name="T2" fmla="*/ 74 w 76"/>
                  <a:gd name="T3" fmla="*/ 64 h 64"/>
                  <a:gd name="T4" fmla="*/ 76 w 76"/>
                  <a:gd name="T5" fmla="*/ 57 h 64"/>
                  <a:gd name="T6" fmla="*/ 11 w 76"/>
                  <a:gd name="T7" fmla="*/ 0 h 64"/>
                  <a:gd name="T8" fmla="*/ 0 w 76"/>
                  <a:gd name="T9" fmla="*/ 7 h 64"/>
                </a:gdLst>
                <a:ahLst/>
                <a:cxnLst>
                  <a:cxn ang="0">
                    <a:pos x="T0" y="T1"/>
                  </a:cxn>
                  <a:cxn ang="0">
                    <a:pos x="T2" y="T3"/>
                  </a:cxn>
                  <a:cxn ang="0">
                    <a:pos x="T4" y="T5"/>
                  </a:cxn>
                  <a:cxn ang="0">
                    <a:pos x="T6" y="T7"/>
                  </a:cxn>
                  <a:cxn ang="0">
                    <a:pos x="T8" y="T9"/>
                  </a:cxn>
                </a:cxnLst>
                <a:rect l="0" t="0" r="r" b="b"/>
                <a:pathLst>
                  <a:path w="76" h="64">
                    <a:moveTo>
                      <a:pt x="0" y="7"/>
                    </a:moveTo>
                    <a:cubicBezTo>
                      <a:pt x="30" y="34"/>
                      <a:pt x="65" y="58"/>
                      <a:pt x="74" y="64"/>
                    </a:cubicBezTo>
                    <a:cubicBezTo>
                      <a:pt x="75" y="62"/>
                      <a:pt x="75" y="60"/>
                      <a:pt x="76" y="57"/>
                    </a:cubicBezTo>
                    <a:cubicBezTo>
                      <a:pt x="66" y="50"/>
                      <a:pt x="41" y="30"/>
                      <a:pt x="11" y="0"/>
                    </a:cubicBezTo>
                    <a:cubicBezTo>
                      <a:pt x="7" y="2"/>
                      <a:pt x="3" y="4"/>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57"/>
              <p:cNvSpPr>
                <a:spLocks/>
              </p:cNvSpPr>
              <p:nvPr/>
            </p:nvSpPr>
            <p:spPr bwMode="auto">
              <a:xfrm>
                <a:off x="2530" y="3178"/>
                <a:ext cx="38" cy="37"/>
              </a:xfrm>
              <a:custGeom>
                <a:avLst/>
                <a:gdLst>
                  <a:gd name="T0" fmla="*/ 33 w 33"/>
                  <a:gd name="T1" fmla="*/ 25 h 32"/>
                  <a:gd name="T2" fmla="*/ 10 w 33"/>
                  <a:gd name="T3" fmla="*/ 0 h 32"/>
                  <a:gd name="T4" fmla="*/ 0 w 33"/>
                  <a:gd name="T5" fmla="*/ 4 h 32"/>
                  <a:gd name="T6" fmla="*/ 21 w 33"/>
                  <a:gd name="T7" fmla="*/ 32 h 32"/>
                  <a:gd name="T8" fmla="*/ 33 w 33"/>
                  <a:gd name="T9" fmla="*/ 25 h 32"/>
                </a:gdLst>
                <a:ahLst/>
                <a:cxnLst>
                  <a:cxn ang="0">
                    <a:pos x="T0" y="T1"/>
                  </a:cxn>
                  <a:cxn ang="0">
                    <a:pos x="T2" y="T3"/>
                  </a:cxn>
                  <a:cxn ang="0">
                    <a:pos x="T4" y="T5"/>
                  </a:cxn>
                  <a:cxn ang="0">
                    <a:pos x="T6" y="T7"/>
                  </a:cxn>
                  <a:cxn ang="0">
                    <a:pos x="T8" y="T9"/>
                  </a:cxn>
                </a:cxnLst>
                <a:rect l="0" t="0" r="r" b="b"/>
                <a:pathLst>
                  <a:path w="33" h="32">
                    <a:moveTo>
                      <a:pt x="33" y="25"/>
                    </a:moveTo>
                    <a:cubicBezTo>
                      <a:pt x="25" y="17"/>
                      <a:pt x="18" y="9"/>
                      <a:pt x="10" y="0"/>
                    </a:cubicBezTo>
                    <a:cubicBezTo>
                      <a:pt x="7" y="1"/>
                      <a:pt x="3" y="3"/>
                      <a:pt x="0" y="4"/>
                    </a:cubicBezTo>
                    <a:cubicBezTo>
                      <a:pt x="5" y="14"/>
                      <a:pt x="13" y="23"/>
                      <a:pt x="21" y="32"/>
                    </a:cubicBezTo>
                    <a:cubicBezTo>
                      <a:pt x="25" y="29"/>
                      <a:pt x="29" y="27"/>
                      <a:pt x="33"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58"/>
              <p:cNvSpPr>
                <a:spLocks/>
              </p:cNvSpPr>
              <p:nvPr/>
            </p:nvSpPr>
            <p:spPr bwMode="auto">
              <a:xfrm>
                <a:off x="2495" y="3268"/>
                <a:ext cx="28" cy="70"/>
              </a:xfrm>
              <a:custGeom>
                <a:avLst/>
                <a:gdLst>
                  <a:gd name="T0" fmla="*/ 12 w 25"/>
                  <a:gd name="T1" fmla="*/ 0 h 61"/>
                  <a:gd name="T2" fmla="*/ 0 w 25"/>
                  <a:gd name="T3" fmla="*/ 44 h 61"/>
                  <a:gd name="T4" fmla="*/ 2 w 25"/>
                  <a:gd name="T5" fmla="*/ 47 h 61"/>
                  <a:gd name="T6" fmla="*/ 15 w 25"/>
                  <a:gd name="T7" fmla="*/ 61 h 61"/>
                  <a:gd name="T8" fmla="*/ 25 w 25"/>
                  <a:gd name="T9" fmla="*/ 15 h 61"/>
                  <a:gd name="T10" fmla="*/ 12 w 25"/>
                  <a:gd name="T11" fmla="*/ 0 h 61"/>
                </a:gdLst>
                <a:ahLst/>
                <a:cxnLst>
                  <a:cxn ang="0">
                    <a:pos x="T0" y="T1"/>
                  </a:cxn>
                  <a:cxn ang="0">
                    <a:pos x="T2" y="T3"/>
                  </a:cxn>
                  <a:cxn ang="0">
                    <a:pos x="T4" y="T5"/>
                  </a:cxn>
                  <a:cxn ang="0">
                    <a:pos x="T6" y="T7"/>
                  </a:cxn>
                  <a:cxn ang="0">
                    <a:pos x="T8" y="T9"/>
                  </a:cxn>
                  <a:cxn ang="0">
                    <a:pos x="T10" y="T11"/>
                  </a:cxn>
                </a:cxnLst>
                <a:rect l="0" t="0" r="r" b="b"/>
                <a:pathLst>
                  <a:path w="25" h="61">
                    <a:moveTo>
                      <a:pt x="12" y="0"/>
                    </a:moveTo>
                    <a:cubicBezTo>
                      <a:pt x="4" y="15"/>
                      <a:pt x="1" y="32"/>
                      <a:pt x="0" y="44"/>
                    </a:cubicBezTo>
                    <a:cubicBezTo>
                      <a:pt x="1" y="45"/>
                      <a:pt x="1" y="46"/>
                      <a:pt x="2" y="47"/>
                    </a:cubicBezTo>
                    <a:cubicBezTo>
                      <a:pt x="6" y="52"/>
                      <a:pt x="11" y="57"/>
                      <a:pt x="15" y="61"/>
                    </a:cubicBezTo>
                    <a:cubicBezTo>
                      <a:pt x="15" y="50"/>
                      <a:pt x="16" y="33"/>
                      <a:pt x="25" y="15"/>
                    </a:cubicBezTo>
                    <a:cubicBezTo>
                      <a:pt x="19" y="10"/>
                      <a:pt x="15" y="5"/>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59"/>
              <p:cNvSpPr>
                <a:spLocks/>
              </p:cNvSpPr>
              <p:nvPr/>
            </p:nvSpPr>
            <p:spPr bwMode="auto">
              <a:xfrm>
                <a:off x="2508" y="3215"/>
                <a:ext cx="65" cy="70"/>
              </a:xfrm>
              <a:custGeom>
                <a:avLst/>
                <a:gdLst>
                  <a:gd name="T0" fmla="*/ 40 w 56"/>
                  <a:gd name="T1" fmla="*/ 0 h 61"/>
                  <a:gd name="T2" fmla="*/ 18 w 56"/>
                  <a:gd name="T3" fmla="*/ 19 h 61"/>
                  <a:gd name="T4" fmla="*/ 7 w 56"/>
                  <a:gd name="T5" fmla="*/ 32 h 61"/>
                  <a:gd name="T6" fmla="*/ 8 w 56"/>
                  <a:gd name="T7" fmla="*/ 32 h 61"/>
                  <a:gd name="T8" fmla="*/ 0 w 56"/>
                  <a:gd name="T9" fmla="*/ 46 h 61"/>
                  <a:gd name="T10" fmla="*/ 13 w 56"/>
                  <a:gd name="T11" fmla="*/ 61 h 61"/>
                  <a:gd name="T12" fmla="*/ 20 w 56"/>
                  <a:gd name="T13" fmla="*/ 48 h 61"/>
                  <a:gd name="T14" fmla="*/ 20 w 56"/>
                  <a:gd name="T15" fmla="*/ 48 h 61"/>
                  <a:gd name="T16" fmla="*/ 35 w 56"/>
                  <a:gd name="T17" fmla="*/ 32 h 61"/>
                  <a:gd name="T18" fmla="*/ 56 w 56"/>
                  <a:gd name="T19" fmla="*/ 15 h 61"/>
                  <a:gd name="T20" fmla="*/ 40 w 56"/>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1">
                    <a:moveTo>
                      <a:pt x="40" y="0"/>
                    </a:moveTo>
                    <a:cubicBezTo>
                      <a:pt x="33" y="5"/>
                      <a:pt x="26" y="11"/>
                      <a:pt x="18" y="19"/>
                    </a:cubicBezTo>
                    <a:cubicBezTo>
                      <a:pt x="14" y="23"/>
                      <a:pt x="11" y="28"/>
                      <a:pt x="7" y="32"/>
                    </a:cubicBezTo>
                    <a:cubicBezTo>
                      <a:pt x="8" y="32"/>
                      <a:pt x="8" y="32"/>
                      <a:pt x="8" y="32"/>
                    </a:cubicBezTo>
                    <a:cubicBezTo>
                      <a:pt x="4" y="37"/>
                      <a:pt x="2" y="41"/>
                      <a:pt x="0" y="46"/>
                    </a:cubicBezTo>
                    <a:cubicBezTo>
                      <a:pt x="3" y="51"/>
                      <a:pt x="7" y="56"/>
                      <a:pt x="13" y="61"/>
                    </a:cubicBezTo>
                    <a:cubicBezTo>
                      <a:pt x="15" y="57"/>
                      <a:pt x="17" y="53"/>
                      <a:pt x="20" y="48"/>
                    </a:cubicBezTo>
                    <a:cubicBezTo>
                      <a:pt x="20" y="48"/>
                      <a:pt x="20" y="48"/>
                      <a:pt x="20" y="48"/>
                    </a:cubicBezTo>
                    <a:cubicBezTo>
                      <a:pt x="24" y="43"/>
                      <a:pt x="29" y="37"/>
                      <a:pt x="35" y="32"/>
                    </a:cubicBezTo>
                    <a:cubicBezTo>
                      <a:pt x="42" y="25"/>
                      <a:pt x="49" y="19"/>
                      <a:pt x="56" y="15"/>
                    </a:cubicBezTo>
                    <a:cubicBezTo>
                      <a:pt x="50" y="10"/>
                      <a:pt x="45" y="5"/>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60"/>
              <p:cNvSpPr>
                <a:spLocks/>
              </p:cNvSpPr>
              <p:nvPr/>
            </p:nvSpPr>
            <p:spPr bwMode="auto">
              <a:xfrm>
                <a:off x="2555" y="3193"/>
                <a:ext cx="88" cy="39"/>
              </a:xfrm>
              <a:custGeom>
                <a:avLst/>
                <a:gdLst>
                  <a:gd name="T0" fmla="*/ 65 w 77"/>
                  <a:gd name="T1" fmla="*/ 2 h 34"/>
                  <a:gd name="T2" fmla="*/ 12 w 77"/>
                  <a:gd name="T3" fmla="*/ 12 h 34"/>
                  <a:gd name="T4" fmla="*/ 12 w 77"/>
                  <a:gd name="T5" fmla="*/ 12 h 34"/>
                  <a:gd name="T6" fmla="*/ 0 w 77"/>
                  <a:gd name="T7" fmla="*/ 19 h 34"/>
                  <a:gd name="T8" fmla="*/ 16 w 77"/>
                  <a:gd name="T9" fmla="*/ 34 h 34"/>
                  <a:gd name="T10" fmla="*/ 27 w 77"/>
                  <a:gd name="T11" fmla="*/ 27 h 34"/>
                  <a:gd name="T12" fmla="*/ 27 w 77"/>
                  <a:gd name="T13" fmla="*/ 27 h 34"/>
                  <a:gd name="T14" fmla="*/ 77 w 77"/>
                  <a:gd name="T15" fmla="*/ 14 h 34"/>
                  <a:gd name="T16" fmla="*/ 65 w 77"/>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34">
                    <a:moveTo>
                      <a:pt x="65" y="2"/>
                    </a:moveTo>
                    <a:cubicBezTo>
                      <a:pt x="53" y="0"/>
                      <a:pt x="34" y="0"/>
                      <a:pt x="12" y="12"/>
                    </a:cubicBezTo>
                    <a:cubicBezTo>
                      <a:pt x="12" y="12"/>
                      <a:pt x="12" y="12"/>
                      <a:pt x="12" y="12"/>
                    </a:cubicBezTo>
                    <a:cubicBezTo>
                      <a:pt x="8" y="14"/>
                      <a:pt x="4" y="16"/>
                      <a:pt x="0" y="19"/>
                    </a:cubicBezTo>
                    <a:cubicBezTo>
                      <a:pt x="5" y="24"/>
                      <a:pt x="10" y="29"/>
                      <a:pt x="16" y="34"/>
                    </a:cubicBezTo>
                    <a:cubicBezTo>
                      <a:pt x="19" y="31"/>
                      <a:pt x="23" y="29"/>
                      <a:pt x="27" y="27"/>
                    </a:cubicBezTo>
                    <a:cubicBezTo>
                      <a:pt x="27" y="27"/>
                      <a:pt x="27" y="27"/>
                      <a:pt x="27" y="27"/>
                    </a:cubicBezTo>
                    <a:cubicBezTo>
                      <a:pt x="56" y="11"/>
                      <a:pt x="77" y="14"/>
                      <a:pt x="77" y="14"/>
                    </a:cubicBezTo>
                    <a:cubicBezTo>
                      <a:pt x="73" y="9"/>
                      <a:pt x="69" y="5"/>
                      <a:pt x="6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61"/>
              <p:cNvSpPr>
                <a:spLocks/>
              </p:cNvSpPr>
              <p:nvPr/>
            </p:nvSpPr>
            <p:spPr bwMode="auto">
              <a:xfrm>
                <a:off x="2603" y="3247"/>
                <a:ext cx="45" cy="45"/>
              </a:xfrm>
              <a:custGeom>
                <a:avLst/>
                <a:gdLst>
                  <a:gd name="T0" fmla="*/ 9 w 39"/>
                  <a:gd name="T1" fmla="*/ 6 h 39"/>
                  <a:gd name="T2" fmla="*/ 6 w 39"/>
                  <a:gd name="T3" fmla="*/ 30 h 39"/>
                  <a:gd name="T4" fmla="*/ 30 w 39"/>
                  <a:gd name="T5" fmla="*/ 34 h 39"/>
                  <a:gd name="T6" fmla="*/ 33 w 39"/>
                  <a:gd name="T7" fmla="*/ 10 h 39"/>
                  <a:gd name="T8" fmla="*/ 9 w 39"/>
                  <a:gd name="T9" fmla="*/ 6 h 39"/>
                </a:gdLst>
                <a:ahLst/>
                <a:cxnLst>
                  <a:cxn ang="0">
                    <a:pos x="T0" y="T1"/>
                  </a:cxn>
                  <a:cxn ang="0">
                    <a:pos x="T2" y="T3"/>
                  </a:cxn>
                  <a:cxn ang="0">
                    <a:pos x="T4" y="T5"/>
                  </a:cxn>
                  <a:cxn ang="0">
                    <a:pos x="T6" y="T7"/>
                  </a:cxn>
                  <a:cxn ang="0">
                    <a:pos x="T8" y="T9"/>
                  </a:cxn>
                </a:cxnLst>
                <a:rect l="0" t="0" r="r" b="b"/>
                <a:pathLst>
                  <a:path w="39" h="39">
                    <a:moveTo>
                      <a:pt x="9" y="6"/>
                    </a:moveTo>
                    <a:cubicBezTo>
                      <a:pt x="2" y="12"/>
                      <a:pt x="0" y="23"/>
                      <a:pt x="6" y="30"/>
                    </a:cubicBezTo>
                    <a:cubicBezTo>
                      <a:pt x="12" y="38"/>
                      <a:pt x="23" y="39"/>
                      <a:pt x="30" y="34"/>
                    </a:cubicBezTo>
                    <a:cubicBezTo>
                      <a:pt x="38" y="28"/>
                      <a:pt x="39" y="17"/>
                      <a:pt x="33" y="10"/>
                    </a:cubicBezTo>
                    <a:cubicBezTo>
                      <a:pt x="28" y="2"/>
                      <a:pt x="17" y="0"/>
                      <a:pt x="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62"/>
              <p:cNvSpPr>
                <a:spLocks/>
              </p:cNvSpPr>
              <p:nvPr/>
            </p:nvSpPr>
            <p:spPr bwMode="auto">
              <a:xfrm>
                <a:off x="2564" y="3298"/>
                <a:ext cx="40" cy="42"/>
              </a:xfrm>
              <a:custGeom>
                <a:avLst/>
                <a:gdLst>
                  <a:gd name="T0" fmla="*/ 8 w 35"/>
                  <a:gd name="T1" fmla="*/ 5 h 36"/>
                  <a:gd name="T2" fmla="*/ 5 w 35"/>
                  <a:gd name="T3" fmla="*/ 28 h 36"/>
                  <a:gd name="T4" fmla="*/ 27 w 35"/>
                  <a:gd name="T5" fmla="*/ 30 h 36"/>
                  <a:gd name="T6" fmla="*/ 30 w 35"/>
                  <a:gd name="T7" fmla="*/ 8 h 36"/>
                  <a:gd name="T8" fmla="*/ 8 w 35"/>
                  <a:gd name="T9" fmla="*/ 5 h 36"/>
                </a:gdLst>
                <a:ahLst/>
                <a:cxnLst>
                  <a:cxn ang="0">
                    <a:pos x="T0" y="T1"/>
                  </a:cxn>
                  <a:cxn ang="0">
                    <a:pos x="T2" y="T3"/>
                  </a:cxn>
                  <a:cxn ang="0">
                    <a:pos x="T4" y="T5"/>
                  </a:cxn>
                  <a:cxn ang="0">
                    <a:pos x="T6" y="T7"/>
                  </a:cxn>
                  <a:cxn ang="0">
                    <a:pos x="T8" y="T9"/>
                  </a:cxn>
                </a:cxnLst>
                <a:rect l="0" t="0" r="r" b="b"/>
                <a:pathLst>
                  <a:path w="35" h="36">
                    <a:moveTo>
                      <a:pt x="8" y="5"/>
                    </a:moveTo>
                    <a:cubicBezTo>
                      <a:pt x="1" y="11"/>
                      <a:pt x="0" y="21"/>
                      <a:pt x="5" y="28"/>
                    </a:cubicBezTo>
                    <a:cubicBezTo>
                      <a:pt x="10" y="34"/>
                      <a:pt x="20" y="36"/>
                      <a:pt x="27" y="30"/>
                    </a:cubicBezTo>
                    <a:cubicBezTo>
                      <a:pt x="34" y="25"/>
                      <a:pt x="35" y="15"/>
                      <a:pt x="30" y="8"/>
                    </a:cubicBezTo>
                    <a:cubicBezTo>
                      <a:pt x="25" y="1"/>
                      <a:pt x="15" y="0"/>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63"/>
              <p:cNvSpPr>
                <a:spLocks/>
              </p:cNvSpPr>
              <p:nvPr/>
            </p:nvSpPr>
            <p:spPr bwMode="auto">
              <a:xfrm>
                <a:off x="2489" y="3236"/>
                <a:ext cx="63" cy="63"/>
              </a:xfrm>
              <a:custGeom>
                <a:avLst/>
                <a:gdLst>
                  <a:gd name="T0" fmla="*/ 13 w 55"/>
                  <a:gd name="T1" fmla="*/ 8 h 55"/>
                  <a:gd name="T2" fmla="*/ 8 w 55"/>
                  <a:gd name="T3" fmla="*/ 42 h 55"/>
                  <a:gd name="T4" fmla="*/ 42 w 55"/>
                  <a:gd name="T5" fmla="*/ 47 h 55"/>
                  <a:gd name="T6" fmla="*/ 47 w 55"/>
                  <a:gd name="T7" fmla="*/ 13 h 55"/>
                  <a:gd name="T8" fmla="*/ 13 w 55"/>
                  <a:gd name="T9" fmla="*/ 8 h 55"/>
                </a:gdLst>
                <a:ahLst/>
                <a:cxnLst>
                  <a:cxn ang="0">
                    <a:pos x="T0" y="T1"/>
                  </a:cxn>
                  <a:cxn ang="0">
                    <a:pos x="T2" y="T3"/>
                  </a:cxn>
                  <a:cxn ang="0">
                    <a:pos x="T4" y="T5"/>
                  </a:cxn>
                  <a:cxn ang="0">
                    <a:pos x="T6" y="T7"/>
                  </a:cxn>
                  <a:cxn ang="0">
                    <a:pos x="T8" y="T9"/>
                  </a:cxn>
                </a:cxnLst>
                <a:rect l="0" t="0" r="r" b="b"/>
                <a:pathLst>
                  <a:path w="55" h="55">
                    <a:moveTo>
                      <a:pt x="13" y="8"/>
                    </a:moveTo>
                    <a:cubicBezTo>
                      <a:pt x="2" y="17"/>
                      <a:pt x="0" y="32"/>
                      <a:pt x="8" y="42"/>
                    </a:cubicBezTo>
                    <a:cubicBezTo>
                      <a:pt x="17" y="53"/>
                      <a:pt x="32" y="55"/>
                      <a:pt x="42" y="47"/>
                    </a:cubicBezTo>
                    <a:cubicBezTo>
                      <a:pt x="53" y="39"/>
                      <a:pt x="55" y="24"/>
                      <a:pt x="47" y="13"/>
                    </a:cubicBezTo>
                    <a:cubicBezTo>
                      <a:pt x="39" y="2"/>
                      <a:pt x="23" y="0"/>
                      <a:pt x="1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64"/>
              <p:cNvSpPr>
                <a:spLocks noEditPoints="1"/>
              </p:cNvSpPr>
              <p:nvPr/>
            </p:nvSpPr>
            <p:spPr bwMode="auto">
              <a:xfrm>
                <a:off x="2272" y="2976"/>
                <a:ext cx="597" cy="579"/>
              </a:xfrm>
              <a:custGeom>
                <a:avLst/>
                <a:gdLst>
                  <a:gd name="T0" fmla="*/ 424 w 518"/>
                  <a:gd name="T1" fmla="*/ 502 h 502"/>
                  <a:gd name="T2" fmla="*/ 162 w 518"/>
                  <a:gd name="T3" fmla="*/ 349 h 502"/>
                  <a:gd name="T4" fmla="*/ 24 w 518"/>
                  <a:gd name="T5" fmla="*/ 159 h 502"/>
                  <a:gd name="T6" fmla="*/ 32 w 518"/>
                  <a:gd name="T7" fmla="*/ 24 h 502"/>
                  <a:gd name="T8" fmla="*/ 94 w 518"/>
                  <a:gd name="T9" fmla="*/ 0 h 502"/>
                  <a:gd name="T10" fmla="*/ 356 w 518"/>
                  <a:gd name="T11" fmla="*/ 154 h 502"/>
                  <a:gd name="T12" fmla="*/ 494 w 518"/>
                  <a:gd name="T13" fmla="*/ 344 h 502"/>
                  <a:gd name="T14" fmla="*/ 487 w 518"/>
                  <a:gd name="T15" fmla="*/ 479 h 502"/>
                  <a:gd name="T16" fmla="*/ 424 w 518"/>
                  <a:gd name="T17" fmla="*/ 502 h 502"/>
                  <a:gd name="T18" fmla="*/ 94 w 518"/>
                  <a:gd name="T19" fmla="*/ 31 h 502"/>
                  <a:gd name="T20" fmla="*/ 53 w 518"/>
                  <a:gd name="T21" fmla="*/ 46 h 502"/>
                  <a:gd name="T22" fmla="*/ 53 w 518"/>
                  <a:gd name="T23" fmla="*/ 147 h 502"/>
                  <a:gd name="T24" fmla="*/ 184 w 518"/>
                  <a:gd name="T25" fmla="*/ 327 h 502"/>
                  <a:gd name="T26" fmla="*/ 424 w 518"/>
                  <a:gd name="T27" fmla="*/ 472 h 502"/>
                  <a:gd name="T28" fmla="*/ 465 w 518"/>
                  <a:gd name="T29" fmla="*/ 457 h 502"/>
                  <a:gd name="T30" fmla="*/ 465 w 518"/>
                  <a:gd name="T31" fmla="*/ 356 h 502"/>
                  <a:gd name="T32" fmla="*/ 334 w 518"/>
                  <a:gd name="T33" fmla="*/ 176 h 502"/>
                  <a:gd name="T34" fmla="*/ 94 w 518"/>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02">
                    <a:moveTo>
                      <a:pt x="424" y="502"/>
                    </a:moveTo>
                    <a:cubicBezTo>
                      <a:pt x="355" y="502"/>
                      <a:pt x="260" y="446"/>
                      <a:pt x="162" y="349"/>
                    </a:cubicBezTo>
                    <a:cubicBezTo>
                      <a:pt x="95" y="282"/>
                      <a:pt x="48" y="216"/>
                      <a:pt x="24" y="159"/>
                    </a:cubicBezTo>
                    <a:cubicBezTo>
                      <a:pt x="0" y="100"/>
                      <a:pt x="3" y="52"/>
                      <a:pt x="32" y="24"/>
                    </a:cubicBezTo>
                    <a:cubicBezTo>
                      <a:pt x="47" y="8"/>
                      <a:pt x="69" y="0"/>
                      <a:pt x="94" y="0"/>
                    </a:cubicBezTo>
                    <a:cubicBezTo>
                      <a:pt x="163" y="0"/>
                      <a:pt x="258" y="56"/>
                      <a:pt x="356" y="154"/>
                    </a:cubicBezTo>
                    <a:cubicBezTo>
                      <a:pt x="423" y="221"/>
                      <a:pt x="471" y="287"/>
                      <a:pt x="494" y="344"/>
                    </a:cubicBezTo>
                    <a:cubicBezTo>
                      <a:pt x="518" y="402"/>
                      <a:pt x="515" y="450"/>
                      <a:pt x="487" y="479"/>
                    </a:cubicBezTo>
                    <a:cubicBezTo>
                      <a:pt x="471" y="494"/>
                      <a:pt x="449" y="502"/>
                      <a:pt x="424" y="502"/>
                    </a:cubicBezTo>
                    <a:close/>
                    <a:moveTo>
                      <a:pt x="94" y="31"/>
                    </a:moveTo>
                    <a:cubicBezTo>
                      <a:pt x="77" y="31"/>
                      <a:pt x="63" y="36"/>
                      <a:pt x="53" y="46"/>
                    </a:cubicBezTo>
                    <a:cubicBezTo>
                      <a:pt x="34" y="65"/>
                      <a:pt x="34" y="101"/>
                      <a:pt x="53" y="147"/>
                    </a:cubicBezTo>
                    <a:cubicBezTo>
                      <a:pt x="75" y="201"/>
                      <a:pt x="120" y="263"/>
                      <a:pt x="184" y="327"/>
                    </a:cubicBezTo>
                    <a:cubicBezTo>
                      <a:pt x="275" y="417"/>
                      <a:pt x="364" y="472"/>
                      <a:pt x="424" y="472"/>
                    </a:cubicBezTo>
                    <a:cubicBezTo>
                      <a:pt x="441" y="472"/>
                      <a:pt x="455" y="467"/>
                      <a:pt x="465" y="457"/>
                    </a:cubicBezTo>
                    <a:cubicBezTo>
                      <a:pt x="484" y="438"/>
                      <a:pt x="484" y="402"/>
                      <a:pt x="465" y="356"/>
                    </a:cubicBezTo>
                    <a:cubicBezTo>
                      <a:pt x="443" y="302"/>
                      <a:pt x="398" y="240"/>
                      <a:pt x="334" y="176"/>
                    </a:cubicBezTo>
                    <a:cubicBezTo>
                      <a:pt x="244" y="85"/>
                      <a:pt x="154"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65"/>
              <p:cNvSpPr>
                <a:spLocks noEditPoints="1"/>
              </p:cNvSpPr>
              <p:nvPr/>
            </p:nvSpPr>
            <p:spPr bwMode="auto">
              <a:xfrm>
                <a:off x="2272" y="2976"/>
                <a:ext cx="597" cy="579"/>
              </a:xfrm>
              <a:custGeom>
                <a:avLst/>
                <a:gdLst>
                  <a:gd name="T0" fmla="*/ 94 w 518"/>
                  <a:gd name="T1" fmla="*/ 502 h 502"/>
                  <a:gd name="T2" fmla="*/ 32 w 518"/>
                  <a:gd name="T3" fmla="*/ 479 h 502"/>
                  <a:gd name="T4" fmla="*/ 24 w 518"/>
                  <a:gd name="T5" fmla="*/ 344 h 502"/>
                  <a:gd name="T6" fmla="*/ 162 w 518"/>
                  <a:gd name="T7" fmla="*/ 154 h 502"/>
                  <a:gd name="T8" fmla="*/ 424 w 518"/>
                  <a:gd name="T9" fmla="*/ 0 h 502"/>
                  <a:gd name="T10" fmla="*/ 487 w 518"/>
                  <a:gd name="T11" fmla="*/ 24 h 502"/>
                  <a:gd name="T12" fmla="*/ 494 w 518"/>
                  <a:gd name="T13" fmla="*/ 159 h 502"/>
                  <a:gd name="T14" fmla="*/ 356 w 518"/>
                  <a:gd name="T15" fmla="*/ 349 h 502"/>
                  <a:gd name="T16" fmla="*/ 94 w 518"/>
                  <a:gd name="T17" fmla="*/ 502 h 502"/>
                  <a:gd name="T18" fmla="*/ 424 w 518"/>
                  <a:gd name="T19" fmla="*/ 31 h 502"/>
                  <a:gd name="T20" fmla="*/ 184 w 518"/>
                  <a:gd name="T21" fmla="*/ 176 h 502"/>
                  <a:gd name="T22" fmla="*/ 53 w 518"/>
                  <a:gd name="T23" fmla="*/ 356 h 502"/>
                  <a:gd name="T24" fmla="*/ 53 w 518"/>
                  <a:gd name="T25" fmla="*/ 457 h 502"/>
                  <a:gd name="T26" fmla="*/ 94 w 518"/>
                  <a:gd name="T27" fmla="*/ 472 h 502"/>
                  <a:gd name="T28" fmla="*/ 334 w 518"/>
                  <a:gd name="T29" fmla="*/ 327 h 502"/>
                  <a:gd name="T30" fmla="*/ 465 w 518"/>
                  <a:gd name="T31" fmla="*/ 147 h 502"/>
                  <a:gd name="T32" fmla="*/ 465 w 518"/>
                  <a:gd name="T33" fmla="*/ 46 h 502"/>
                  <a:gd name="T34" fmla="*/ 424 w 518"/>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02">
                    <a:moveTo>
                      <a:pt x="94" y="502"/>
                    </a:moveTo>
                    <a:cubicBezTo>
                      <a:pt x="69" y="502"/>
                      <a:pt x="47" y="494"/>
                      <a:pt x="32" y="479"/>
                    </a:cubicBezTo>
                    <a:cubicBezTo>
                      <a:pt x="3" y="450"/>
                      <a:pt x="0" y="402"/>
                      <a:pt x="24" y="344"/>
                    </a:cubicBezTo>
                    <a:cubicBezTo>
                      <a:pt x="48" y="287"/>
                      <a:pt x="95" y="221"/>
                      <a:pt x="162" y="154"/>
                    </a:cubicBezTo>
                    <a:cubicBezTo>
                      <a:pt x="260" y="56"/>
                      <a:pt x="355" y="0"/>
                      <a:pt x="424" y="0"/>
                    </a:cubicBezTo>
                    <a:cubicBezTo>
                      <a:pt x="449" y="0"/>
                      <a:pt x="471" y="8"/>
                      <a:pt x="487" y="24"/>
                    </a:cubicBezTo>
                    <a:cubicBezTo>
                      <a:pt x="515" y="52"/>
                      <a:pt x="518" y="100"/>
                      <a:pt x="494" y="159"/>
                    </a:cubicBezTo>
                    <a:cubicBezTo>
                      <a:pt x="471" y="216"/>
                      <a:pt x="423" y="282"/>
                      <a:pt x="356" y="349"/>
                    </a:cubicBezTo>
                    <a:cubicBezTo>
                      <a:pt x="258" y="446"/>
                      <a:pt x="163" y="502"/>
                      <a:pt x="94" y="502"/>
                    </a:cubicBezTo>
                    <a:close/>
                    <a:moveTo>
                      <a:pt x="424" y="31"/>
                    </a:moveTo>
                    <a:cubicBezTo>
                      <a:pt x="364" y="31"/>
                      <a:pt x="275" y="85"/>
                      <a:pt x="184" y="176"/>
                    </a:cubicBezTo>
                    <a:cubicBezTo>
                      <a:pt x="120" y="240"/>
                      <a:pt x="75" y="302"/>
                      <a:pt x="53" y="356"/>
                    </a:cubicBezTo>
                    <a:cubicBezTo>
                      <a:pt x="34" y="402"/>
                      <a:pt x="34" y="438"/>
                      <a:pt x="53" y="457"/>
                    </a:cubicBezTo>
                    <a:cubicBezTo>
                      <a:pt x="63" y="467"/>
                      <a:pt x="77" y="472"/>
                      <a:pt x="94" y="472"/>
                    </a:cubicBezTo>
                    <a:cubicBezTo>
                      <a:pt x="154" y="472"/>
                      <a:pt x="244" y="417"/>
                      <a:pt x="334" y="327"/>
                    </a:cubicBezTo>
                    <a:cubicBezTo>
                      <a:pt x="398" y="263"/>
                      <a:pt x="443" y="201"/>
                      <a:pt x="465" y="147"/>
                    </a:cubicBezTo>
                    <a:cubicBezTo>
                      <a:pt x="484" y="101"/>
                      <a:pt x="484" y="65"/>
                      <a:pt x="465" y="46"/>
                    </a:cubicBezTo>
                    <a:cubicBezTo>
                      <a:pt x="455" y="36"/>
                      <a:pt x="441" y="31"/>
                      <a:pt x="424"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66"/>
              <p:cNvSpPr>
                <a:spLocks/>
              </p:cNvSpPr>
              <p:nvPr/>
            </p:nvSpPr>
            <p:spPr bwMode="auto">
              <a:xfrm>
                <a:off x="2160" y="3732"/>
                <a:ext cx="78" cy="59"/>
              </a:xfrm>
              <a:custGeom>
                <a:avLst/>
                <a:gdLst>
                  <a:gd name="T0" fmla="*/ 68 w 68"/>
                  <a:gd name="T1" fmla="*/ 0 h 51"/>
                  <a:gd name="T2" fmla="*/ 54 w 68"/>
                  <a:gd name="T3" fmla="*/ 51 h 51"/>
                  <a:gd name="T4" fmla="*/ 45 w 68"/>
                  <a:gd name="T5" fmla="*/ 51 h 51"/>
                  <a:gd name="T6" fmla="*/ 35 w 68"/>
                  <a:gd name="T7" fmla="*/ 15 h 51"/>
                  <a:gd name="T8" fmla="*/ 34 w 68"/>
                  <a:gd name="T9" fmla="*/ 10 h 51"/>
                  <a:gd name="T10" fmla="*/ 34 w 68"/>
                  <a:gd name="T11" fmla="*/ 10 h 51"/>
                  <a:gd name="T12" fmla="*/ 33 w 68"/>
                  <a:gd name="T13" fmla="*/ 15 h 51"/>
                  <a:gd name="T14" fmla="*/ 24 w 68"/>
                  <a:gd name="T15" fmla="*/ 51 h 51"/>
                  <a:gd name="T16" fmla="*/ 14 w 68"/>
                  <a:gd name="T17" fmla="*/ 51 h 51"/>
                  <a:gd name="T18" fmla="*/ 0 w 68"/>
                  <a:gd name="T19" fmla="*/ 0 h 51"/>
                  <a:gd name="T20" fmla="*/ 9 w 68"/>
                  <a:gd name="T21" fmla="*/ 0 h 51"/>
                  <a:gd name="T22" fmla="*/ 18 w 68"/>
                  <a:gd name="T23" fmla="*/ 37 h 51"/>
                  <a:gd name="T24" fmla="*/ 19 w 68"/>
                  <a:gd name="T25" fmla="*/ 42 h 51"/>
                  <a:gd name="T26" fmla="*/ 19 w 68"/>
                  <a:gd name="T27" fmla="*/ 42 h 51"/>
                  <a:gd name="T28" fmla="*/ 20 w 68"/>
                  <a:gd name="T29" fmla="*/ 37 h 51"/>
                  <a:gd name="T30" fmla="*/ 31 w 68"/>
                  <a:gd name="T31" fmla="*/ 0 h 51"/>
                  <a:gd name="T32" fmla="*/ 39 w 68"/>
                  <a:gd name="T33" fmla="*/ 0 h 51"/>
                  <a:gd name="T34" fmla="*/ 49 w 68"/>
                  <a:gd name="T35" fmla="*/ 37 h 51"/>
                  <a:gd name="T36" fmla="*/ 49 w 68"/>
                  <a:gd name="T37" fmla="*/ 42 h 51"/>
                  <a:gd name="T38" fmla="*/ 50 w 68"/>
                  <a:gd name="T39" fmla="*/ 42 h 51"/>
                  <a:gd name="T40" fmla="*/ 50 w 68"/>
                  <a:gd name="T41" fmla="*/ 37 h 51"/>
                  <a:gd name="T42" fmla="*/ 59 w 68"/>
                  <a:gd name="T43" fmla="*/ 0 h 51"/>
                  <a:gd name="T44" fmla="*/ 68 w 68"/>
                  <a:gd name="T4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51">
                    <a:moveTo>
                      <a:pt x="68" y="0"/>
                    </a:moveTo>
                    <a:cubicBezTo>
                      <a:pt x="54" y="51"/>
                      <a:pt x="54" y="51"/>
                      <a:pt x="54" y="51"/>
                    </a:cubicBezTo>
                    <a:cubicBezTo>
                      <a:pt x="45" y="51"/>
                      <a:pt x="45" y="51"/>
                      <a:pt x="45" y="51"/>
                    </a:cubicBezTo>
                    <a:cubicBezTo>
                      <a:pt x="35" y="15"/>
                      <a:pt x="35" y="15"/>
                      <a:pt x="35" y="15"/>
                    </a:cubicBezTo>
                    <a:cubicBezTo>
                      <a:pt x="35" y="14"/>
                      <a:pt x="35" y="12"/>
                      <a:pt x="34" y="10"/>
                    </a:cubicBezTo>
                    <a:cubicBezTo>
                      <a:pt x="34" y="10"/>
                      <a:pt x="34" y="10"/>
                      <a:pt x="34" y="10"/>
                    </a:cubicBezTo>
                    <a:cubicBezTo>
                      <a:pt x="34" y="12"/>
                      <a:pt x="34" y="14"/>
                      <a:pt x="33" y="15"/>
                    </a:cubicBezTo>
                    <a:cubicBezTo>
                      <a:pt x="24" y="51"/>
                      <a:pt x="24" y="51"/>
                      <a:pt x="24" y="51"/>
                    </a:cubicBezTo>
                    <a:cubicBezTo>
                      <a:pt x="14" y="51"/>
                      <a:pt x="14" y="51"/>
                      <a:pt x="14" y="51"/>
                    </a:cubicBezTo>
                    <a:cubicBezTo>
                      <a:pt x="0" y="0"/>
                      <a:pt x="0" y="0"/>
                      <a:pt x="0" y="0"/>
                    </a:cubicBezTo>
                    <a:cubicBezTo>
                      <a:pt x="9" y="0"/>
                      <a:pt x="9" y="0"/>
                      <a:pt x="9" y="0"/>
                    </a:cubicBezTo>
                    <a:cubicBezTo>
                      <a:pt x="18" y="37"/>
                      <a:pt x="18" y="37"/>
                      <a:pt x="18" y="37"/>
                    </a:cubicBezTo>
                    <a:cubicBezTo>
                      <a:pt x="19" y="39"/>
                      <a:pt x="19" y="40"/>
                      <a:pt x="19" y="42"/>
                    </a:cubicBezTo>
                    <a:cubicBezTo>
                      <a:pt x="19" y="42"/>
                      <a:pt x="19" y="42"/>
                      <a:pt x="19" y="42"/>
                    </a:cubicBezTo>
                    <a:cubicBezTo>
                      <a:pt x="19" y="41"/>
                      <a:pt x="20" y="39"/>
                      <a:pt x="20" y="37"/>
                    </a:cubicBezTo>
                    <a:cubicBezTo>
                      <a:pt x="31" y="0"/>
                      <a:pt x="31" y="0"/>
                      <a:pt x="31" y="0"/>
                    </a:cubicBezTo>
                    <a:cubicBezTo>
                      <a:pt x="39" y="0"/>
                      <a:pt x="39" y="0"/>
                      <a:pt x="39" y="0"/>
                    </a:cubicBezTo>
                    <a:cubicBezTo>
                      <a:pt x="49" y="37"/>
                      <a:pt x="49" y="37"/>
                      <a:pt x="49" y="37"/>
                    </a:cubicBezTo>
                    <a:cubicBezTo>
                      <a:pt x="49" y="39"/>
                      <a:pt x="49" y="40"/>
                      <a:pt x="49" y="42"/>
                    </a:cubicBezTo>
                    <a:cubicBezTo>
                      <a:pt x="50" y="42"/>
                      <a:pt x="50" y="42"/>
                      <a:pt x="50" y="42"/>
                    </a:cubicBezTo>
                    <a:cubicBezTo>
                      <a:pt x="50" y="41"/>
                      <a:pt x="50" y="39"/>
                      <a:pt x="50" y="37"/>
                    </a:cubicBezTo>
                    <a:cubicBezTo>
                      <a:pt x="59" y="0"/>
                      <a:pt x="59" y="0"/>
                      <a:pt x="59" y="0"/>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67"/>
              <p:cNvSpPr>
                <a:spLocks/>
              </p:cNvSpPr>
              <p:nvPr/>
            </p:nvSpPr>
            <p:spPr bwMode="auto">
              <a:xfrm>
                <a:off x="2246" y="3732"/>
                <a:ext cx="33" cy="59"/>
              </a:xfrm>
              <a:custGeom>
                <a:avLst/>
                <a:gdLst>
                  <a:gd name="T0" fmla="*/ 33 w 33"/>
                  <a:gd name="T1" fmla="*/ 59 h 59"/>
                  <a:gd name="T2" fmla="*/ 0 w 33"/>
                  <a:gd name="T3" fmla="*/ 59 h 59"/>
                  <a:gd name="T4" fmla="*/ 0 w 33"/>
                  <a:gd name="T5" fmla="*/ 0 h 59"/>
                  <a:gd name="T6" fmla="*/ 32 w 33"/>
                  <a:gd name="T7" fmla="*/ 0 h 59"/>
                  <a:gd name="T8" fmla="*/ 32 w 33"/>
                  <a:gd name="T9" fmla="*/ 8 h 59"/>
                  <a:gd name="T10" fmla="*/ 10 w 33"/>
                  <a:gd name="T11" fmla="*/ 8 h 59"/>
                  <a:gd name="T12" fmla="*/ 10 w 33"/>
                  <a:gd name="T13" fmla="*/ 25 h 59"/>
                  <a:gd name="T14" fmla="*/ 30 w 33"/>
                  <a:gd name="T15" fmla="*/ 25 h 59"/>
                  <a:gd name="T16" fmla="*/ 30 w 33"/>
                  <a:gd name="T17" fmla="*/ 33 h 59"/>
                  <a:gd name="T18" fmla="*/ 10 w 33"/>
                  <a:gd name="T19" fmla="*/ 33 h 59"/>
                  <a:gd name="T20" fmla="*/ 10 w 33"/>
                  <a:gd name="T21" fmla="*/ 51 h 59"/>
                  <a:gd name="T22" fmla="*/ 33 w 33"/>
                  <a:gd name="T23" fmla="*/ 51 h 59"/>
                  <a:gd name="T24" fmla="*/ 33 w 33"/>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9">
                    <a:moveTo>
                      <a:pt x="33" y="59"/>
                    </a:moveTo>
                    <a:lnTo>
                      <a:pt x="0" y="59"/>
                    </a:lnTo>
                    <a:lnTo>
                      <a:pt x="0" y="0"/>
                    </a:lnTo>
                    <a:lnTo>
                      <a:pt x="32" y="0"/>
                    </a:lnTo>
                    <a:lnTo>
                      <a:pt x="32" y="8"/>
                    </a:lnTo>
                    <a:lnTo>
                      <a:pt x="10" y="8"/>
                    </a:lnTo>
                    <a:lnTo>
                      <a:pt x="10" y="25"/>
                    </a:lnTo>
                    <a:lnTo>
                      <a:pt x="30" y="25"/>
                    </a:lnTo>
                    <a:lnTo>
                      <a:pt x="30" y="33"/>
                    </a:lnTo>
                    <a:lnTo>
                      <a:pt x="10" y="33"/>
                    </a:lnTo>
                    <a:lnTo>
                      <a:pt x="10" y="51"/>
                    </a:lnTo>
                    <a:lnTo>
                      <a:pt x="33" y="51"/>
                    </a:lnTo>
                    <a:lnTo>
                      <a:pt x="3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68"/>
              <p:cNvSpPr>
                <a:spLocks noEditPoints="1"/>
              </p:cNvSpPr>
              <p:nvPr/>
            </p:nvSpPr>
            <p:spPr bwMode="auto">
              <a:xfrm>
                <a:off x="2289" y="3732"/>
                <a:ext cx="39" cy="59"/>
              </a:xfrm>
              <a:custGeom>
                <a:avLst/>
                <a:gdLst>
                  <a:gd name="T0" fmla="*/ 0 w 34"/>
                  <a:gd name="T1" fmla="*/ 51 h 51"/>
                  <a:gd name="T2" fmla="*/ 0 w 34"/>
                  <a:gd name="T3" fmla="*/ 0 h 51"/>
                  <a:gd name="T4" fmla="*/ 16 w 34"/>
                  <a:gd name="T5" fmla="*/ 0 h 51"/>
                  <a:gd name="T6" fmla="*/ 28 w 34"/>
                  <a:gd name="T7" fmla="*/ 3 h 51"/>
                  <a:gd name="T8" fmla="*/ 32 w 34"/>
                  <a:gd name="T9" fmla="*/ 12 h 51"/>
                  <a:gd name="T10" fmla="*/ 30 w 34"/>
                  <a:gd name="T11" fmla="*/ 19 h 51"/>
                  <a:gd name="T12" fmla="*/ 23 w 34"/>
                  <a:gd name="T13" fmla="*/ 24 h 51"/>
                  <a:gd name="T14" fmla="*/ 23 w 34"/>
                  <a:gd name="T15" fmla="*/ 24 h 51"/>
                  <a:gd name="T16" fmla="*/ 31 w 34"/>
                  <a:gd name="T17" fmla="*/ 28 h 51"/>
                  <a:gd name="T18" fmla="*/ 34 w 34"/>
                  <a:gd name="T19" fmla="*/ 36 h 51"/>
                  <a:gd name="T20" fmla="*/ 29 w 34"/>
                  <a:gd name="T21" fmla="*/ 47 h 51"/>
                  <a:gd name="T22" fmla="*/ 16 w 34"/>
                  <a:gd name="T23" fmla="*/ 51 h 51"/>
                  <a:gd name="T24" fmla="*/ 0 w 34"/>
                  <a:gd name="T25" fmla="*/ 51 h 51"/>
                  <a:gd name="T26" fmla="*/ 9 w 34"/>
                  <a:gd name="T27" fmla="*/ 7 h 51"/>
                  <a:gd name="T28" fmla="*/ 9 w 34"/>
                  <a:gd name="T29" fmla="*/ 21 h 51"/>
                  <a:gd name="T30" fmla="*/ 14 w 34"/>
                  <a:gd name="T31" fmla="*/ 21 h 51"/>
                  <a:gd name="T32" fmla="*/ 21 w 34"/>
                  <a:gd name="T33" fmla="*/ 19 h 51"/>
                  <a:gd name="T34" fmla="*/ 23 w 34"/>
                  <a:gd name="T35" fmla="*/ 13 h 51"/>
                  <a:gd name="T36" fmla="*/ 15 w 34"/>
                  <a:gd name="T37" fmla="*/ 7 h 51"/>
                  <a:gd name="T38" fmla="*/ 9 w 34"/>
                  <a:gd name="T39" fmla="*/ 7 h 51"/>
                  <a:gd name="T40" fmla="*/ 9 w 34"/>
                  <a:gd name="T41" fmla="*/ 28 h 51"/>
                  <a:gd name="T42" fmla="*/ 9 w 34"/>
                  <a:gd name="T43" fmla="*/ 44 h 51"/>
                  <a:gd name="T44" fmla="*/ 16 w 34"/>
                  <a:gd name="T45" fmla="*/ 44 h 51"/>
                  <a:gd name="T46" fmla="*/ 23 w 34"/>
                  <a:gd name="T47" fmla="*/ 42 h 51"/>
                  <a:gd name="T48" fmla="*/ 26 w 34"/>
                  <a:gd name="T49" fmla="*/ 36 h 51"/>
                  <a:gd name="T50" fmla="*/ 15 w 34"/>
                  <a:gd name="T51" fmla="*/ 28 h 51"/>
                  <a:gd name="T52" fmla="*/ 9 w 34"/>
                  <a:gd name="T5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1">
                    <a:moveTo>
                      <a:pt x="0" y="51"/>
                    </a:moveTo>
                    <a:cubicBezTo>
                      <a:pt x="0" y="0"/>
                      <a:pt x="0" y="0"/>
                      <a:pt x="0" y="0"/>
                    </a:cubicBezTo>
                    <a:cubicBezTo>
                      <a:pt x="16" y="0"/>
                      <a:pt x="16" y="0"/>
                      <a:pt x="16" y="0"/>
                    </a:cubicBezTo>
                    <a:cubicBezTo>
                      <a:pt x="21" y="0"/>
                      <a:pt x="25" y="1"/>
                      <a:pt x="28" y="3"/>
                    </a:cubicBezTo>
                    <a:cubicBezTo>
                      <a:pt x="31" y="6"/>
                      <a:pt x="32" y="8"/>
                      <a:pt x="32" y="12"/>
                    </a:cubicBezTo>
                    <a:cubicBezTo>
                      <a:pt x="32" y="15"/>
                      <a:pt x="31" y="17"/>
                      <a:pt x="30" y="19"/>
                    </a:cubicBezTo>
                    <a:cubicBezTo>
                      <a:pt x="28" y="21"/>
                      <a:pt x="26" y="23"/>
                      <a:pt x="23" y="24"/>
                    </a:cubicBezTo>
                    <a:cubicBezTo>
                      <a:pt x="23" y="24"/>
                      <a:pt x="23" y="24"/>
                      <a:pt x="23" y="24"/>
                    </a:cubicBezTo>
                    <a:cubicBezTo>
                      <a:pt x="26" y="24"/>
                      <a:pt x="29" y="26"/>
                      <a:pt x="31" y="28"/>
                    </a:cubicBezTo>
                    <a:cubicBezTo>
                      <a:pt x="33" y="30"/>
                      <a:pt x="34" y="33"/>
                      <a:pt x="34" y="36"/>
                    </a:cubicBezTo>
                    <a:cubicBezTo>
                      <a:pt x="34" y="40"/>
                      <a:pt x="33" y="44"/>
                      <a:pt x="29" y="47"/>
                    </a:cubicBezTo>
                    <a:cubicBezTo>
                      <a:pt x="26" y="49"/>
                      <a:pt x="22" y="51"/>
                      <a:pt x="16" y="51"/>
                    </a:cubicBezTo>
                    <a:lnTo>
                      <a:pt x="0" y="51"/>
                    </a:lnTo>
                    <a:close/>
                    <a:moveTo>
                      <a:pt x="9" y="7"/>
                    </a:moveTo>
                    <a:cubicBezTo>
                      <a:pt x="9" y="21"/>
                      <a:pt x="9" y="21"/>
                      <a:pt x="9" y="21"/>
                    </a:cubicBezTo>
                    <a:cubicBezTo>
                      <a:pt x="14" y="21"/>
                      <a:pt x="14" y="21"/>
                      <a:pt x="14" y="21"/>
                    </a:cubicBezTo>
                    <a:cubicBezTo>
                      <a:pt x="17" y="21"/>
                      <a:pt x="19" y="21"/>
                      <a:pt x="21" y="19"/>
                    </a:cubicBezTo>
                    <a:cubicBezTo>
                      <a:pt x="23" y="18"/>
                      <a:pt x="23" y="16"/>
                      <a:pt x="23" y="13"/>
                    </a:cubicBezTo>
                    <a:cubicBezTo>
                      <a:pt x="23" y="9"/>
                      <a:pt x="20" y="7"/>
                      <a:pt x="15" y="7"/>
                    </a:cubicBezTo>
                    <a:lnTo>
                      <a:pt x="9" y="7"/>
                    </a:lnTo>
                    <a:close/>
                    <a:moveTo>
                      <a:pt x="9" y="28"/>
                    </a:moveTo>
                    <a:cubicBezTo>
                      <a:pt x="9" y="44"/>
                      <a:pt x="9" y="44"/>
                      <a:pt x="9" y="44"/>
                    </a:cubicBezTo>
                    <a:cubicBezTo>
                      <a:pt x="16" y="44"/>
                      <a:pt x="16" y="44"/>
                      <a:pt x="16" y="44"/>
                    </a:cubicBezTo>
                    <a:cubicBezTo>
                      <a:pt x="19" y="44"/>
                      <a:pt x="21" y="43"/>
                      <a:pt x="23" y="42"/>
                    </a:cubicBezTo>
                    <a:cubicBezTo>
                      <a:pt x="25" y="40"/>
                      <a:pt x="26" y="38"/>
                      <a:pt x="26" y="36"/>
                    </a:cubicBezTo>
                    <a:cubicBezTo>
                      <a:pt x="26" y="31"/>
                      <a:pt x="22" y="28"/>
                      <a:pt x="15" y="28"/>
                    </a:cubicBezTo>
                    <a:lnTo>
                      <a:pt x="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69"/>
              <p:cNvSpPr>
                <a:spLocks/>
              </p:cNvSpPr>
              <p:nvPr/>
            </p:nvSpPr>
            <p:spPr bwMode="auto">
              <a:xfrm>
                <a:off x="2365" y="3747"/>
                <a:ext cx="38" cy="39"/>
              </a:xfrm>
              <a:custGeom>
                <a:avLst/>
                <a:gdLst>
                  <a:gd name="T0" fmla="*/ 38 w 38"/>
                  <a:gd name="T1" fmla="*/ 23 h 39"/>
                  <a:gd name="T2" fmla="*/ 22 w 38"/>
                  <a:gd name="T3" fmla="*/ 23 h 39"/>
                  <a:gd name="T4" fmla="*/ 22 w 38"/>
                  <a:gd name="T5" fmla="*/ 39 h 39"/>
                  <a:gd name="T6" fmla="*/ 15 w 38"/>
                  <a:gd name="T7" fmla="*/ 39 h 39"/>
                  <a:gd name="T8" fmla="*/ 15 w 38"/>
                  <a:gd name="T9" fmla="*/ 23 h 39"/>
                  <a:gd name="T10" fmla="*/ 0 w 38"/>
                  <a:gd name="T11" fmla="*/ 23 h 39"/>
                  <a:gd name="T12" fmla="*/ 0 w 38"/>
                  <a:gd name="T13" fmla="*/ 16 h 39"/>
                  <a:gd name="T14" fmla="*/ 15 w 38"/>
                  <a:gd name="T15" fmla="*/ 16 h 39"/>
                  <a:gd name="T16" fmla="*/ 15 w 38"/>
                  <a:gd name="T17" fmla="*/ 0 h 39"/>
                  <a:gd name="T18" fmla="*/ 22 w 38"/>
                  <a:gd name="T19" fmla="*/ 0 h 39"/>
                  <a:gd name="T20" fmla="*/ 22 w 38"/>
                  <a:gd name="T21" fmla="*/ 16 h 39"/>
                  <a:gd name="T22" fmla="*/ 38 w 38"/>
                  <a:gd name="T23" fmla="*/ 16 h 39"/>
                  <a:gd name="T24" fmla="*/ 38 w 38"/>
                  <a:gd name="T25"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38" y="23"/>
                    </a:moveTo>
                    <a:lnTo>
                      <a:pt x="22" y="23"/>
                    </a:lnTo>
                    <a:lnTo>
                      <a:pt x="22" y="39"/>
                    </a:lnTo>
                    <a:lnTo>
                      <a:pt x="15" y="39"/>
                    </a:lnTo>
                    <a:lnTo>
                      <a:pt x="15" y="23"/>
                    </a:lnTo>
                    <a:lnTo>
                      <a:pt x="0" y="23"/>
                    </a:lnTo>
                    <a:lnTo>
                      <a:pt x="0" y="16"/>
                    </a:lnTo>
                    <a:lnTo>
                      <a:pt x="15" y="16"/>
                    </a:lnTo>
                    <a:lnTo>
                      <a:pt x="15" y="0"/>
                    </a:lnTo>
                    <a:lnTo>
                      <a:pt x="22" y="0"/>
                    </a:lnTo>
                    <a:lnTo>
                      <a:pt x="22" y="16"/>
                    </a:lnTo>
                    <a:lnTo>
                      <a:pt x="38" y="16"/>
                    </a:lnTo>
                    <a:lnTo>
                      <a:pt x="38"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70"/>
              <p:cNvSpPr>
                <a:spLocks noEditPoints="1"/>
              </p:cNvSpPr>
              <p:nvPr/>
            </p:nvSpPr>
            <p:spPr bwMode="auto">
              <a:xfrm>
                <a:off x="2443" y="3732"/>
                <a:ext cx="49" cy="59"/>
              </a:xfrm>
              <a:custGeom>
                <a:avLst/>
                <a:gdLst>
                  <a:gd name="T0" fmla="*/ 0 w 43"/>
                  <a:gd name="T1" fmla="*/ 51 h 51"/>
                  <a:gd name="T2" fmla="*/ 0 w 43"/>
                  <a:gd name="T3" fmla="*/ 0 h 51"/>
                  <a:gd name="T4" fmla="*/ 15 w 43"/>
                  <a:gd name="T5" fmla="*/ 0 h 51"/>
                  <a:gd name="T6" fmla="*/ 43 w 43"/>
                  <a:gd name="T7" fmla="*/ 25 h 51"/>
                  <a:gd name="T8" fmla="*/ 35 w 43"/>
                  <a:gd name="T9" fmla="*/ 44 h 51"/>
                  <a:gd name="T10" fmla="*/ 14 w 43"/>
                  <a:gd name="T11" fmla="*/ 51 h 51"/>
                  <a:gd name="T12" fmla="*/ 0 w 43"/>
                  <a:gd name="T13" fmla="*/ 51 h 51"/>
                  <a:gd name="T14" fmla="*/ 9 w 43"/>
                  <a:gd name="T15" fmla="*/ 7 h 51"/>
                  <a:gd name="T16" fmla="*/ 9 w 43"/>
                  <a:gd name="T17" fmla="*/ 44 h 51"/>
                  <a:gd name="T18" fmla="*/ 15 w 43"/>
                  <a:gd name="T19" fmla="*/ 44 h 51"/>
                  <a:gd name="T20" fmla="*/ 29 w 43"/>
                  <a:gd name="T21" fmla="*/ 39 h 51"/>
                  <a:gd name="T22" fmla="*/ 34 w 43"/>
                  <a:gd name="T23" fmla="*/ 25 h 51"/>
                  <a:gd name="T24" fmla="*/ 16 w 43"/>
                  <a:gd name="T25" fmla="*/ 7 h 51"/>
                  <a:gd name="T26" fmla="*/ 9 w 43"/>
                  <a:gd name="T27"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1">
                    <a:moveTo>
                      <a:pt x="0" y="51"/>
                    </a:moveTo>
                    <a:cubicBezTo>
                      <a:pt x="0" y="0"/>
                      <a:pt x="0" y="0"/>
                      <a:pt x="0" y="0"/>
                    </a:cubicBezTo>
                    <a:cubicBezTo>
                      <a:pt x="15" y="0"/>
                      <a:pt x="15" y="0"/>
                      <a:pt x="15" y="0"/>
                    </a:cubicBezTo>
                    <a:cubicBezTo>
                      <a:pt x="33" y="0"/>
                      <a:pt x="43" y="8"/>
                      <a:pt x="43" y="25"/>
                    </a:cubicBezTo>
                    <a:cubicBezTo>
                      <a:pt x="43" y="33"/>
                      <a:pt x="40" y="39"/>
                      <a:pt x="35" y="44"/>
                    </a:cubicBezTo>
                    <a:cubicBezTo>
                      <a:pt x="30" y="48"/>
                      <a:pt x="23" y="51"/>
                      <a:pt x="14" y="51"/>
                    </a:cubicBezTo>
                    <a:lnTo>
                      <a:pt x="0" y="51"/>
                    </a:lnTo>
                    <a:close/>
                    <a:moveTo>
                      <a:pt x="9" y="7"/>
                    </a:moveTo>
                    <a:cubicBezTo>
                      <a:pt x="9" y="44"/>
                      <a:pt x="9" y="44"/>
                      <a:pt x="9" y="44"/>
                    </a:cubicBezTo>
                    <a:cubicBezTo>
                      <a:pt x="15" y="44"/>
                      <a:pt x="15" y="44"/>
                      <a:pt x="15" y="44"/>
                    </a:cubicBezTo>
                    <a:cubicBezTo>
                      <a:pt x="21" y="44"/>
                      <a:pt x="26" y="42"/>
                      <a:pt x="29" y="39"/>
                    </a:cubicBezTo>
                    <a:cubicBezTo>
                      <a:pt x="32" y="35"/>
                      <a:pt x="34" y="31"/>
                      <a:pt x="34" y="25"/>
                    </a:cubicBezTo>
                    <a:cubicBezTo>
                      <a:pt x="34" y="13"/>
                      <a:pt x="28"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71"/>
              <p:cNvSpPr>
                <a:spLocks noEditPoints="1"/>
              </p:cNvSpPr>
              <p:nvPr/>
            </p:nvSpPr>
            <p:spPr bwMode="auto">
              <a:xfrm>
                <a:off x="2503" y="3732"/>
                <a:ext cx="39" cy="59"/>
              </a:xfrm>
              <a:custGeom>
                <a:avLst/>
                <a:gdLst>
                  <a:gd name="T0" fmla="*/ 0 w 34"/>
                  <a:gd name="T1" fmla="*/ 51 h 51"/>
                  <a:gd name="T2" fmla="*/ 0 w 34"/>
                  <a:gd name="T3" fmla="*/ 0 h 51"/>
                  <a:gd name="T4" fmla="*/ 16 w 34"/>
                  <a:gd name="T5" fmla="*/ 0 h 51"/>
                  <a:gd name="T6" fmla="*/ 28 w 34"/>
                  <a:gd name="T7" fmla="*/ 3 h 51"/>
                  <a:gd name="T8" fmla="*/ 32 w 34"/>
                  <a:gd name="T9" fmla="*/ 12 h 51"/>
                  <a:gd name="T10" fmla="*/ 29 w 34"/>
                  <a:gd name="T11" fmla="*/ 19 h 51"/>
                  <a:gd name="T12" fmla="*/ 23 w 34"/>
                  <a:gd name="T13" fmla="*/ 24 h 51"/>
                  <a:gd name="T14" fmla="*/ 23 w 34"/>
                  <a:gd name="T15" fmla="*/ 24 h 51"/>
                  <a:gd name="T16" fmla="*/ 31 w 34"/>
                  <a:gd name="T17" fmla="*/ 28 h 51"/>
                  <a:gd name="T18" fmla="*/ 34 w 34"/>
                  <a:gd name="T19" fmla="*/ 36 h 51"/>
                  <a:gd name="T20" fmla="*/ 29 w 34"/>
                  <a:gd name="T21" fmla="*/ 47 h 51"/>
                  <a:gd name="T22" fmla="*/ 16 w 34"/>
                  <a:gd name="T23" fmla="*/ 51 h 51"/>
                  <a:gd name="T24" fmla="*/ 0 w 34"/>
                  <a:gd name="T25" fmla="*/ 51 h 51"/>
                  <a:gd name="T26" fmla="*/ 8 w 34"/>
                  <a:gd name="T27" fmla="*/ 7 h 51"/>
                  <a:gd name="T28" fmla="*/ 8 w 34"/>
                  <a:gd name="T29" fmla="*/ 21 h 51"/>
                  <a:gd name="T30" fmla="*/ 14 w 34"/>
                  <a:gd name="T31" fmla="*/ 21 h 51"/>
                  <a:gd name="T32" fmla="*/ 21 w 34"/>
                  <a:gd name="T33" fmla="*/ 19 h 51"/>
                  <a:gd name="T34" fmla="*/ 23 w 34"/>
                  <a:gd name="T35" fmla="*/ 13 h 51"/>
                  <a:gd name="T36" fmla="*/ 14 w 34"/>
                  <a:gd name="T37" fmla="*/ 7 h 51"/>
                  <a:gd name="T38" fmla="*/ 8 w 34"/>
                  <a:gd name="T39" fmla="*/ 7 h 51"/>
                  <a:gd name="T40" fmla="*/ 8 w 34"/>
                  <a:gd name="T41" fmla="*/ 28 h 51"/>
                  <a:gd name="T42" fmla="*/ 8 w 34"/>
                  <a:gd name="T43" fmla="*/ 44 h 51"/>
                  <a:gd name="T44" fmla="*/ 15 w 34"/>
                  <a:gd name="T45" fmla="*/ 44 h 51"/>
                  <a:gd name="T46" fmla="*/ 23 w 34"/>
                  <a:gd name="T47" fmla="*/ 42 h 51"/>
                  <a:gd name="T48" fmla="*/ 25 w 34"/>
                  <a:gd name="T49" fmla="*/ 36 h 51"/>
                  <a:gd name="T50" fmla="*/ 14 w 34"/>
                  <a:gd name="T51" fmla="*/ 28 h 51"/>
                  <a:gd name="T52" fmla="*/ 8 w 34"/>
                  <a:gd name="T5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1">
                    <a:moveTo>
                      <a:pt x="0" y="51"/>
                    </a:moveTo>
                    <a:cubicBezTo>
                      <a:pt x="0" y="0"/>
                      <a:pt x="0" y="0"/>
                      <a:pt x="0" y="0"/>
                    </a:cubicBezTo>
                    <a:cubicBezTo>
                      <a:pt x="16" y="0"/>
                      <a:pt x="16" y="0"/>
                      <a:pt x="16" y="0"/>
                    </a:cubicBezTo>
                    <a:cubicBezTo>
                      <a:pt x="21" y="0"/>
                      <a:pt x="25" y="1"/>
                      <a:pt x="28" y="3"/>
                    </a:cubicBezTo>
                    <a:cubicBezTo>
                      <a:pt x="30" y="6"/>
                      <a:pt x="32" y="8"/>
                      <a:pt x="32" y="12"/>
                    </a:cubicBezTo>
                    <a:cubicBezTo>
                      <a:pt x="32" y="15"/>
                      <a:pt x="31" y="17"/>
                      <a:pt x="29" y="19"/>
                    </a:cubicBezTo>
                    <a:cubicBezTo>
                      <a:pt x="28" y="21"/>
                      <a:pt x="26" y="23"/>
                      <a:pt x="23" y="24"/>
                    </a:cubicBezTo>
                    <a:cubicBezTo>
                      <a:pt x="23" y="24"/>
                      <a:pt x="23" y="24"/>
                      <a:pt x="23" y="24"/>
                    </a:cubicBezTo>
                    <a:cubicBezTo>
                      <a:pt x="26" y="24"/>
                      <a:pt x="29" y="26"/>
                      <a:pt x="31" y="28"/>
                    </a:cubicBezTo>
                    <a:cubicBezTo>
                      <a:pt x="33" y="30"/>
                      <a:pt x="34" y="33"/>
                      <a:pt x="34" y="36"/>
                    </a:cubicBezTo>
                    <a:cubicBezTo>
                      <a:pt x="34" y="40"/>
                      <a:pt x="32" y="44"/>
                      <a:pt x="29" y="47"/>
                    </a:cubicBezTo>
                    <a:cubicBezTo>
                      <a:pt x="26" y="49"/>
                      <a:pt x="21" y="51"/>
                      <a:pt x="16" y="51"/>
                    </a:cubicBezTo>
                    <a:lnTo>
                      <a:pt x="0" y="51"/>
                    </a:lnTo>
                    <a:close/>
                    <a:moveTo>
                      <a:pt x="8" y="7"/>
                    </a:moveTo>
                    <a:cubicBezTo>
                      <a:pt x="8" y="21"/>
                      <a:pt x="8" y="21"/>
                      <a:pt x="8" y="21"/>
                    </a:cubicBezTo>
                    <a:cubicBezTo>
                      <a:pt x="14" y="21"/>
                      <a:pt x="14" y="21"/>
                      <a:pt x="14" y="21"/>
                    </a:cubicBezTo>
                    <a:cubicBezTo>
                      <a:pt x="17" y="21"/>
                      <a:pt x="19" y="21"/>
                      <a:pt x="21" y="19"/>
                    </a:cubicBezTo>
                    <a:cubicBezTo>
                      <a:pt x="22" y="18"/>
                      <a:pt x="23" y="16"/>
                      <a:pt x="23" y="13"/>
                    </a:cubicBezTo>
                    <a:cubicBezTo>
                      <a:pt x="23" y="9"/>
                      <a:pt x="20" y="7"/>
                      <a:pt x="14" y="7"/>
                    </a:cubicBezTo>
                    <a:lnTo>
                      <a:pt x="8" y="7"/>
                    </a:lnTo>
                    <a:close/>
                    <a:moveTo>
                      <a:pt x="8" y="28"/>
                    </a:moveTo>
                    <a:cubicBezTo>
                      <a:pt x="8" y="44"/>
                      <a:pt x="8" y="44"/>
                      <a:pt x="8" y="44"/>
                    </a:cubicBezTo>
                    <a:cubicBezTo>
                      <a:pt x="15" y="44"/>
                      <a:pt x="15" y="44"/>
                      <a:pt x="15" y="44"/>
                    </a:cubicBezTo>
                    <a:cubicBezTo>
                      <a:pt x="19" y="44"/>
                      <a:pt x="21" y="43"/>
                      <a:pt x="23" y="42"/>
                    </a:cubicBezTo>
                    <a:cubicBezTo>
                      <a:pt x="24" y="40"/>
                      <a:pt x="25" y="38"/>
                      <a:pt x="25" y="36"/>
                    </a:cubicBezTo>
                    <a:cubicBezTo>
                      <a:pt x="25" y="31"/>
                      <a:pt x="22" y="28"/>
                      <a:pt x="14" y="28"/>
                    </a:cubicBezTo>
                    <a:lnTo>
                      <a:pt x="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72"/>
              <p:cNvSpPr>
                <a:spLocks noEditPoints="1"/>
              </p:cNvSpPr>
              <p:nvPr/>
            </p:nvSpPr>
            <p:spPr bwMode="auto">
              <a:xfrm>
                <a:off x="2166" y="3832"/>
                <a:ext cx="45" cy="58"/>
              </a:xfrm>
              <a:custGeom>
                <a:avLst/>
                <a:gdLst>
                  <a:gd name="T0" fmla="*/ 39 w 39"/>
                  <a:gd name="T1" fmla="*/ 50 h 50"/>
                  <a:gd name="T2" fmla="*/ 30 w 39"/>
                  <a:gd name="T3" fmla="*/ 50 h 50"/>
                  <a:gd name="T4" fmla="*/ 22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4 w 39"/>
                  <a:gd name="T25" fmla="*/ 0 h 50"/>
                  <a:gd name="T26" fmla="*/ 29 w 39"/>
                  <a:gd name="T27" fmla="*/ 3 h 50"/>
                  <a:gd name="T28" fmla="*/ 32 w 39"/>
                  <a:gd name="T29" fmla="*/ 7 h 50"/>
                  <a:gd name="T30" fmla="*/ 34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7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5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30" y="50"/>
                      <a:pt x="30" y="50"/>
                      <a:pt x="30" y="50"/>
                    </a:cubicBezTo>
                    <a:cubicBezTo>
                      <a:pt x="22" y="37"/>
                      <a:pt x="22" y="37"/>
                      <a:pt x="22" y="37"/>
                    </a:cubicBezTo>
                    <a:cubicBezTo>
                      <a:pt x="21" y="35"/>
                      <a:pt x="20" y="34"/>
                      <a:pt x="19" y="33"/>
                    </a:cubicBezTo>
                    <a:cubicBezTo>
                      <a:pt x="19" y="32"/>
                      <a:pt x="18" y="32"/>
                      <a:pt x="17" y="31"/>
                    </a:cubicBezTo>
                    <a:cubicBezTo>
                      <a:pt x="17"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2" y="0"/>
                      <a:pt x="24" y="0"/>
                    </a:cubicBezTo>
                    <a:cubicBezTo>
                      <a:pt x="26" y="1"/>
                      <a:pt x="27" y="2"/>
                      <a:pt x="29" y="3"/>
                    </a:cubicBezTo>
                    <a:cubicBezTo>
                      <a:pt x="30" y="4"/>
                      <a:pt x="31" y="6"/>
                      <a:pt x="32" y="7"/>
                    </a:cubicBezTo>
                    <a:cubicBezTo>
                      <a:pt x="33" y="9"/>
                      <a:pt x="34" y="11"/>
                      <a:pt x="34" y="13"/>
                    </a:cubicBezTo>
                    <a:cubicBezTo>
                      <a:pt x="34" y="15"/>
                      <a:pt x="33" y="17"/>
                      <a:pt x="33" y="18"/>
                    </a:cubicBezTo>
                    <a:cubicBezTo>
                      <a:pt x="32" y="20"/>
                      <a:pt x="31" y="21"/>
                      <a:pt x="30" y="22"/>
                    </a:cubicBezTo>
                    <a:cubicBezTo>
                      <a:pt x="30" y="23"/>
                      <a:pt x="28" y="24"/>
                      <a:pt x="27" y="25"/>
                    </a:cubicBezTo>
                    <a:cubicBezTo>
                      <a:pt x="26" y="26"/>
                      <a:pt x="24" y="27"/>
                      <a:pt x="22" y="27"/>
                    </a:cubicBezTo>
                    <a:cubicBezTo>
                      <a:pt x="22" y="27"/>
                      <a:pt x="22" y="27"/>
                      <a:pt x="22" y="27"/>
                    </a:cubicBezTo>
                    <a:cubicBezTo>
                      <a:pt x="23" y="28"/>
                      <a:pt x="24" y="28"/>
                      <a:pt x="25" y="29"/>
                    </a:cubicBezTo>
                    <a:cubicBezTo>
                      <a:pt x="25" y="29"/>
                      <a:pt x="26" y="30"/>
                      <a:pt x="27"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4" y="19"/>
                      <a:pt x="24" y="18"/>
                    </a:cubicBezTo>
                    <a:cubicBezTo>
                      <a:pt x="24" y="17"/>
                      <a:pt x="25" y="15"/>
                      <a:pt x="25" y="14"/>
                    </a:cubicBezTo>
                    <a:cubicBezTo>
                      <a:pt x="25" y="12"/>
                      <a:pt x="24" y="10"/>
                      <a:pt x="22" y="8"/>
                    </a:cubicBezTo>
                    <a:cubicBezTo>
                      <a:pt x="21" y="7"/>
                      <a:pt x="19"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73"/>
              <p:cNvSpPr>
                <a:spLocks/>
              </p:cNvSpPr>
              <p:nvPr/>
            </p:nvSpPr>
            <p:spPr bwMode="auto">
              <a:xfrm>
                <a:off x="2218" y="3832"/>
                <a:ext cx="33" cy="58"/>
              </a:xfrm>
              <a:custGeom>
                <a:avLst/>
                <a:gdLst>
                  <a:gd name="T0" fmla="*/ 33 w 33"/>
                  <a:gd name="T1" fmla="*/ 58 h 58"/>
                  <a:gd name="T2" fmla="*/ 0 w 33"/>
                  <a:gd name="T3" fmla="*/ 58 h 58"/>
                  <a:gd name="T4" fmla="*/ 0 w 33"/>
                  <a:gd name="T5" fmla="*/ 0 h 58"/>
                  <a:gd name="T6" fmla="*/ 31 w 33"/>
                  <a:gd name="T7" fmla="*/ 0 h 58"/>
                  <a:gd name="T8" fmla="*/ 31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1" y="0"/>
                    </a:lnTo>
                    <a:lnTo>
                      <a:pt x="31"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74"/>
              <p:cNvSpPr>
                <a:spLocks/>
              </p:cNvSpPr>
              <p:nvPr/>
            </p:nvSpPr>
            <p:spPr bwMode="auto">
              <a:xfrm>
                <a:off x="2258" y="3831"/>
                <a:ext cx="38" cy="60"/>
              </a:xfrm>
              <a:custGeom>
                <a:avLst/>
                <a:gdLst>
                  <a:gd name="T0" fmla="*/ 0 w 33"/>
                  <a:gd name="T1" fmla="*/ 49 h 52"/>
                  <a:gd name="T2" fmla="*/ 0 w 33"/>
                  <a:gd name="T3" fmla="*/ 40 h 52"/>
                  <a:gd name="T4" fmla="*/ 3 w 33"/>
                  <a:gd name="T5" fmla="*/ 42 h 52"/>
                  <a:gd name="T6" fmla="*/ 6 w 33"/>
                  <a:gd name="T7" fmla="*/ 44 h 52"/>
                  <a:gd name="T8" fmla="*/ 10 w 33"/>
                  <a:gd name="T9" fmla="*/ 45 h 52"/>
                  <a:gd name="T10" fmla="*/ 13 w 33"/>
                  <a:gd name="T11" fmla="*/ 45 h 52"/>
                  <a:gd name="T12" fmla="*/ 21 w 33"/>
                  <a:gd name="T13" fmla="*/ 43 h 52"/>
                  <a:gd name="T14" fmla="*/ 24 w 33"/>
                  <a:gd name="T15" fmla="*/ 38 h 52"/>
                  <a:gd name="T16" fmla="*/ 23 w 33"/>
                  <a:gd name="T17" fmla="*/ 35 h 52"/>
                  <a:gd name="T18" fmla="*/ 20 w 33"/>
                  <a:gd name="T19" fmla="*/ 33 h 52"/>
                  <a:gd name="T20" fmla="*/ 17 w 33"/>
                  <a:gd name="T21" fmla="*/ 30 h 52"/>
                  <a:gd name="T22" fmla="*/ 12 w 33"/>
                  <a:gd name="T23" fmla="*/ 28 h 52"/>
                  <a:gd name="T24" fmla="*/ 8 w 33"/>
                  <a:gd name="T25" fmla="*/ 26 h 52"/>
                  <a:gd name="T26" fmla="*/ 4 w 33"/>
                  <a:gd name="T27" fmla="*/ 23 h 52"/>
                  <a:gd name="T28" fmla="*/ 1 w 33"/>
                  <a:gd name="T29" fmla="*/ 19 h 52"/>
                  <a:gd name="T30" fmla="*/ 0 w 33"/>
                  <a:gd name="T31" fmla="*/ 14 h 52"/>
                  <a:gd name="T32" fmla="*/ 2 w 33"/>
                  <a:gd name="T33" fmla="*/ 7 h 52"/>
                  <a:gd name="T34" fmla="*/ 6 w 33"/>
                  <a:gd name="T35" fmla="*/ 3 h 52"/>
                  <a:gd name="T36" fmla="*/ 12 w 33"/>
                  <a:gd name="T37" fmla="*/ 1 h 52"/>
                  <a:gd name="T38" fmla="*/ 19 w 33"/>
                  <a:gd name="T39" fmla="*/ 0 h 52"/>
                  <a:gd name="T40" fmla="*/ 30 w 33"/>
                  <a:gd name="T41" fmla="*/ 2 h 52"/>
                  <a:gd name="T42" fmla="*/ 30 w 33"/>
                  <a:gd name="T43" fmla="*/ 10 h 52"/>
                  <a:gd name="T44" fmla="*/ 19 w 33"/>
                  <a:gd name="T45" fmla="*/ 7 h 52"/>
                  <a:gd name="T46" fmla="*/ 16 w 33"/>
                  <a:gd name="T47" fmla="*/ 7 h 52"/>
                  <a:gd name="T48" fmla="*/ 12 w 33"/>
                  <a:gd name="T49" fmla="*/ 8 h 52"/>
                  <a:gd name="T50" fmla="*/ 10 w 33"/>
                  <a:gd name="T51" fmla="*/ 10 h 52"/>
                  <a:gd name="T52" fmla="*/ 9 w 33"/>
                  <a:gd name="T53" fmla="*/ 13 h 52"/>
                  <a:gd name="T54" fmla="*/ 10 w 33"/>
                  <a:gd name="T55" fmla="*/ 16 h 52"/>
                  <a:gd name="T56" fmla="*/ 12 w 33"/>
                  <a:gd name="T57" fmla="*/ 19 h 52"/>
                  <a:gd name="T58" fmla="*/ 15 w 33"/>
                  <a:gd name="T59" fmla="*/ 21 h 52"/>
                  <a:gd name="T60" fmla="*/ 20 w 33"/>
                  <a:gd name="T61" fmla="*/ 23 h 52"/>
                  <a:gd name="T62" fmla="*/ 25 w 33"/>
                  <a:gd name="T63" fmla="*/ 26 h 52"/>
                  <a:gd name="T64" fmla="*/ 29 w 33"/>
                  <a:gd name="T65" fmla="*/ 29 h 52"/>
                  <a:gd name="T66" fmla="*/ 31 w 33"/>
                  <a:gd name="T67" fmla="*/ 33 h 52"/>
                  <a:gd name="T68" fmla="*/ 33 w 33"/>
                  <a:gd name="T69" fmla="*/ 38 h 52"/>
                  <a:gd name="T70" fmla="*/ 31 w 33"/>
                  <a:gd name="T71" fmla="*/ 44 h 52"/>
                  <a:gd name="T72" fmla="*/ 27 w 33"/>
                  <a:gd name="T73" fmla="*/ 49 h 52"/>
                  <a:gd name="T74" fmla="*/ 21 w 33"/>
                  <a:gd name="T75" fmla="*/ 51 h 52"/>
                  <a:gd name="T76" fmla="*/ 14 w 33"/>
                  <a:gd name="T77" fmla="*/ 52 h 52"/>
                  <a:gd name="T78" fmla="*/ 10 w 33"/>
                  <a:gd name="T79" fmla="*/ 52 h 52"/>
                  <a:gd name="T80" fmla="*/ 7 w 33"/>
                  <a:gd name="T81" fmla="*/ 51 h 52"/>
                  <a:gd name="T82" fmla="*/ 3 w 33"/>
                  <a:gd name="T83" fmla="*/ 50 h 52"/>
                  <a:gd name="T84" fmla="*/ 0 w 33"/>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2">
                    <a:moveTo>
                      <a:pt x="0" y="49"/>
                    </a:moveTo>
                    <a:cubicBezTo>
                      <a:pt x="0" y="40"/>
                      <a:pt x="0" y="40"/>
                      <a:pt x="0" y="40"/>
                    </a:cubicBezTo>
                    <a:cubicBezTo>
                      <a:pt x="1" y="41"/>
                      <a:pt x="2" y="42"/>
                      <a:pt x="3" y="42"/>
                    </a:cubicBezTo>
                    <a:cubicBezTo>
                      <a:pt x="4" y="43"/>
                      <a:pt x="5" y="43"/>
                      <a:pt x="6" y="44"/>
                    </a:cubicBezTo>
                    <a:cubicBezTo>
                      <a:pt x="8"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1" y="27"/>
                      <a:pt x="9" y="27"/>
                      <a:pt x="8" y="26"/>
                    </a:cubicBezTo>
                    <a:cubicBezTo>
                      <a:pt x="6" y="25"/>
                      <a:pt x="5" y="24"/>
                      <a:pt x="4" y="23"/>
                    </a:cubicBezTo>
                    <a:cubicBezTo>
                      <a:pt x="3" y="21"/>
                      <a:pt x="2" y="20"/>
                      <a:pt x="1" y="19"/>
                    </a:cubicBezTo>
                    <a:cubicBezTo>
                      <a:pt x="1"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6" y="7"/>
                    </a:cubicBezTo>
                    <a:cubicBezTo>
                      <a:pt x="14" y="7"/>
                      <a:pt x="13" y="8"/>
                      <a:pt x="12" y="8"/>
                    </a:cubicBezTo>
                    <a:cubicBezTo>
                      <a:pt x="11" y="9"/>
                      <a:pt x="11" y="9"/>
                      <a:pt x="10" y="10"/>
                    </a:cubicBezTo>
                    <a:cubicBezTo>
                      <a:pt x="9" y="11"/>
                      <a:pt x="9" y="12"/>
                      <a:pt x="9" y="13"/>
                    </a:cubicBezTo>
                    <a:cubicBezTo>
                      <a:pt x="9" y="15"/>
                      <a:pt x="9" y="15"/>
                      <a:pt x="10" y="16"/>
                    </a:cubicBezTo>
                    <a:cubicBezTo>
                      <a:pt x="10" y="17"/>
                      <a:pt x="11" y="18"/>
                      <a:pt x="12" y="19"/>
                    </a:cubicBezTo>
                    <a:cubicBezTo>
                      <a:pt x="13" y="19"/>
                      <a:pt x="14" y="20"/>
                      <a:pt x="15" y="21"/>
                    </a:cubicBezTo>
                    <a:cubicBezTo>
                      <a:pt x="16" y="21"/>
                      <a:pt x="18" y="22"/>
                      <a:pt x="20" y="23"/>
                    </a:cubicBezTo>
                    <a:cubicBezTo>
                      <a:pt x="21" y="24"/>
                      <a:pt x="23" y="25"/>
                      <a:pt x="25" y="26"/>
                    </a:cubicBezTo>
                    <a:cubicBezTo>
                      <a:pt x="26" y="27"/>
                      <a:pt x="27" y="28"/>
                      <a:pt x="29" y="29"/>
                    </a:cubicBezTo>
                    <a:cubicBezTo>
                      <a:pt x="30" y="30"/>
                      <a:pt x="31" y="31"/>
                      <a:pt x="31" y="33"/>
                    </a:cubicBezTo>
                    <a:cubicBezTo>
                      <a:pt x="32" y="34"/>
                      <a:pt x="33" y="36"/>
                      <a:pt x="33" y="38"/>
                    </a:cubicBezTo>
                    <a:cubicBezTo>
                      <a:pt x="33" y="41"/>
                      <a:pt x="32" y="43"/>
                      <a:pt x="31" y="44"/>
                    </a:cubicBezTo>
                    <a:cubicBezTo>
                      <a:pt x="30" y="46"/>
                      <a:pt x="29" y="48"/>
                      <a:pt x="27" y="49"/>
                    </a:cubicBezTo>
                    <a:cubicBezTo>
                      <a:pt x="25" y="50"/>
                      <a:pt x="23" y="51"/>
                      <a:pt x="21" y="51"/>
                    </a:cubicBezTo>
                    <a:cubicBezTo>
                      <a:pt x="19" y="52"/>
                      <a:pt x="16" y="52"/>
                      <a:pt x="14" y="52"/>
                    </a:cubicBezTo>
                    <a:cubicBezTo>
                      <a:pt x="13" y="52"/>
                      <a:pt x="12" y="52"/>
                      <a:pt x="10" y="52"/>
                    </a:cubicBezTo>
                    <a:cubicBezTo>
                      <a:pt x="9" y="52"/>
                      <a:pt x="8" y="51"/>
                      <a:pt x="7"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75"/>
              <p:cNvSpPr>
                <a:spLocks noEditPoints="1"/>
              </p:cNvSpPr>
              <p:nvPr/>
            </p:nvSpPr>
            <p:spPr bwMode="auto">
              <a:xfrm>
                <a:off x="2303" y="3831"/>
                <a:ext cx="55" cy="60"/>
              </a:xfrm>
              <a:custGeom>
                <a:avLst/>
                <a:gdLst>
                  <a:gd name="T0" fmla="*/ 24 w 48"/>
                  <a:gd name="T1" fmla="*/ 52 h 52"/>
                  <a:gd name="T2" fmla="*/ 6 w 48"/>
                  <a:gd name="T3" fmla="*/ 45 h 52"/>
                  <a:gd name="T4" fmla="*/ 0 w 48"/>
                  <a:gd name="T5" fmla="*/ 26 h 52"/>
                  <a:gd name="T6" fmla="*/ 6 w 48"/>
                  <a:gd name="T7" fmla="*/ 7 h 52"/>
                  <a:gd name="T8" fmla="*/ 24 w 48"/>
                  <a:gd name="T9" fmla="*/ 0 h 52"/>
                  <a:gd name="T10" fmla="*/ 41 w 48"/>
                  <a:gd name="T11" fmla="*/ 7 h 52"/>
                  <a:gd name="T12" fmla="*/ 48 w 48"/>
                  <a:gd name="T13" fmla="*/ 25 h 52"/>
                  <a:gd name="T14" fmla="*/ 41 w 48"/>
                  <a:gd name="T15" fmla="*/ 45 h 52"/>
                  <a:gd name="T16" fmla="*/ 24 w 48"/>
                  <a:gd name="T17" fmla="*/ 52 h 52"/>
                  <a:gd name="T18" fmla="*/ 24 w 48"/>
                  <a:gd name="T19" fmla="*/ 7 h 52"/>
                  <a:gd name="T20" fmla="*/ 13 w 48"/>
                  <a:gd name="T21" fmla="*/ 12 h 52"/>
                  <a:gd name="T22" fmla="*/ 8 w 48"/>
                  <a:gd name="T23" fmla="*/ 26 h 52"/>
                  <a:gd name="T24" fmla="*/ 13 w 48"/>
                  <a:gd name="T25" fmla="*/ 39 h 52"/>
                  <a:gd name="T26" fmla="*/ 24 w 48"/>
                  <a:gd name="T27" fmla="*/ 45 h 52"/>
                  <a:gd name="T28" fmla="*/ 35 w 48"/>
                  <a:gd name="T29" fmla="*/ 40 h 52"/>
                  <a:gd name="T30" fmla="*/ 39 w 48"/>
                  <a:gd name="T31" fmla="*/ 26 h 52"/>
                  <a:gd name="T32" fmla="*/ 35 w 48"/>
                  <a:gd name="T33" fmla="*/ 12 h 52"/>
                  <a:gd name="T34" fmla="*/ 24 w 48"/>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6" y="52"/>
                      <a:pt x="10" y="50"/>
                      <a:pt x="6" y="45"/>
                    </a:cubicBezTo>
                    <a:cubicBezTo>
                      <a:pt x="2" y="40"/>
                      <a:pt x="0" y="34"/>
                      <a:pt x="0" y="26"/>
                    </a:cubicBezTo>
                    <a:cubicBezTo>
                      <a:pt x="0" y="18"/>
                      <a:pt x="2" y="12"/>
                      <a:pt x="6" y="7"/>
                    </a:cubicBezTo>
                    <a:cubicBezTo>
                      <a:pt x="11" y="2"/>
                      <a:pt x="17" y="0"/>
                      <a:pt x="24" y="0"/>
                    </a:cubicBezTo>
                    <a:cubicBezTo>
                      <a:pt x="31" y="0"/>
                      <a:pt x="37" y="2"/>
                      <a:pt x="41" y="7"/>
                    </a:cubicBezTo>
                    <a:cubicBezTo>
                      <a:pt x="46" y="12"/>
                      <a:pt x="48" y="18"/>
                      <a:pt x="48" y="25"/>
                    </a:cubicBezTo>
                    <a:cubicBezTo>
                      <a:pt x="48" y="33"/>
                      <a:pt x="46" y="40"/>
                      <a:pt x="41" y="45"/>
                    </a:cubicBezTo>
                    <a:cubicBezTo>
                      <a:pt x="37" y="49"/>
                      <a:pt x="31" y="52"/>
                      <a:pt x="24" y="52"/>
                    </a:cubicBezTo>
                    <a:close/>
                    <a:moveTo>
                      <a:pt x="24" y="7"/>
                    </a:moveTo>
                    <a:cubicBezTo>
                      <a:pt x="19" y="7"/>
                      <a:pt x="16" y="9"/>
                      <a:pt x="13" y="12"/>
                    </a:cubicBezTo>
                    <a:cubicBezTo>
                      <a:pt x="10" y="16"/>
                      <a:pt x="8" y="20"/>
                      <a:pt x="8" y="26"/>
                    </a:cubicBezTo>
                    <a:cubicBezTo>
                      <a:pt x="8" y="32"/>
                      <a:pt x="10" y="36"/>
                      <a:pt x="13" y="39"/>
                    </a:cubicBezTo>
                    <a:cubicBezTo>
                      <a:pt x="15" y="43"/>
                      <a:pt x="19" y="45"/>
                      <a:pt x="24" y="45"/>
                    </a:cubicBezTo>
                    <a:cubicBezTo>
                      <a:pt x="28" y="45"/>
                      <a:pt x="32" y="43"/>
                      <a:pt x="35" y="40"/>
                    </a:cubicBezTo>
                    <a:cubicBezTo>
                      <a:pt x="38" y="36"/>
                      <a:pt x="39" y="32"/>
                      <a:pt x="39" y="26"/>
                    </a:cubicBezTo>
                    <a:cubicBezTo>
                      <a:pt x="39" y="20"/>
                      <a:pt x="38" y="15"/>
                      <a:pt x="35" y="12"/>
                    </a:cubicBezTo>
                    <a:cubicBezTo>
                      <a:pt x="32" y="9"/>
                      <a:pt x="29" y="7"/>
                      <a:pt x="2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76"/>
              <p:cNvSpPr>
                <a:spLocks/>
              </p:cNvSpPr>
              <p:nvPr/>
            </p:nvSpPr>
            <p:spPr bwMode="auto">
              <a:xfrm>
                <a:off x="2369"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19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19"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77"/>
              <p:cNvSpPr>
                <a:spLocks noEditPoints="1"/>
              </p:cNvSpPr>
              <p:nvPr/>
            </p:nvSpPr>
            <p:spPr bwMode="auto">
              <a:xfrm>
                <a:off x="2428"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2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2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9 w 39"/>
                  <a:gd name="T59" fmla="*/ 22 h 50"/>
                  <a:gd name="T60" fmla="*/ 22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20" y="34"/>
                      <a:pt x="19" y="33"/>
                    </a:cubicBezTo>
                    <a:cubicBezTo>
                      <a:pt x="18" y="32"/>
                      <a:pt x="17" y="32"/>
                      <a:pt x="17" y="31"/>
                    </a:cubicBezTo>
                    <a:cubicBezTo>
                      <a:pt x="16" y="31"/>
                      <a:pt x="15" y="30"/>
                      <a:pt x="14" y="30"/>
                    </a:cubicBezTo>
                    <a:cubicBezTo>
                      <a:pt x="14" y="30"/>
                      <a:pt x="13" y="30"/>
                      <a:pt x="12"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7" y="2"/>
                      <a:pt x="28" y="3"/>
                    </a:cubicBezTo>
                    <a:cubicBezTo>
                      <a:pt x="30" y="4"/>
                      <a:pt x="31" y="6"/>
                      <a:pt x="32" y="7"/>
                    </a:cubicBezTo>
                    <a:cubicBezTo>
                      <a:pt x="32" y="9"/>
                      <a:pt x="33" y="11"/>
                      <a:pt x="33" y="13"/>
                    </a:cubicBezTo>
                    <a:cubicBezTo>
                      <a:pt x="33" y="15"/>
                      <a:pt x="33" y="17"/>
                      <a:pt x="32" y="18"/>
                    </a:cubicBezTo>
                    <a:cubicBezTo>
                      <a:pt x="32" y="20"/>
                      <a:pt x="31" y="21"/>
                      <a:pt x="30" y="22"/>
                    </a:cubicBezTo>
                    <a:cubicBezTo>
                      <a:pt x="29" y="23"/>
                      <a:pt x="28" y="24"/>
                      <a:pt x="26" y="25"/>
                    </a:cubicBezTo>
                    <a:cubicBezTo>
                      <a:pt x="25" y="26"/>
                      <a:pt x="23" y="27"/>
                      <a:pt x="22" y="27"/>
                    </a:cubicBezTo>
                    <a:cubicBezTo>
                      <a:pt x="22" y="27"/>
                      <a:pt x="22" y="27"/>
                      <a:pt x="22" y="27"/>
                    </a:cubicBezTo>
                    <a:cubicBezTo>
                      <a:pt x="23" y="28"/>
                      <a:pt x="23" y="28"/>
                      <a:pt x="24" y="29"/>
                    </a:cubicBezTo>
                    <a:cubicBezTo>
                      <a:pt x="25" y="29"/>
                      <a:pt x="25" y="30"/>
                      <a:pt x="26" y="31"/>
                    </a:cubicBezTo>
                    <a:cubicBezTo>
                      <a:pt x="27"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8" y="23"/>
                      <a:pt x="19" y="22"/>
                    </a:cubicBezTo>
                    <a:cubicBezTo>
                      <a:pt x="20" y="22"/>
                      <a:pt x="21" y="21"/>
                      <a:pt x="22"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78"/>
              <p:cNvSpPr>
                <a:spLocks/>
              </p:cNvSpPr>
              <p:nvPr/>
            </p:nvSpPr>
            <p:spPr bwMode="auto">
              <a:xfrm>
                <a:off x="2475" y="3831"/>
                <a:ext cx="44" cy="60"/>
              </a:xfrm>
              <a:custGeom>
                <a:avLst/>
                <a:gdLst>
                  <a:gd name="T0" fmla="*/ 38 w 38"/>
                  <a:gd name="T1" fmla="*/ 49 h 52"/>
                  <a:gd name="T2" fmla="*/ 24 w 38"/>
                  <a:gd name="T3" fmla="*/ 52 h 52"/>
                  <a:gd name="T4" fmla="*/ 6 w 38"/>
                  <a:gd name="T5" fmla="*/ 45 h 52"/>
                  <a:gd name="T6" fmla="*/ 0 w 38"/>
                  <a:gd name="T7" fmla="*/ 27 h 52"/>
                  <a:gd name="T8" fmla="*/ 7 w 38"/>
                  <a:gd name="T9" fmla="*/ 7 h 52"/>
                  <a:gd name="T10" fmla="*/ 26 w 38"/>
                  <a:gd name="T11" fmla="*/ 0 h 52"/>
                  <a:gd name="T12" fmla="*/ 38 w 38"/>
                  <a:gd name="T13" fmla="*/ 2 h 52"/>
                  <a:gd name="T14" fmla="*/ 38 w 38"/>
                  <a:gd name="T15" fmla="*/ 10 h 52"/>
                  <a:gd name="T16" fmla="*/ 27 w 38"/>
                  <a:gd name="T17" fmla="*/ 7 h 52"/>
                  <a:gd name="T18" fmla="*/ 13 w 38"/>
                  <a:gd name="T19" fmla="*/ 12 h 52"/>
                  <a:gd name="T20" fmla="*/ 8 w 38"/>
                  <a:gd name="T21" fmla="*/ 26 h 52"/>
                  <a:gd name="T22" fmla="*/ 13 w 38"/>
                  <a:gd name="T23" fmla="*/ 40 h 52"/>
                  <a:gd name="T24" fmla="*/ 26 w 38"/>
                  <a:gd name="T25" fmla="*/ 45 h 52"/>
                  <a:gd name="T26" fmla="*/ 38 w 38"/>
                  <a:gd name="T27" fmla="*/ 41 h 52"/>
                  <a:gd name="T28" fmla="*/ 38 w 38"/>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2">
                    <a:moveTo>
                      <a:pt x="38" y="49"/>
                    </a:moveTo>
                    <a:cubicBezTo>
                      <a:pt x="34" y="51"/>
                      <a:pt x="29" y="52"/>
                      <a:pt x="24" y="52"/>
                    </a:cubicBezTo>
                    <a:cubicBezTo>
                      <a:pt x="16" y="52"/>
                      <a:pt x="11" y="50"/>
                      <a:pt x="6" y="45"/>
                    </a:cubicBezTo>
                    <a:cubicBezTo>
                      <a:pt x="2" y="40"/>
                      <a:pt x="0" y="34"/>
                      <a:pt x="0" y="27"/>
                    </a:cubicBezTo>
                    <a:cubicBezTo>
                      <a:pt x="0" y="19"/>
                      <a:pt x="2" y="12"/>
                      <a:pt x="7" y="7"/>
                    </a:cubicBezTo>
                    <a:cubicBezTo>
                      <a:pt x="12" y="2"/>
                      <a:pt x="18" y="0"/>
                      <a:pt x="26" y="0"/>
                    </a:cubicBezTo>
                    <a:cubicBezTo>
                      <a:pt x="31" y="0"/>
                      <a:pt x="35" y="0"/>
                      <a:pt x="38" y="2"/>
                    </a:cubicBezTo>
                    <a:cubicBezTo>
                      <a:pt x="38" y="10"/>
                      <a:pt x="38" y="10"/>
                      <a:pt x="38" y="10"/>
                    </a:cubicBezTo>
                    <a:cubicBezTo>
                      <a:pt x="35" y="8"/>
                      <a:pt x="31" y="7"/>
                      <a:pt x="27" y="7"/>
                    </a:cubicBezTo>
                    <a:cubicBezTo>
                      <a:pt x="21" y="7"/>
                      <a:pt x="17" y="9"/>
                      <a:pt x="13" y="12"/>
                    </a:cubicBezTo>
                    <a:cubicBezTo>
                      <a:pt x="10" y="16"/>
                      <a:pt x="8" y="21"/>
                      <a:pt x="8" y="26"/>
                    </a:cubicBezTo>
                    <a:cubicBezTo>
                      <a:pt x="8" y="32"/>
                      <a:pt x="10" y="36"/>
                      <a:pt x="13" y="40"/>
                    </a:cubicBezTo>
                    <a:cubicBezTo>
                      <a:pt x="16" y="43"/>
                      <a:pt x="20" y="45"/>
                      <a:pt x="26" y="45"/>
                    </a:cubicBezTo>
                    <a:cubicBezTo>
                      <a:pt x="30" y="45"/>
                      <a:pt x="34" y="43"/>
                      <a:pt x="38" y="41"/>
                    </a:cubicBezTo>
                    <a:lnTo>
                      <a:pt x="38"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79"/>
              <p:cNvSpPr>
                <a:spLocks/>
              </p:cNvSpPr>
              <p:nvPr/>
            </p:nvSpPr>
            <p:spPr bwMode="auto">
              <a:xfrm>
                <a:off x="2529" y="3832"/>
                <a:ext cx="34" cy="58"/>
              </a:xfrm>
              <a:custGeom>
                <a:avLst/>
                <a:gdLst>
                  <a:gd name="T0" fmla="*/ 34 w 34"/>
                  <a:gd name="T1" fmla="*/ 58 h 58"/>
                  <a:gd name="T2" fmla="*/ 0 w 34"/>
                  <a:gd name="T3" fmla="*/ 58 h 58"/>
                  <a:gd name="T4" fmla="*/ 0 w 34"/>
                  <a:gd name="T5" fmla="*/ 0 h 58"/>
                  <a:gd name="T6" fmla="*/ 32 w 34"/>
                  <a:gd name="T7" fmla="*/ 0 h 58"/>
                  <a:gd name="T8" fmla="*/ 32 w 34"/>
                  <a:gd name="T9" fmla="*/ 8 h 58"/>
                  <a:gd name="T10" fmla="*/ 11 w 34"/>
                  <a:gd name="T11" fmla="*/ 8 h 58"/>
                  <a:gd name="T12" fmla="*/ 11 w 34"/>
                  <a:gd name="T13" fmla="*/ 25 h 58"/>
                  <a:gd name="T14" fmla="*/ 30 w 34"/>
                  <a:gd name="T15" fmla="*/ 25 h 58"/>
                  <a:gd name="T16" fmla="*/ 30 w 34"/>
                  <a:gd name="T17" fmla="*/ 33 h 58"/>
                  <a:gd name="T18" fmla="*/ 11 w 34"/>
                  <a:gd name="T19" fmla="*/ 33 h 58"/>
                  <a:gd name="T20" fmla="*/ 11 w 34"/>
                  <a:gd name="T21" fmla="*/ 50 h 58"/>
                  <a:gd name="T22" fmla="*/ 34 w 34"/>
                  <a:gd name="T23" fmla="*/ 50 h 58"/>
                  <a:gd name="T24" fmla="*/ 34 w 34"/>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8">
                    <a:moveTo>
                      <a:pt x="34" y="58"/>
                    </a:moveTo>
                    <a:lnTo>
                      <a:pt x="0" y="58"/>
                    </a:lnTo>
                    <a:lnTo>
                      <a:pt x="0" y="0"/>
                    </a:lnTo>
                    <a:lnTo>
                      <a:pt x="32" y="0"/>
                    </a:lnTo>
                    <a:lnTo>
                      <a:pt x="32" y="8"/>
                    </a:lnTo>
                    <a:lnTo>
                      <a:pt x="11" y="8"/>
                    </a:lnTo>
                    <a:lnTo>
                      <a:pt x="11" y="25"/>
                    </a:lnTo>
                    <a:lnTo>
                      <a:pt x="30" y="25"/>
                    </a:lnTo>
                    <a:lnTo>
                      <a:pt x="30" y="33"/>
                    </a:lnTo>
                    <a:lnTo>
                      <a:pt x="11" y="33"/>
                    </a:lnTo>
                    <a:lnTo>
                      <a:pt x="11" y="50"/>
                    </a:lnTo>
                    <a:lnTo>
                      <a:pt x="34" y="50"/>
                    </a:ln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80"/>
              <p:cNvSpPr>
                <a:spLocks/>
              </p:cNvSpPr>
              <p:nvPr/>
            </p:nvSpPr>
            <p:spPr bwMode="auto">
              <a:xfrm>
                <a:off x="2591" y="3831"/>
                <a:ext cx="50"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4 w 43"/>
                  <a:gd name="T23" fmla="*/ 40 h 52"/>
                  <a:gd name="T24" fmla="*/ 26 w 43"/>
                  <a:gd name="T25" fmla="*/ 45 h 52"/>
                  <a:gd name="T26" fmla="*/ 35 w 43"/>
                  <a:gd name="T27" fmla="*/ 43 h 52"/>
                  <a:gd name="T28" fmla="*/ 35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8" y="50"/>
                      <a:pt x="32" y="52"/>
                      <a:pt x="25" y="52"/>
                    </a:cubicBezTo>
                    <a:cubicBezTo>
                      <a:pt x="18" y="52"/>
                      <a:pt x="12" y="50"/>
                      <a:pt x="7" y="45"/>
                    </a:cubicBezTo>
                    <a:cubicBezTo>
                      <a:pt x="3"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8" y="9"/>
                      <a:pt x="14" y="12"/>
                    </a:cubicBezTo>
                    <a:cubicBezTo>
                      <a:pt x="11" y="16"/>
                      <a:pt x="9" y="20"/>
                      <a:pt x="9" y="26"/>
                    </a:cubicBezTo>
                    <a:cubicBezTo>
                      <a:pt x="9" y="32"/>
                      <a:pt x="11" y="36"/>
                      <a:pt x="14" y="40"/>
                    </a:cubicBezTo>
                    <a:cubicBezTo>
                      <a:pt x="16" y="43"/>
                      <a:pt x="20" y="45"/>
                      <a:pt x="26" y="45"/>
                    </a:cubicBezTo>
                    <a:cubicBezTo>
                      <a:pt x="29" y="45"/>
                      <a:pt x="32" y="44"/>
                      <a:pt x="35" y="43"/>
                    </a:cubicBezTo>
                    <a:cubicBezTo>
                      <a:pt x="35" y="31"/>
                      <a:pt x="35" y="31"/>
                      <a:pt x="35"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81"/>
              <p:cNvSpPr>
                <a:spLocks noEditPoints="1"/>
              </p:cNvSpPr>
              <p:nvPr/>
            </p:nvSpPr>
            <p:spPr bwMode="auto">
              <a:xfrm>
                <a:off x="2654"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2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9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7" y="31"/>
                    </a:cubicBezTo>
                    <a:cubicBezTo>
                      <a:pt x="16" y="31"/>
                      <a:pt x="15" y="30"/>
                      <a:pt x="14" y="30"/>
                    </a:cubicBezTo>
                    <a:cubicBezTo>
                      <a:pt x="13" y="30"/>
                      <a:pt x="13"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7" y="2"/>
                      <a:pt x="28" y="3"/>
                    </a:cubicBezTo>
                    <a:cubicBezTo>
                      <a:pt x="30" y="4"/>
                      <a:pt x="31" y="6"/>
                      <a:pt x="32" y="7"/>
                    </a:cubicBezTo>
                    <a:cubicBezTo>
                      <a:pt x="32" y="9"/>
                      <a:pt x="33" y="11"/>
                      <a:pt x="33" y="13"/>
                    </a:cubicBezTo>
                    <a:cubicBezTo>
                      <a:pt x="33" y="15"/>
                      <a:pt x="33" y="17"/>
                      <a:pt x="32" y="18"/>
                    </a:cubicBezTo>
                    <a:cubicBezTo>
                      <a:pt x="31" y="20"/>
                      <a:pt x="31" y="21"/>
                      <a:pt x="30" y="22"/>
                    </a:cubicBezTo>
                    <a:cubicBezTo>
                      <a:pt x="29" y="23"/>
                      <a:pt x="28" y="24"/>
                      <a:pt x="26" y="25"/>
                    </a:cubicBezTo>
                    <a:cubicBezTo>
                      <a:pt x="25" y="26"/>
                      <a:pt x="23" y="27"/>
                      <a:pt x="22" y="27"/>
                    </a:cubicBezTo>
                    <a:cubicBezTo>
                      <a:pt x="22" y="27"/>
                      <a:pt x="22" y="27"/>
                      <a:pt x="22" y="27"/>
                    </a:cubicBezTo>
                    <a:cubicBezTo>
                      <a:pt x="23" y="28"/>
                      <a:pt x="23" y="28"/>
                      <a:pt x="24" y="29"/>
                    </a:cubicBezTo>
                    <a:cubicBezTo>
                      <a:pt x="25" y="29"/>
                      <a:pt x="25" y="30"/>
                      <a:pt x="26" y="31"/>
                    </a:cubicBezTo>
                    <a:cubicBezTo>
                      <a:pt x="27"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8" y="23"/>
                      <a:pt x="19" y="22"/>
                    </a:cubicBezTo>
                    <a:cubicBezTo>
                      <a:pt x="20" y="22"/>
                      <a:pt x="21"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82"/>
              <p:cNvSpPr>
                <a:spLocks noEditPoints="1"/>
              </p:cNvSpPr>
              <p:nvPr/>
            </p:nvSpPr>
            <p:spPr bwMode="auto">
              <a:xfrm>
                <a:off x="2701" y="3831"/>
                <a:ext cx="55" cy="60"/>
              </a:xfrm>
              <a:custGeom>
                <a:avLst/>
                <a:gdLst>
                  <a:gd name="T0" fmla="*/ 24 w 48"/>
                  <a:gd name="T1" fmla="*/ 52 h 52"/>
                  <a:gd name="T2" fmla="*/ 6 w 48"/>
                  <a:gd name="T3" fmla="*/ 45 h 52"/>
                  <a:gd name="T4" fmla="*/ 0 w 48"/>
                  <a:gd name="T5" fmla="*/ 26 h 52"/>
                  <a:gd name="T6" fmla="*/ 6 w 48"/>
                  <a:gd name="T7" fmla="*/ 7 h 52"/>
                  <a:gd name="T8" fmla="*/ 24 w 48"/>
                  <a:gd name="T9" fmla="*/ 0 h 52"/>
                  <a:gd name="T10" fmla="*/ 42 w 48"/>
                  <a:gd name="T11" fmla="*/ 7 h 52"/>
                  <a:gd name="T12" fmla="*/ 48 w 48"/>
                  <a:gd name="T13" fmla="*/ 25 h 52"/>
                  <a:gd name="T14" fmla="*/ 41 w 48"/>
                  <a:gd name="T15" fmla="*/ 45 h 52"/>
                  <a:gd name="T16" fmla="*/ 24 w 48"/>
                  <a:gd name="T17" fmla="*/ 52 h 52"/>
                  <a:gd name="T18" fmla="*/ 24 w 48"/>
                  <a:gd name="T19" fmla="*/ 7 h 52"/>
                  <a:gd name="T20" fmla="*/ 13 w 48"/>
                  <a:gd name="T21" fmla="*/ 12 h 52"/>
                  <a:gd name="T22" fmla="*/ 8 w 48"/>
                  <a:gd name="T23" fmla="*/ 26 h 52"/>
                  <a:gd name="T24" fmla="*/ 13 w 48"/>
                  <a:gd name="T25" fmla="*/ 39 h 52"/>
                  <a:gd name="T26" fmla="*/ 24 w 48"/>
                  <a:gd name="T27" fmla="*/ 45 h 52"/>
                  <a:gd name="T28" fmla="*/ 35 w 48"/>
                  <a:gd name="T29" fmla="*/ 40 h 52"/>
                  <a:gd name="T30" fmla="*/ 39 w 48"/>
                  <a:gd name="T31" fmla="*/ 26 h 52"/>
                  <a:gd name="T32" fmla="*/ 35 w 48"/>
                  <a:gd name="T33" fmla="*/ 12 h 52"/>
                  <a:gd name="T34" fmla="*/ 24 w 48"/>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6" y="52"/>
                      <a:pt x="11" y="50"/>
                      <a:pt x="6" y="45"/>
                    </a:cubicBezTo>
                    <a:cubicBezTo>
                      <a:pt x="2" y="40"/>
                      <a:pt x="0" y="34"/>
                      <a:pt x="0" y="26"/>
                    </a:cubicBezTo>
                    <a:cubicBezTo>
                      <a:pt x="0" y="18"/>
                      <a:pt x="2" y="12"/>
                      <a:pt x="6" y="7"/>
                    </a:cubicBezTo>
                    <a:cubicBezTo>
                      <a:pt x="11" y="2"/>
                      <a:pt x="17" y="0"/>
                      <a:pt x="24" y="0"/>
                    </a:cubicBezTo>
                    <a:cubicBezTo>
                      <a:pt x="32" y="0"/>
                      <a:pt x="37" y="2"/>
                      <a:pt x="42" y="7"/>
                    </a:cubicBezTo>
                    <a:cubicBezTo>
                      <a:pt x="46" y="12"/>
                      <a:pt x="48" y="18"/>
                      <a:pt x="48" y="25"/>
                    </a:cubicBezTo>
                    <a:cubicBezTo>
                      <a:pt x="48" y="33"/>
                      <a:pt x="46" y="40"/>
                      <a:pt x="41" y="45"/>
                    </a:cubicBezTo>
                    <a:cubicBezTo>
                      <a:pt x="37" y="49"/>
                      <a:pt x="31" y="52"/>
                      <a:pt x="24" y="52"/>
                    </a:cubicBezTo>
                    <a:close/>
                    <a:moveTo>
                      <a:pt x="24" y="7"/>
                    </a:moveTo>
                    <a:cubicBezTo>
                      <a:pt x="19" y="7"/>
                      <a:pt x="16" y="9"/>
                      <a:pt x="13" y="12"/>
                    </a:cubicBezTo>
                    <a:cubicBezTo>
                      <a:pt x="10" y="16"/>
                      <a:pt x="8" y="20"/>
                      <a:pt x="8" y="26"/>
                    </a:cubicBezTo>
                    <a:cubicBezTo>
                      <a:pt x="8" y="32"/>
                      <a:pt x="10" y="36"/>
                      <a:pt x="13" y="39"/>
                    </a:cubicBezTo>
                    <a:cubicBezTo>
                      <a:pt x="15" y="43"/>
                      <a:pt x="19" y="45"/>
                      <a:pt x="24" y="45"/>
                    </a:cubicBezTo>
                    <a:cubicBezTo>
                      <a:pt x="29" y="45"/>
                      <a:pt x="32" y="43"/>
                      <a:pt x="35" y="40"/>
                    </a:cubicBezTo>
                    <a:cubicBezTo>
                      <a:pt x="38" y="36"/>
                      <a:pt x="39" y="32"/>
                      <a:pt x="39" y="26"/>
                    </a:cubicBezTo>
                    <a:cubicBezTo>
                      <a:pt x="39" y="20"/>
                      <a:pt x="38" y="15"/>
                      <a:pt x="35" y="12"/>
                    </a:cubicBezTo>
                    <a:cubicBezTo>
                      <a:pt x="33" y="9"/>
                      <a:pt x="29" y="7"/>
                      <a:pt x="2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83"/>
              <p:cNvSpPr>
                <a:spLocks/>
              </p:cNvSpPr>
              <p:nvPr/>
            </p:nvSpPr>
            <p:spPr bwMode="auto">
              <a:xfrm>
                <a:off x="2767"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20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20"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84"/>
              <p:cNvSpPr>
                <a:spLocks noEditPoints="1"/>
              </p:cNvSpPr>
              <p:nvPr/>
            </p:nvSpPr>
            <p:spPr bwMode="auto">
              <a:xfrm>
                <a:off x="2826"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9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4 w 33"/>
                  <a:gd name="T25" fmla="*/ 25 h 50"/>
                  <a:gd name="T26" fmla="*/ 22 w 33"/>
                  <a:gd name="T27" fmla="*/ 22 h 50"/>
                  <a:gd name="T28" fmla="*/ 25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9" y="4"/>
                    </a:cubicBezTo>
                    <a:cubicBezTo>
                      <a:pt x="32" y="6"/>
                      <a:pt x="33" y="10"/>
                      <a:pt x="33" y="15"/>
                    </a:cubicBezTo>
                    <a:cubicBezTo>
                      <a:pt x="33" y="20"/>
                      <a:pt x="32" y="24"/>
                      <a:pt x="28" y="27"/>
                    </a:cubicBezTo>
                    <a:cubicBezTo>
                      <a:pt x="25" y="30"/>
                      <a:pt x="21" y="32"/>
                      <a:pt x="15" y="32"/>
                    </a:cubicBezTo>
                    <a:lnTo>
                      <a:pt x="8" y="32"/>
                    </a:lnTo>
                    <a:close/>
                    <a:moveTo>
                      <a:pt x="8" y="7"/>
                    </a:moveTo>
                    <a:cubicBezTo>
                      <a:pt x="8" y="25"/>
                      <a:pt x="8" y="25"/>
                      <a:pt x="8" y="25"/>
                    </a:cubicBezTo>
                    <a:cubicBezTo>
                      <a:pt x="14" y="25"/>
                      <a:pt x="14" y="25"/>
                      <a:pt x="14" y="25"/>
                    </a:cubicBezTo>
                    <a:cubicBezTo>
                      <a:pt x="17" y="25"/>
                      <a:pt x="20" y="24"/>
                      <a:pt x="22" y="22"/>
                    </a:cubicBezTo>
                    <a:cubicBezTo>
                      <a:pt x="24" y="21"/>
                      <a:pt x="25" y="18"/>
                      <a:pt x="25" y="15"/>
                    </a:cubicBezTo>
                    <a:cubicBezTo>
                      <a:pt x="25"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5"/>
              <p:cNvSpPr>
                <a:spLocks/>
              </p:cNvSpPr>
              <p:nvPr/>
            </p:nvSpPr>
            <p:spPr bwMode="auto">
              <a:xfrm>
                <a:off x="3382"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cubicBezTo>
                      <a:pt x="930" y="1057"/>
                      <a:pt x="930" y="1057"/>
                      <a:pt x="930" y="1057"/>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86"/>
              <p:cNvSpPr>
                <a:spLocks/>
              </p:cNvSpPr>
              <p:nvPr/>
            </p:nvSpPr>
            <p:spPr bwMode="auto">
              <a:xfrm>
                <a:off x="3375"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7"/>
              <p:cNvSpPr>
                <a:spLocks/>
              </p:cNvSpPr>
              <p:nvPr/>
            </p:nvSpPr>
            <p:spPr bwMode="auto">
              <a:xfrm>
                <a:off x="3722" y="3449"/>
                <a:ext cx="392" cy="116"/>
              </a:xfrm>
              <a:custGeom>
                <a:avLst/>
                <a:gdLst>
                  <a:gd name="T0" fmla="*/ 247 w 340"/>
                  <a:gd name="T1" fmla="*/ 0 h 100"/>
                  <a:gd name="T2" fmla="*/ 235 w 340"/>
                  <a:gd name="T3" fmla="*/ 0 h 100"/>
                  <a:gd name="T4" fmla="*/ 112 w 340"/>
                  <a:gd name="T5" fmla="*/ 0 h 100"/>
                  <a:gd name="T6" fmla="*/ 106 w 340"/>
                  <a:gd name="T7" fmla="*/ 0 h 100"/>
                  <a:gd name="T8" fmla="*/ 0 w 340"/>
                  <a:gd name="T9" fmla="*/ 69 h 100"/>
                  <a:gd name="T10" fmla="*/ 0 w 340"/>
                  <a:gd name="T11" fmla="*/ 100 h 100"/>
                  <a:gd name="T12" fmla="*/ 127 w 340"/>
                  <a:gd name="T13" fmla="*/ 100 h 100"/>
                  <a:gd name="T14" fmla="*/ 220 w 340"/>
                  <a:gd name="T15" fmla="*/ 100 h 100"/>
                  <a:gd name="T16" fmla="*/ 340 w 340"/>
                  <a:gd name="T17" fmla="*/ 100 h 100"/>
                  <a:gd name="T18" fmla="*/ 340 w 340"/>
                  <a:gd name="T19" fmla="*/ 69 h 100"/>
                  <a:gd name="T20" fmla="*/ 247 w 340"/>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00">
                    <a:moveTo>
                      <a:pt x="247" y="0"/>
                    </a:moveTo>
                    <a:cubicBezTo>
                      <a:pt x="235" y="0"/>
                      <a:pt x="235" y="0"/>
                      <a:pt x="235" y="0"/>
                    </a:cubicBezTo>
                    <a:cubicBezTo>
                      <a:pt x="112" y="0"/>
                      <a:pt x="112" y="0"/>
                      <a:pt x="112" y="0"/>
                    </a:cubicBezTo>
                    <a:cubicBezTo>
                      <a:pt x="106" y="0"/>
                      <a:pt x="106" y="0"/>
                      <a:pt x="106" y="0"/>
                    </a:cubicBezTo>
                    <a:cubicBezTo>
                      <a:pt x="123" y="60"/>
                      <a:pt x="100" y="69"/>
                      <a:pt x="0" y="69"/>
                    </a:cubicBezTo>
                    <a:cubicBezTo>
                      <a:pt x="0" y="100"/>
                      <a:pt x="0" y="100"/>
                      <a:pt x="0" y="100"/>
                    </a:cubicBezTo>
                    <a:cubicBezTo>
                      <a:pt x="127" y="100"/>
                      <a:pt x="127" y="100"/>
                      <a:pt x="127" y="100"/>
                    </a:cubicBezTo>
                    <a:cubicBezTo>
                      <a:pt x="220" y="100"/>
                      <a:pt x="220" y="100"/>
                      <a:pt x="220" y="100"/>
                    </a:cubicBezTo>
                    <a:cubicBezTo>
                      <a:pt x="340" y="100"/>
                      <a:pt x="340" y="100"/>
                      <a:pt x="340" y="100"/>
                    </a:cubicBezTo>
                    <a:cubicBezTo>
                      <a:pt x="340" y="69"/>
                      <a:pt x="340" y="69"/>
                      <a:pt x="340" y="69"/>
                    </a:cubicBezTo>
                    <a:cubicBezTo>
                      <a:pt x="240" y="69"/>
                      <a:pt x="230" y="60"/>
                      <a:pt x="247"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Freeform 88"/>
              <p:cNvSpPr>
                <a:spLocks noEditPoints="1"/>
              </p:cNvSpPr>
              <p:nvPr/>
            </p:nvSpPr>
            <p:spPr bwMode="auto">
              <a:xfrm>
                <a:off x="3618" y="3011"/>
                <a:ext cx="600" cy="438"/>
              </a:xfrm>
              <a:custGeom>
                <a:avLst/>
                <a:gdLst>
                  <a:gd name="T0" fmla="*/ 489 w 520"/>
                  <a:gd name="T1" fmla="*/ 0 h 380"/>
                  <a:gd name="T2" fmla="*/ 28 w 520"/>
                  <a:gd name="T3" fmla="*/ 0 h 380"/>
                  <a:gd name="T4" fmla="*/ 0 w 520"/>
                  <a:gd name="T5" fmla="*/ 29 h 380"/>
                  <a:gd name="T6" fmla="*/ 0 w 520"/>
                  <a:gd name="T7" fmla="*/ 351 h 380"/>
                  <a:gd name="T8" fmla="*/ 28 w 520"/>
                  <a:gd name="T9" fmla="*/ 380 h 380"/>
                  <a:gd name="T10" fmla="*/ 489 w 520"/>
                  <a:gd name="T11" fmla="*/ 380 h 380"/>
                  <a:gd name="T12" fmla="*/ 520 w 520"/>
                  <a:gd name="T13" fmla="*/ 351 h 380"/>
                  <a:gd name="T14" fmla="*/ 520 w 520"/>
                  <a:gd name="T15" fmla="*/ 29 h 380"/>
                  <a:gd name="T16" fmla="*/ 489 w 520"/>
                  <a:gd name="T17" fmla="*/ 0 h 380"/>
                  <a:gd name="T18" fmla="*/ 480 w 520"/>
                  <a:gd name="T19" fmla="*/ 40 h 380"/>
                  <a:gd name="T20" fmla="*/ 480 w 520"/>
                  <a:gd name="T21" fmla="*/ 340 h 380"/>
                  <a:gd name="T22" fmla="*/ 40 w 520"/>
                  <a:gd name="T23" fmla="*/ 340 h 380"/>
                  <a:gd name="T24" fmla="*/ 40 w 520"/>
                  <a:gd name="T25" fmla="*/ 40 h 380"/>
                  <a:gd name="T26" fmla="*/ 481 w 520"/>
                  <a:gd name="T27" fmla="*/ 39 h 380"/>
                  <a:gd name="T28" fmla="*/ 480 w 520"/>
                  <a:gd name="T29" fmla="*/ 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380">
                    <a:moveTo>
                      <a:pt x="489" y="0"/>
                    </a:moveTo>
                    <a:cubicBezTo>
                      <a:pt x="28" y="0"/>
                      <a:pt x="28" y="0"/>
                      <a:pt x="28" y="0"/>
                    </a:cubicBezTo>
                    <a:cubicBezTo>
                      <a:pt x="12" y="0"/>
                      <a:pt x="0" y="14"/>
                      <a:pt x="0" y="29"/>
                    </a:cubicBezTo>
                    <a:cubicBezTo>
                      <a:pt x="0" y="351"/>
                      <a:pt x="0" y="351"/>
                      <a:pt x="0" y="351"/>
                    </a:cubicBezTo>
                    <a:cubicBezTo>
                      <a:pt x="0" y="366"/>
                      <a:pt x="12" y="380"/>
                      <a:pt x="28" y="380"/>
                    </a:cubicBezTo>
                    <a:cubicBezTo>
                      <a:pt x="489" y="380"/>
                      <a:pt x="489" y="380"/>
                      <a:pt x="489" y="380"/>
                    </a:cubicBezTo>
                    <a:cubicBezTo>
                      <a:pt x="504" y="380"/>
                      <a:pt x="520" y="366"/>
                      <a:pt x="520" y="351"/>
                    </a:cubicBezTo>
                    <a:cubicBezTo>
                      <a:pt x="520" y="29"/>
                      <a:pt x="520" y="29"/>
                      <a:pt x="520" y="29"/>
                    </a:cubicBezTo>
                    <a:cubicBezTo>
                      <a:pt x="520" y="14"/>
                      <a:pt x="504" y="0"/>
                      <a:pt x="489" y="0"/>
                    </a:cubicBezTo>
                    <a:moveTo>
                      <a:pt x="480" y="40"/>
                    </a:moveTo>
                    <a:cubicBezTo>
                      <a:pt x="480" y="340"/>
                      <a:pt x="480" y="340"/>
                      <a:pt x="480" y="340"/>
                    </a:cubicBezTo>
                    <a:cubicBezTo>
                      <a:pt x="40" y="340"/>
                      <a:pt x="40" y="340"/>
                      <a:pt x="40" y="340"/>
                    </a:cubicBezTo>
                    <a:cubicBezTo>
                      <a:pt x="40" y="40"/>
                      <a:pt x="40" y="40"/>
                      <a:pt x="40" y="40"/>
                    </a:cubicBezTo>
                    <a:cubicBezTo>
                      <a:pt x="481" y="39"/>
                      <a:pt x="481" y="39"/>
                      <a:pt x="481" y="39"/>
                    </a:cubicBezTo>
                    <a:cubicBezTo>
                      <a:pt x="480" y="40"/>
                      <a:pt x="480" y="40"/>
                      <a:pt x="480" y="4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89"/>
              <p:cNvSpPr>
                <a:spLocks/>
              </p:cNvSpPr>
              <p:nvPr/>
            </p:nvSpPr>
            <p:spPr bwMode="auto">
              <a:xfrm>
                <a:off x="3663" y="3056"/>
                <a:ext cx="510" cy="347"/>
              </a:xfrm>
              <a:custGeom>
                <a:avLst/>
                <a:gdLst>
                  <a:gd name="T0" fmla="*/ 509 w 510"/>
                  <a:gd name="T1" fmla="*/ 1 h 347"/>
                  <a:gd name="T2" fmla="*/ 509 w 510"/>
                  <a:gd name="T3" fmla="*/ 347 h 347"/>
                  <a:gd name="T4" fmla="*/ 0 w 510"/>
                  <a:gd name="T5" fmla="*/ 347 h 347"/>
                  <a:gd name="T6" fmla="*/ 0 w 510"/>
                  <a:gd name="T7" fmla="*/ 1 h 347"/>
                  <a:gd name="T8" fmla="*/ 510 w 510"/>
                  <a:gd name="T9" fmla="*/ 0 h 347"/>
                  <a:gd name="T10" fmla="*/ 509 w 510"/>
                  <a:gd name="T11" fmla="*/ 1 h 347"/>
                </a:gdLst>
                <a:ahLst/>
                <a:cxnLst>
                  <a:cxn ang="0">
                    <a:pos x="T0" y="T1"/>
                  </a:cxn>
                  <a:cxn ang="0">
                    <a:pos x="T2" y="T3"/>
                  </a:cxn>
                  <a:cxn ang="0">
                    <a:pos x="T4" y="T5"/>
                  </a:cxn>
                  <a:cxn ang="0">
                    <a:pos x="T6" y="T7"/>
                  </a:cxn>
                  <a:cxn ang="0">
                    <a:pos x="T8" y="T9"/>
                  </a:cxn>
                  <a:cxn ang="0">
                    <a:pos x="T10" y="T11"/>
                  </a:cxn>
                </a:cxnLst>
                <a:rect l="0" t="0" r="r" b="b"/>
                <a:pathLst>
                  <a:path w="510" h="347">
                    <a:moveTo>
                      <a:pt x="509" y="1"/>
                    </a:moveTo>
                    <a:lnTo>
                      <a:pt x="509" y="347"/>
                    </a:lnTo>
                    <a:lnTo>
                      <a:pt x="0" y="347"/>
                    </a:lnTo>
                    <a:lnTo>
                      <a:pt x="0" y="1"/>
                    </a:lnTo>
                    <a:lnTo>
                      <a:pt x="510" y="0"/>
                    </a:lnTo>
                    <a:lnTo>
                      <a:pt x="509"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90"/>
              <p:cNvSpPr>
                <a:spLocks/>
              </p:cNvSpPr>
              <p:nvPr/>
            </p:nvSpPr>
            <p:spPr bwMode="auto">
              <a:xfrm>
                <a:off x="3663" y="3056"/>
                <a:ext cx="510" cy="347"/>
              </a:xfrm>
              <a:custGeom>
                <a:avLst/>
                <a:gdLst>
                  <a:gd name="T0" fmla="*/ 509 w 510"/>
                  <a:gd name="T1" fmla="*/ 1 h 347"/>
                  <a:gd name="T2" fmla="*/ 509 w 510"/>
                  <a:gd name="T3" fmla="*/ 347 h 347"/>
                  <a:gd name="T4" fmla="*/ 0 w 510"/>
                  <a:gd name="T5" fmla="*/ 347 h 347"/>
                  <a:gd name="T6" fmla="*/ 0 w 510"/>
                  <a:gd name="T7" fmla="*/ 1 h 347"/>
                  <a:gd name="T8" fmla="*/ 510 w 510"/>
                  <a:gd name="T9" fmla="*/ 0 h 347"/>
                  <a:gd name="T10" fmla="*/ 509 w 510"/>
                  <a:gd name="T11" fmla="*/ 1 h 347"/>
                </a:gdLst>
                <a:ahLst/>
                <a:cxnLst>
                  <a:cxn ang="0">
                    <a:pos x="T0" y="T1"/>
                  </a:cxn>
                  <a:cxn ang="0">
                    <a:pos x="T2" y="T3"/>
                  </a:cxn>
                  <a:cxn ang="0">
                    <a:pos x="T4" y="T5"/>
                  </a:cxn>
                  <a:cxn ang="0">
                    <a:pos x="T6" y="T7"/>
                  </a:cxn>
                  <a:cxn ang="0">
                    <a:pos x="T8" y="T9"/>
                  </a:cxn>
                  <a:cxn ang="0">
                    <a:pos x="T10" y="T11"/>
                  </a:cxn>
                </a:cxnLst>
                <a:rect l="0" t="0" r="r" b="b"/>
                <a:pathLst>
                  <a:path w="510" h="347">
                    <a:moveTo>
                      <a:pt x="509" y="1"/>
                    </a:moveTo>
                    <a:lnTo>
                      <a:pt x="509" y="347"/>
                    </a:lnTo>
                    <a:lnTo>
                      <a:pt x="0" y="347"/>
                    </a:lnTo>
                    <a:lnTo>
                      <a:pt x="0" y="1"/>
                    </a:lnTo>
                    <a:lnTo>
                      <a:pt x="510" y="0"/>
                    </a:lnTo>
                    <a:lnTo>
                      <a:pt x="509"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Freeform 91"/>
              <p:cNvSpPr>
                <a:spLocks/>
              </p:cNvSpPr>
              <p:nvPr/>
            </p:nvSpPr>
            <p:spPr bwMode="auto">
              <a:xfrm>
                <a:off x="3618" y="3011"/>
                <a:ext cx="564" cy="438"/>
              </a:xfrm>
              <a:custGeom>
                <a:avLst/>
                <a:gdLst>
                  <a:gd name="T0" fmla="*/ 40 w 489"/>
                  <a:gd name="T1" fmla="*/ 340 h 380"/>
                  <a:gd name="T2" fmla="*/ 39 w 489"/>
                  <a:gd name="T3" fmla="*/ 340 h 380"/>
                  <a:gd name="T4" fmla="*/ 39 w 489"/>
                  <a:gd name="T5" fmla="*/ 40 h 380"/>
                  <a:gd name="T6" fmla="*/ 443 w 489"/>
                  <a:gd name="T7" fmla="*/ 39 h 380"/>
                  <a:gd name="T8" fmla="*/ 489 w 489"/>
                  <a:gd name="T9" fmla="*/ 0 h 380"/>
                  <a:gd name="T10" fmla="*/ 489 w 489"/>
                  <a:gd name="T11" fmla="*/ 0 h 380"/>
                  <a:gd name="T12" fmla="*/ 28 w 489"/>
                  <a:gd name="T13" fmla="*/ 0 h 380"/>
                  <a:gd name="T14" fmla="*/ 0 w 489"/>
                  <a:gd name="T15" fmla="*/ 29 h 380"/>
                  <a:gd name="T16" fmla="*/ 0 w 489"/>
                  <a:gd name="T17" fmla="*/ 351 h 380"/>
                  <a:gd name="T18" fmla="*/ 28 w 489"/>
                  <a:gd name="T19" fmla="*/ 380 h 380"/>
                  <a:gd name="T20" fmla="*/ 39 w 489"/>
                  <a:gd name="T21" fmla="*/ 380 h 380"/>
                  <a:gd name="T22" fmla="*/ 86 w 489"/>
                  <a:gd name="T23" fmla="*/ 340 h 380"/>
                  <a:gd name="T24" fmla="*/ 40 w 489"/>
                  <a:gd name="T25" fmla="*/ 3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9" h="380">
                    <a:moveTo>
                      <a:pt x="40" y="340"/>
                    </a:moveTo>
                    <a:cubicBezTo>
                      <a:pt x="39" y="340"/>
                      <a:pt x="39" y="340"/>
                      <a:pt x="39" y="340"/>
                    </a:cubicBezTo>
                    <a:cubicBezTo>
                      <a:pt x="39" y="40"/>
                      <a:pt x="39" y="40"/>
                      <a:pt x="39" y="40"/>
                    </a:cubicBezTo>
                    <a:cubicBezTo>
                      <a:pt x="443" y="39"/>
                      <a:pt x="443" y="39"/>
                      <a:pt x="443" y="39"/>
                    </a:cubicBezTo>
                    <a:cubicBezTo>
                      <a:pt x="489" y="0"/>
                      <a:pt x="489" y="0"/>
                      <a:pt x="489" y="0"/>
                    </a:cubicBezTo>
                    <a:cubicBezTo>
                      <a:pt x="489" y="0"/>
                      <a:pt x="489" y="0"/>
                      <a:pt x="489" y="0"/>
                    </a:cubicBezTo>
                    <a:cubicBezTo>
                      <a:pt x="28" y="0"/>
                      <a:pt x="28" y="0"/>
                      <a:pt x="28" y="0"/>
                    </a:cubicBezTo>
                    <a:cubicBezTo>
                      <a:pt x="12" y="0"/>
                      <a:pt x="0" y="14"/>
                      <a:pt x="0" y="29"/>
                    </a:cubicBezTo>
                    <a:cubicBezTo>
                      <a:pt x="0" y="351"/>
                      <a:pt x="0" y="351"/>
                      <a:pt x="0" y="351"/>
                    </a:cubicBezTo>
                    <a:cubicBezTo>
                      <a:pt x="0" y="366"/>
                      <a:pt x="12" y="380"/>
                      <a:pt x="28" y="380"/>
                    </a:cubicBezTo>
                    <a:cubicBezTo>
                      <a:pt x="39" y="380"/>
                      <a:pt x="39" y="380"/>
                      <a:pt x="39" y="380"/>
                    </a:cubicBezTo>
                    <a:cubicBezTo>
                      <a:pt x="86" y="340"/>
                      <a:pt x="86" y="340"/>
                      <a:pt x="86" y="340"/>
                    </a:cubicBezTo>
                    <a:lnTo>
                      <a:pt x="40" y="34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92"/>
              <p:cNvSpPr>
                <a:spLocks/>
              </p:cNvSpPr>
              <p:nvPr/>
            </p:nvSpPr>
            <p:spPr bwMode="auto">
              <a:xfrm>
                <a:off x="3663" y="3056"/>
                <a:ext cx="466" cy="347"/>
              </a:xfrm>
              <a:custGeom>
                <a:avLst/>
                <a:gdLst>
                  <a:gd name="T0" fmla="*/ 0 w 466"/>
                  <a:gd name="T1" fmla="*/ 347 h 347"/>
                  <a:gd name="T2" fmla="*/ 1 w 466"/>
                  <a:gd name="T3" fmla="*/ 347 h 347"/>
                  <a:gd name="T4" fmla="*/ 1 w 466"/>
                  <a:gd name="T5" fmla="*/ 1 h 347"/>
                  <a:gd name="T6" fmla="*/ 466 w 466"/>
                  <a:gd name="T7" fmla="*/ 0 h 347"/>
                  <a:gd name="T8" fmla="*/ 466 w 466"/>
                  <a:gd name="T9" fmla="*/ 0 h 347"/>
                  <a:gd name="T10" fmla="*/ 0 w 466"/>
                  <a:gd name="T11" fmla="*/ 1 h 347"/>
                  <a:gd name="T12" fmla="*/ 0 w 466"/>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466" h="347">
                    <a:moveTo>
                      <a:pt x="0" y="347"/>
                    </a:moveTo>
                    <a:lnTo>
                      <a:pt x="1" y="347"/>
                    </a:lnTo>
                    <a:lnTo>
                      <a:pt x="1" y="1"/>
                    </a:lnTo>
                    <a:lnTo>
                      <a:pt x="466" y="0"/>
                    </a:lnTo>
                    <a:lnTo>
                      <a:pt x="466" y="0"/>
                    </a:lnTo>
                    <a:lnTo>
                      <a:pt x="0" y="1"/>
                    </a:lnTo>
                    <a:lnTo>
                      <a:pt x="0" y="347"/>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Rectangle 93"/>
              <p:cNvSpPr>
                <a:spLocks noChangeArrowheads="1"/>
              </p:cNvSpPr>
              <p:nvPr/>
            </p:nvSpPr>
            <p:spPr bwMode="auto">
              <a:xfrm>
                <a:off x="3722" y="3529"/>
                <a:ext cx="392" cy="36"/>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Oval 94"/>
              <p:cNvSpPr>
                <a:spLocks noChangeArrowheads="1"/>
              </p:cNvSpPr>
              <p:nvPr/>
            </p:nvSpPr>
            <p:spPr bwMode="auto">
              <a:xfrm>
                <a:off x="3908" y="3027"/>
                <a:ext cx="16" cy="17"/>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95"/>
              <p:cNvSpPr>
                <a:spLocks/>
              </p:cNvSpPr>
              <p:nvPr/>
            </p:nvSpPr>
            <p:spPr bwMode="auto">
              <a:xfrm>
                <a:off x="3809" y="3096"/>
                <a:ext cx="218" cy="128"/>
              </a:xfrm>
              <a:custGeom>
                <a:avLst/>
                <a:gdLst>
                  <a:gd name="T0" fmla="*/ 94 w 189"/>
                  <a:gd name="T1" fmla="*/ 0 h 111"/>
                  <a:gd name="T2" fmla="*/ 93 w 189"/>
                  <a:gd name="T3" fmla="*/ 0 h 111"/>
                  <a:gd name="T4" fmla="*/ 2 w 189"/>
                  <a:gd name="T5" fmla="*/ 53 h 111"/>
                  <a:gd name="T6" fmla="*/ 0 w 189"/>
                  <a:gd name="T7" fmla="*/ 55 h 111"/>
                  <a:gd name="T8" fmla="*/ 2 w 189"/>
                  <a:gd name="T9" fmla="*/ 57 h 111"/>
                  <a:gd name="T10" fmla="*/ 93 w 189"/>
                  <a:gd name="T11" fmla="*/ 110 h 111"/>
                  <a:gd name="T12" fmla="*/ 95 w 189"/>
                  <a:gd name="T13" fmla="*/ 111 h 111"/>
                  <a:gd name="T14" fmla="*/ 96 w 189"/>
                  <a:gd name="T15" fmla="*/ 110 h 111"/>
                  <a:gd name="T16" fmla="*/ 187 w 189"/>
                  <a:gd name="T17" fmla="*/ 58 h 111"/>
                  <a:gd name="T18" fmla="*/ 189 w 189"/>
                  <a:gd name="T19" fmla="*/ 55 h 111"/>
                  <a:gd name="T20" fmla="*/ 187 w 189"/>
                  <a:gd name="T21" fmla="*/ 53 h 111"/>
                  <a:gd name="T22" fmla="*/ 96 w 189"/>
                  <a:gd name="T23" fmla="*/ 0 h 111"/>
                  <a:gd name="T24" fmla="*/ 94 w 189"/>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11">
                    <a:moveTo>
                      <a:pt x="94" y="0"/>
                    </a:moveTo>
                    <a:cubicBezTo>
                      <a:pt x="94" y="0"/>
                      <a:pt x="93" y="0"/>
                      <a:pt x="93" y="0"/>
                    </a:cubicBezTo>
                    <a:cubicBezTo>
                      <a:pt x="2" y="53"/>
                      <a:pt x="2" y="53"/>
                      <a:pt x="2" y="53"/>
                    </a:cubicBezTo>
                    <a:cubicBezTo>
                      <a:pt x="1" y="53"/>
                      <a:pt x="0" y="54"/>
                      <a:pt x="0" y="55"/>
                    </a:cubicBezTo>
                    <a:cubicBezTo>
                      <a:pt x="0" y="56"/>
                      <a:pt x="1" y="57"/>
                      <a:pt x="2" y="57"/>
                    </a:cubicBezTo>
                    <a:cubicBezTo>
                      <a:pt x="93" y="110"/>
                      <a:pt x="93" y="110"/>
                      <a:pt x="93" y="110"/>
                    </a:cubicBezTo>
                    <a:cubicBezTo>
                      <a:pt x="94" y="111"/>
                      <a:pt x="94" y="111"/>
                      <a:pt x="95" y="111"/>
                    </a:cubicBezTo>
                    <a:cubicBezTo>
                      <a:pt x="95" y="111"/>
                      <a:pt x="96" y="111"/>
                      <a:pt x="96" y="110"/>
                    </a:cubicBezTo>
                    <a:cubicBezTo>
                      <a:pt x="187" y="58"/>
                      <a:pt x="187" y="58"/>
                      <a:pt x="187" y="58"/>
                    </a:cubicBezTo>
                    <a:cubicBezTo>
                      <a:pt x="188" y="57"/>
                      <a:pt x="189" y="56"/>
                      <a:pt x="189" y="55"/>
                    </a:cubicBezTo>
                    <a:cubicBezTo>
                      <a:pt x="189" y="54"/>
                      <a:pt x="188" y="53"/>
                      <a:pt x="187" y="53"/>
                    </a:cubicBezTo>
                    <a:cubicBezTo>
                      <a:pt x="96" y="0"/>
                      <a:pt x="96" y="0"/>
                      <a:pt x="96" y="0"/>
                    </a:cubicBezTo>
                    <a:cubicBezTo>
                      <a:pt x="95" y="0"/>
                      <a:pt x="95" y="0"/>
                      <a:pt x="94" y="0"/>
                    </a:cubicBezTo>
                  </a:path>
                </a:pathLst>
              </a:custGeom>
              <a:solidFill>
                <a:srgbClr val="E6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96"/>
              <p:cNvSpPr>
                <a:spLocks/>
              </p:cNvSpPr>
              <p:nvPr/>
            </p:nvSpPr>
            <p:spPr bwMode="auto">
              <a:xfrm>
                <a:off x="3794" y="3183"/>
                <a:ext cx="112" cy="189"/>
              </a:xfrm>
              <a:custGeom>
                <a:avLst/>
                <a:gdLst>
                  <a:gd name="T0" fmla="*/ 3 w 97"/>
                  <a:gd name="T1" fmla="*/ 0 h 164"/>
                  <a:gd name="T2" fmla="*/ 2 w 97"/>
                  <a:gd name="T3" fmla="*/ 1 h 164"/>
                  <a:gd name="T4" fmla="*/ 0 w 97"/>
                  <a:gd name="T5" fmla="*/ 3 h 164"/>
                  <a:gd name="T6" fmla="*/ 0 w 97"/>
                  <a:gd name="T7" fmla="*/ 109 h 164"/>
                  <a:gd name="T8" fmla="*/ 2 w 97"/>
                  <a:gd name="T9" fmla="*/ 111 h 164"/>
                  <a:gd name="T10" fmla="*/ 93 w 97"/>
                  <a:gd name="T11" fmla="*/ 164 h 164"/>
                  <a:gd name="T12" fmla="*/ 95 w 97"/>
                  <a:gd name="T13" fmla="*/ 164 h 164"/>
                  <a:gd name="T14" fmla="*/ 96 w 97"/>
                  <a:gd name="T15" fmla="*/ 164 h 164"/>
                  <a:gd name="T16" fmla="*/ 97 w 97"/>
                  <a:gd name="T17" fmla="*/ 162 h 164"/>
                  <a:gd name="T18" fmla="*/ 97 w 97"/>
                  <a:gd name="T19" fmla="*/ 56 h 164"/>
                  <a:gd name="T20" fmla="*/ 96 w 97"/>
                  <a:gd name="T21" fmla="*/ 53 h 164"/>
                  <a:gd name="T22" fmla="*/ 5 w 97"/>
                  <a:gd name="T23" fmla="*/ 1 h 164"/>
                  <a:gd name="T24" fmla="*/ 3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3" y="0"/>
                    </a:moveTo>
                    <a:cubicBezTo>
                      <a:pt x="3" y="0"/>
                      <a:pt x="2" y="0"/>
                      <a:pt x="2" y="1"/>
                    </a:cubicBezTo>
                    <a:cubicBezTo>
                      <a:pt x="1" y="1"/>
                      <a:pt x="0" y="2"/>
                      <a:pt x="0" y="3"/>
                    </a:cubicBezTo>
                    <a:cubicBezTo>
                      <a:pt x="0" y="109"/>
                      <a:pt x="0" y="109"/>
                      <a:pt x="0" y="109"/>
                    </a:cubicBezTo>
                    <a:cubicBezTo>
                      <a:pt x="0" y="110"/>
                      <a:pt x="1" y="111"/>
                      <a:pt x="2" y="111"/>
                    </a:cubicBezTo>
                    <a:cubicBezTo>
                      <a:pt x="93" y="164"/>
                      <a:pt x="93" y="164"/>
                      <a:pt x="93" y="164"/>
                    </a:cubicBezTo>
                    <a:cubicBezTo>
                      <a:pt x="94" y="164"/>
                      <a:pt x="94" y="164"/>
                      <a:pt x="95" y="164"/>
                    </a:cubicBezTo>
                    <a:cubicBezTo>
                      <a:pt x="95" y="164"/>
                      <a:pt x="96" y="164"/>
                      <a:pt x="96" y="164"/>
                    </a:cubicBezTo>
                    <a:cubicBezTo>
                      <a:pt x="97" y="163"/>
                      <a:pt x="97" y="163"/>
                      <a:pt x="97" y="162"/>
                    </a:cubicBezTo>
                    <a:cubicBezTo>
                      <a:pt x="97" y="56"/>
                      <a:pt x="97" y="56"/>
                      <a:pt x="97" y="56"/>
                    </a:cubicBezTo>
                    <a:cubicBezTo>
                      <a:pt x="97" y="55"/>
                      <a:pt x="97" y="54"/>
                      <a:pt x="96" y="53"/>
                    </a:cubicBezTo>
                    <a:cubicBezTo>
                      <a:pt x="5" y="1"/>
                      <a:pt x="5" y="1"/>
                      <a:pt x="5" y="1"/>
                    </a:cubicBezTo>
                    <a:cubicBezTo>
                      <a:pt x="4" y="0"/>
                      <a:pt x="4"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97"/>
              <p:cNvSpPr>
                <a:spLocks/>
              </p:cNvSpPr>
              <p:nvPr/>
            </p:nvSpPr>
            <p:spPr bwMode="auto">
              <a:xfrm>
                <a:off x="3930" y="3184"/>
                <a:ext cx="112" cy="188"/>
              </a:xfrm>
              <a:custGeom>
                <a:avLst/>
                <a:gdLst>
                  <a:gd name="T0" fmla="*/ 94 w 97"/>
                  <a:gd name="T1" fmla="*/ 0 h 163"/>
                  <a:gd name="T2" fmla="*/ 92 w 97"/>
                  <a:gd name="T3" fmla="*/ 0 h 163"/>
                  <a:gd name="T4" fmla="*/ 1 w 97"/>
                  <a:gd name="T5" fmla="*/ 53 h 163"/>
                  <a:gd name="T6" fmla="*/ 0 w 97"/>
                  <a:gd name="T7" fmla="*/ 55 h 163"/>
                  <a:gd name="T8" fmla="*/ 0 w 97"/>
                  <a:gd name="T9" fmla="*/ 161 h 163"/>
                  <a:gd name="T10" fmla="*/ 1 w 97"/>
                  <a:gd name="T11" fmla="*/ 163 h 163"/>
                  <a:gd name="T12" fmla="*/ 3 w 97"/>
                  <a:gd name="T13" fmla="*/ 163 h 163"/>
                  <a:gd name="T14" fmla="*/ 4 w 97"/>
                  <a:gd name="T15" fmla="*/ 163 h 163"/>
                  <a:gd name="T16" fmla="*/ 95 w 97"/>
                  <a:gd name="T17" fmla="*/ 110 h 163"/>
                  <a:gd name="T18" fmla="*/ 97 w 97"/>
                  <a:gd name="T19" fmla="*/ 108 h 163"/>
                  <a:gd name="T20" fmla="*/ 97 w 97"/>
                  <a:gd name="T21" fmla="*/ 3 h 163"/>
                  <a:gd name="T22" fmla="*/ 95 w 97"/>
                  <a:gd name="T23" fmla="*/ 0 h 163"/>
                  <a:gd name="T24" fmla="*/ 94 w 97"/>
                  <a:gd name="T2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3">
                    <a:moveTo>
                      <a:pt x="94" y="0"/>
                    </a:moveTo>
                    <a:cubicBezTo>
                      <a:pt x="93" y="0"/>
                      <a:pt x="93" y="0"/>
                      <a:pt x="92" y="0"/>
                    </a:cubicBezTo>
                    <a:cubicBezTo>
                      <a:pt x="1" y="53"/>
                      <a:pt x="1" y="53"/>
                      <a:pt x="1" y="53"/>
                    </a:cubicBezTo>
                    <a:cubicBezTo>
                      <a:pt x="0" y="53"/>
                      <a:pt x="0" y="54"/>
                      <a:pt x="0" y="55"/>
                    </a:cubicBezTo>
                    <a:cubicBezTo>
                      <a:pt x="0" y="161"/>
                      <a:pt x="0" y="161"/>
                      <a:pt x="0" y="161"/>
                    </a:cubicBezTo>
                    <a:cubicBezTo>
                      <a:pt x="0" y="162"/>
                      <a:pt x="0" y="162"/>
                      <a:pt x="1" y="163"/>
                    </a:cubicBezTo>
                    <a:cubicBezTo>
                      <a:pt x="2" y="163"/>
                      <a:pt x="2" y="163"/>
                      <a:pt x="3" y="163"/>
                    </a:cubicBezTo>
                    <a:cubicBezTo>
                      <a:pt x="3" y="163"/>
                      <a:pt x="4" y="163"/>
                      <a:pt x="4" y="163"/>
                    </a:cubicBezTo>
                    <a:cubicBezTo>
                      <a:pt x="95" y="110"/>
                      <a:pt x="95" y="110"/>
                      <a:pt x="95" y="110"/>
                    </a:cubicBezTo>
                    <a:cubicBezTo>
                      <a:pt x="96" y="110"/>
                      <a:pt x="97" y="109"/>
                      <a:pt x="97" y="108"/>
                    </a:cubicBezTo>
                    <a:cubicBezTo>
                      <a:pt x="97" y="3"/>
                      <a:pt x="97" y="3"/>
                      <a:pt x="97" y="3"/>
                    </a:cubicBezTo>
                    <a:cubicBezTo>
                      <a:pt x="97" y="2"/>
                      <a:pt x="96" y="1"/>
                      <a:pt x="95" y="0"/>
                    </a:cubicBezTo>
                    <a:cubicBezTo>
                      <a:pt x="95" y="0"/>
                      <a:pt x="94" y="0"/>
                      <a:pt x="94"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98"/>
              <p:cNvSpPr>
                <a:spLocks/>
              </p:cNvSpPr>
              <p:nvPr/>
            </p:nvSpPr>
            <p:spPr bwMode="auto">
              <a:xfrm>
                <a:off x="3502" y="3732"/>
                <a:ext cx="52" cy="59"/>
              </a:xfrm>
              <a:custGeom>
                <a:avLst/>
                <a:gdLst>
                  <a:gd name="T0" fmla="*/ 45 w 45"/>
                  <a:gd name="T1" fmla="*/ 0 h 51"/>
                  <a:gd name="T2" fmla="*/ 27 w 45"/>
                  <a:gd name="T3" fmla="*/ 51 h 51"/>
                  <a:gd name="T4" fmla="*/ 17 w 45"/>
                  <a:gd name="T5" fmla="*/ 51 h 51"/>
                  <a:gd name="T6" fmla="*/ 0 w 45"/>
                  <a:gd name="T7" fmla="*/ 0 h 51"/>
                  <a:gd name="T8" fmla="*/ 9 w 45"/>
                  <a:gd name="T9" fmla="*/ 0 h 51"/>
                  <a:gd name="T10" fmla="*/ 21 w 45"/>
                  <a:gd name="T11" fmla="*/ 38 h 51"/>
                  <a:gd name="T12" fmla="*/ 22 w 45"/>
                  <a:gd name="T13" fmla="*/ 43 h 51"/>
                  <a:gd name="T14" fmla="*/ 22 w 45"/>
                  <a:gd name="T15" fmla="*/ 43 h 51"/>
                  <a:gd name="T16" fmla="*/ 23 w 45"/>
                  <a:gd name="T17" fmla="*/ 38 h 51"/>
                  <a:gd name="T18" fmla="*/ 36 w 45"/>
                  <a:gd name="T19" fmla="*/ 0 h 51"/>
                  <a:gd name="T20" fmla="*/ 45 w 45"/>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0"/>
                    </a:moveTo>
                    <a:cubicBezTo>
                      <a:pt x="27" y="51"/>
                      <a:pt x="27" y="51"/>
                      <a:pt x="27" y="51"/>
                    </a:cubicBezTo>
                    <a:cubicBezTo>
                      <a:pt x="17" y="51"/>
                      <a:pt x="17" y="51"/>
                      <a:pt x="17" y="51"/>
                    </a:cubicBezTo>
                    <a:cubicBezTo>
                      <a:pt x="0" y="0"/>
                      <a:pt x="0" y="0"/>
                      <a:pt x="0" y="0"/>
                    </a:cubicBezTo>
                    <a:cubicBezTo>
                      <a:pt x="9" y="0"/>
                      <a:pt x="9" y="0"/>
                      <a:pt x="9" y="0"/>
                    </a:cubicBezTo>
                    <a:cubicBezTo>
                      <a:pt x="21" y="38"/>
                      <a:pt x="21" y="38"/>
                      <a:pt x="21" y="38"/>
                    </a:cubicBezTo>
                    <a:cubicBezTo>
                      <a:pt x="22" y="40"/>
                      <a:pt x="22" y="41"/>
                      <a:pt x="22" y="43"/>
                    </a:cubicBezTo>
                    <a:cubicBezTo>
                      <a:pt x="22" y="43"/>
                      <a:pt x="22" y="43"/>
                      <a:pt x="22" y="43"/>
                    </a:cubicBezTo>
                    <a:cubicBezTo>
                      <a:pt x="22" y="41"/>
                      <a:pt x="23" y="40"/>
                      <a:pt x="23" y="38"/>
                    </a:cubicBezTo>
                    <a:cubicBezTo>
                      <a:pt x="36" y="0"/>
                      <a:pt x="36" y="0"/>
                      <a:pt x="36" y="0"/>
                    </a:cubicBez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Rectangle 99"/>
              <p:cNvSpPr>
                <a:spLocks noChangeArrowheads="1"/>
              </p:cNvSpPr>
              <p:nvPr/>
            </p:nvSpPr>
            <p:spPr bwMode="auto">
              <a:xfrm>
                <a:off x="3561" y="3732"/>
                <a:ext cx="1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100"/>
              <p:cNvSpPr>
                <a:spLocks noEditPoints="1"/>
              </p:cNvSpPr>
              <p:nvPr/>
            </p:nvSpPr>
            <p:spPr bwMode="auto">
              <a:xfrm>
                <a:off x="3585" y="3732"/>
                <a:ext cx="45" cy="59"/>
              </a:xfrm>
              <a:custGeom>
                <a:avLst/>
                <a:gdLst>
                  <a:gd name="T0" fmla="*/ 39 w 39"/>
                  <a:gd name="T1" fmla="*/ 51 h 51"/>
                  <a:gd name="T2" fmla="*/ 30 w 39"/>
                  <a:gd name="T3" fmla="*/ 51 h 51"/>
                  <a:gd name="T4" fmla="*/ 22 w 39"/>
                  <a:gd name="T5" fmla="*/ 37 h 51"/>
                  <a:gd name="T6" fmla="*/ 19 w 39"/>
                  <a:gd name="T7" fmla="*/ 34 h 51"/>
                  <a:gd name="T8" fmla="*/ 17 w 39"/>
                  <a:gd name="T9" fmla="*/ 32 h 51"/>
                  <a:gd name="T10" fmla="*/ 15 w 39"/>
                  <a:gd name="T11" fmla="*/ 31 h 51"/>
                  <a:gd name="T12" fmla="*/ 12 w 39"/>
                  <a:gd name="T13" fmla="*/ 30 h 51"/>
                  <a:gd name="T14" fmla="*/ 9 w 39"/>
                  <a:gd name="T15" fmla="*/ 30 h 51"/>
                  <a:gd name="T16" fmla="*/ 9 w 39"/>
                  <a:gd name="T17" fmla="*/ 51 h 51"/>
                  <a:gd name="T18" fmla="*/ 0 w 39"/>
                  <a:gd name="T19" fmla="*/ 51 h 51"/>
                  <a:gd name="T20" fmla="*/ 0 w 39"/>
                  <a:gd name="T21" fmla="*/ 0 h 51"/>
                  <a:gd name="T22" fmla="*/ 17 w 39"/>
                  <a:gd name="T23" fmla="*/ 0 h 51"/>
                  <a:gd name="T24" fmla="*/ 24 w 39"/>
                  <a:gd name="T25" fmla="*/ 1 h 51"/>
                  <a:gd name="T26" fmla="*/ 29 w 39"/>
                  <a:gd name="T27" fmla="*/ 4 h 51"/>
                  <a:gd name="T28" fmla="*/ 32 w 39"/>
                  <a:gd name="T29" fmla="*/ 8 h 51"/>
                  <a:gd name="T30" fmla="*/ 34 w 39"/>
                  <a:gd name="T31" fmla="*/ 14 h 51"/>
                  <a:gd name="T32" fmla="*/ 33 w 39"/>
                  <a:gd name="T33" fmla="*/ 19 h 51"/>
                  <a:gd name="T34" fmla="*/ 30 w 39"/>
                  <a:gd name="T35" fmla="*/ 23 h 51"/>
                  <a:gd name="T36" fmla="*/ 27 w 39"/>
                  <a:gd name="T37" fmla="*/ 26 h 51"/>
                  <a:gd name="T38" fmla="*/ 22 w 39"/>
                  <a:gd name="T39" fmla="*/ 28 h 51"/>
                  <a:gd name="T40" fmla="*/ 22 w 39"/>
                  <a:gd name="T41" fmla="*/ 28 h 51"/>
                  <a:gd name="T42" fmla="*/ 25 w 39"/>
                  <a:gd name="T43" fmla="*/ 29 h 51"/>
                  <a:gd name="T44" fmla="*/ 27 w 39"/>
                  <a:gd name="T45" fmla="*/ 31 h 51"/>
                  <a:gd name="T46" fmla="*/ 28 w 39"/>
                  <a:gd name="T47" fmla="*/ 34 h 51"/>
                  <a:gd name="T48" fmla="*/ 30 w 39"/>
                  <a:gd name="T49" fmla="*/ 36 h 51"/>
                  <a:gd name="T50" fmla="*/ 39 w 39"/>
                  <a:gd name="T51" fmla="*/ 51 h 51"/>
                  <a:gd name="T52" fmla="*/ 9 w 39"/>
                  <a:gd name="T53" fmla="*/ 7 h 51"/>
                  <a:gd name="T54" fmla="*/ 9 w 39"/>
                  <a:gd name="T55" fmla="*/ 23 h 51"/>
                  <a:gd name="T56" fmla="*/ 16 w 39"/>
                  <a:gd name="T57" fmla="*/ 23 h 51"/>
                  <a:gd name="T58" fmla="*/ 19 w 39"/>
                  <a:gd name="T59" fmla="*/ 23 h 51"/>
                  <a:gd name="T60" fmla="*/ 22 w 39"/>
                  <a:gd name="T61" fmla="*/ 21 h 51"/>
                  <a:gd name="T62" fmla="*/ 24 w 39"/>
                  <a:gd name="T63" fmla="*/ 18 h 51"/>
                  <a:gd name="T64" fmla="*/ 25 w 39"/>
                  <a:gd name="T65" fmla="*/ 15 h 51"/>
                  <a:gd name="T66" fmla="*/ 22 w 39"/>
                  <a:gd name="T67" fmla="*/ 9 h 51"/>
                  <a:gd name="T68" fmla="*/ 16 w 39"/>
                  <a:gd name="T69" fmla="*/ 7 h 51"/>
                  <a:gd name="T70" fmla="*/ 9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30" y="51"/>
                      <a:pt x="30" y="51"/>
                      <a:pt x="30" y="51"/>
                    </a:cubicBezTo>
                    <a:cubicBezTo>
                      <a:pt x="22" y="37"/>
                      <a:pt x="22" y="37"/>
                      <a:pt x="22" y="37"/>
                    </a:cubicBezTo>
                    <a:cubicBezTo>
                      <a:pt x="21" y="36"/>
                      <a:pt x="20" y="35"/>
                      <a:pt x="19" y="34"/>
                    </a:cubicBezTo>
                    <a:cubicBezTo>
                      <a:pt x="19" y="33"/>
                      <a:pt x="18" y="32"/>
                      <a:pt x="17" y="32"/>
                    </a:cubicBezTo>
                    <a:cubicBezTo>
                      <a:pt x="17" y="31"/>
                      <a:pt x="16" y="31"/>
                      <a:pt x="15" y="31"/>
                    </a:cubicBezTo>
                    <a:cubicBezTo>
                      <a:pt x="14" y="30"/>
                      <a:pt x="13" y="30"/>
                      <a:pt x="12" y="30"/>
                    </a:cubicBezTo>
                    <a:cubicBezTo>
                      <a:pt x="9" y="30"/>
                      <a:pt x="9" y="30"/>
                      <a:pt x="9" y="30"/>
                    </a:cubicBezTo>
                    <a:cubicBezTo>
                      <a:pt x="9" y="51"/>
                      <a:pt x="9" y="51"/>
                      <a:pt x="9" y="51"/>
                    </a:cubicBezTo>
                    <a:cubicBezTo>
                      <a:pt x="0" y="51"/>
                      <a:pt x="0" y="51"/>
                      <a:pt x="0" y="51"/>
                    </a:cubicBezTo>
                    <a:cubicBezTo>
                      <a:pt x="0" y="0"/>
                      <a:pt x="0" y="0"/>
                      <a:pt x="0" y="0"/>
                    </a:cubicBezTo>
                    <a:cubicBezTo>
                      <a:pt x="17" y="0"/>
                      <a:pt x="17" y="0"/>
                      <a:pt x="17" y="0"/>
                    </a:cubicBezTo>
                    <a:cubicBezTo>
                      <a:pt x="19" y="0"/>
                      <a:pt x="22" y="1"/>
                      <a:pt x="24" y="1"/>
                    </a:cubicBezTo>
                    <a:cubicBezTo>
                      <a:pt x="26" y="2"/>
                      <a:pt x="27" y="2"/>
                      <a:pt x="29" y="4"/>
                    </a:cubicBezTo>
                    <a:cubicBezTo>
                      <a:pt x="30" y="5"/>
                      <a:pt x="31" y="6"/>
                      <a:pt x="32" y="8"/>
                    </a:cubicBezTo>
                    <a:cubicBezTo>
                      <a:pt x="33" y="10"/>
                      <a:pt x="34" y="12"/>
                      <a:pt x="34" y="14"/>
                    </a:cubicBezTo>
                    <a:cubicBezTo>
                      <a:pt x="34" y="16"/>
                      <a:pt x="33" y="17"/>
                      <a:pt x="33" y="19"/>
                    </a:cubicBezTo>
                    <a:cubicBezTo>
                      <a:pt x="32" y="20"/>
                      <a:pt x="31" y="22"/>
                      <a:pt x="30" y="23"/>
                    </a:cubicBezTo>
                    <a:cubicBezTo>
                      <a:pt x="30" y="24"/>
                      <a:pt x="28" y="25"/>
                      <a:pt x="27" y="26"/>
                    </a:cubicBezTo>
                    <a:cubicBezTo>
                      <a:pt x="26" y="27"/>
                      <a:pt x="24" y="27"/>
                      <a:pt x="22" y="28"/>
                    </a:cubicBezTo>
                    <a:cubicBezTo>
                      <a:pt x="22" y="28"/>
                      <a:pt x="22" y="28"/>
                      <a:pt x="22" y="28"/>
                    </a:cubicBezTo>
                    <a:cubicBezTo>
                      <a:pt x="23" y="28"/>
                      <a:pt x="24" y="29"/>
                      <a:pt x="25" y="29"/>
                    </a:cubicBezTo>
                    <a:cubicBezTo>
                      <a:pt x="25" y="30"/>
                      <a:pt x="26" y="31"/>
                      <a:pt x="27" y="31"/>
                    </a:cubicBezTo>
                    <a:cubicBezTo>
                      <a:pt x="27" y="32"/>
                      <a:pt x="28" y="33"/>
                      <a:pt x="28" y="34"/>
                    </a:cubicBezTo>
                    <a:cubicBezTo>
                      <a:pt x="29" y="34"/>
                      <a:pt x="30" y="35"/>
                      <a:pt x="30" y="36"/>
                    </a:cubicBezTo>
                    <a:lnTo>
                      <a:pt x="39" y="51"/>
                    </a:lnTo>
                    <a:close/>
                    <a:moveTo>
                      <a:pt x="9" y="7"/>
                    </a:moveTo>
                    <a:cubicBezTo>
                      <a:pt x="9" y="23"/>
                      <a:pt x="9" y="23"/>
                      <a:pt x="9" y="23"/>
                    </a:cubicBezTo>
                    <a:cubicBezTo>
                      <a:pt x="16" y="23"/>
                      <a:pt x="16" y="23"/>
                      <a:pt x="16" y="23"/>
                    </a:cubicBezTo>
                    <a:cubicBezTo>
                      <a:pt x="17" y="23"/>
                      <a:pt x="18" y="23"/>
                      <a:pt x="19" y="23"/>
                    </a:cubicBezTo>
                    <a:cubicBezTo>
                      <a:pt x="20" y="22"/>
                      <a:pt x="21" y="22"/>
                      <a:pt x="22" y="21"/>
                    </a:cubicBezTo>
                    <a:cubicBezTo>
                      <a:pt x="23" y="20"/>
                      <a:pt x="24" y="19"/>
                      <a:pt x="24" y="18"/>
                    </a:cubicBezTo>
                    <a:cubicBezTo>
                      <a:pt x="24" y="17"/>
                      <a:pt x="25" y="16"/>
                      <a:pt x="25" y="15"/>
                    </a:cubicBezTo>
                    <a:cubicBezTo>
                      <a:pt x="25" y="12"/>
                      <a:pt x="24" y="10"/>
                      <a:pt x="22"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101"/>
              <p:cNvSpPr>
                <a:spLocks/>
              </p:cNvSpPr>
              <p:nvPr/>
            </p:nvSpPr>
            <p:spPr bwMode="auto">
              <a:xfrm>
                <a:off x="3630" y="3732"/>
                <a:ext cx="42" cy="59"/>
              </a:xfrm>
              <a:custGeom>
                <a:avLst/>
                <a:gdLst>
                  <a:gd name="T0" fmla="*/ 42 w 42"/>
                  <a:gd name="T1" fmla="*/ 8 h 59"/>
                  <a:gd name="T2" fmla="*/ 25 w 42"/>
                  <a:gd name="T3" fmla="*/ 8 h 59"/>
                  <a:gd name="T4" fmla="*/ 25 w 42"/>
                  <a:gd name="T5" fmla="*/ 59 h 59"/>
                  <a:gd name="T6" fmla="*/ 16 w 42"/>
                  <a:gd name="T7" fmla="*/ 59 h 59"/>
                  <a:gd name="T8" fmla="*/ 16 w 42"/>
                  <a:gd name="T9" fmla="*/ 8 h 59"/>
                  <a:gd name="T10" fmla="*/ 0 w 42"/>
                  <a:gd name="T11" fmla="*/ 8 h 59"/>
                  <a:gd name="T12" fmla="*/ 0 w 42"/>
                  <a:gd name="T13" fmla="*/ 0 h 59"/>
                  <a:gd name="T14" fmla="*/ 42 w 42"/>
                  <a:gd name="T15" fmla="*/ 0 h 59"/>
                  <a:gd name="T16" fmla="*/ 42 w 42"/>
                  <a:gd name="T17"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9">
                    <a:moveTo>
                      <a:pt x="42" y="8"/>
                    </a:moveTo>
                    <a:lnTo>
                      <a:pt x="25" y="8"/>
                    </a:lnTo>
                    <a:lnTo>
                      <a:pt x="25" y="59"/>
                    </a:lnTo>
                    <a:lnTo>
                      <a:pt x="16" y="59"/>
                    </a:lnTo>
                    <a:lnTo>
                      <a:pt x="16"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102"/>
              <p:cNvSpPr>
                <a:spLocks/>
              </p:cNvSpPr>
              <p:nvPr/>
            </p:nvSpPr>
            <p:spPr bwMode="auto">
              <a:xfrm>
                <a:off x="3681" y="3732"/>
                <a:ext cx="45" cy="59"/>
              </a:xfrm>
              <a:custGeom>
                <a:avLst/>
                <a:gdLst>
                  <a:gd name="T0" fmla="*/ 39 w 39"/>
                  <a:gd name="T1" fmla="*/ 30 h 51"/>
                  <a:gd name="T2" fmla="*/ 19 w 39"/>
                  <a:gd name="T3" fmla="*/ 51 h 51"/>
                  <a:gd name="T4" fmla="*/ 0 w 39"/>
                  <a:gd name="T5" fmla="*/ 31 h 51"/>
                  <a:gd name="T6" fmla="*/ 0 w 39"/>
                  <a:gd name="T7" fmla="*/ 0 h 51"/>
                  <a:gd name="T8" fmla="*/ 8 w 39"/>
                  <a:gd name="T9" fmla="*/ 0 h 51"/>
                  <a:gd name="T10" fmla="*/ 8 w 39"/>
                  <a:gd name="T11" fmla="*/ 29 h 51"/>
                  <a:gd name="T12" fmla="*/ 20 w 39"/>
                  <a:gd name="T13" fmla="*/ 44 h 51"/>
                  <a:gd name="T14" fmla="*/ 31 w 39"/>
                  <a:gd name="T15" fmla="*/ 30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5"/>
                      <a:pt x="0" y="31"/>
                    </a:cubicBezTo>
                    <a:cubicBezTo>
                      <a:pt x="0" y="0"/>
                      <a:pt x="0" y="0"/>
                      <a:pt x="0" y="0"/>
                    </a:cubicBezTo>
                    <a:cubicBezTo>
                      <a:pt x="8" y="0"/>
                      <a:pt x="8" y="0"/>
                      <a:pt x="8" y="0"/>
                    </a:cubicBezTo>
                    <a:cubicBezTo>
                      <a:pt x="8" y="29"/>
                      <a:pt x="8" y="29"/>
                      <a:pt x="8" y="29"/>
                    </a:cubicBezTo>
                    <a:cubicBezTo>
                      <a:pt x="8" y="39"/>
                      <a:pt x="12" y="44"/>
                      <a:pt x="20" y="44"/>
                    </a:cubicBezTo>
                    <a:cubicBezTo>
                      <a:pt x="27" y="44"/>
                      <a:pt x="31" y="39"/>
                      <a:pt x="31" y="30"/>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103"/>
              <p:cNvSpPr>
                <a:spLocks noEditPoints="1"/>
              </p:cNvSpPr>
              <p:nvPr/>
            </p:nvSpPr>
            <p:spPr bwMode="auto">
              <a:xfrm>
                <a:off x="3731" y="3732"/>
                <a:ext cx="55"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6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4" y="9"/>
                      <a:pt x="23" y="8"/>
                    </a:cubicBezTo>
                    <a:cubicBezTo>
                      <a:pt x="23" y="8"/>
                      <a:pt x="23" y="8"/>
                      <a:pt x="23" y="8"/>
                    </a:cubicBezTo>
                    <a:cubicBezTo>
                      <a:pt x="23" y="9"/>
                      <a:pt x="23" y="10"/>
                      <a:pt x="22" y="11"/>
                    </a:cubicBezTo>
                    <a:cubicBezTo>
                      <a:pt x="16" y="31"/>
                      <a:pt x="16" y="31"/>
                      <a:pt x="16"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104"/>
              <p:cNvSpPr>
                <a:spLocks/>
              </p:cNvSpPr>
              <p:nvPr/>
            </p:nvSpPr>
            <p:spPr bwMode="auto">
              <a:xfrm>
                <a:off x="3794" y="3732"/>
                <a:ext cx="32" cy="59"/>
              </a:xfrm>
              <a:custGeom>
                <a:avLst/>
                <a:gdLst>
                  <a:gd name="T0" fmla="*/ 32 w 32"/>
                  <a:gd name="T1" fmla="*/ 59 h 59"/>
                  <a:gd name="T2" fmla="*/ 0 w 32"/>
                  <a:gd name="T3" fmla="*/ 59 h 59"/>
                  <a:gd name="T4" fmla="*/ 0 w 32"/>
                  <a:gd name="T5" fmla="*/ 0 h 59"/>
                  <a:gd name="T6" fmla="*/ 9 w 32"/>
                  <a:gd name="T7" fmla="*/ 0 h 59"/>
                  <a:gd name="T8" fmla="*/ 9 w 32"/>
                  <a:gd name="T9" fmla="*/ 51 h 59"/>
                  <a:gd name="T10" fmla="*/ 32 w 32"/>
                  <a:gd name="T11" fmla="*/ 51 h 59"/>
                  <a:gd name="T12" fmla="*/ 32 w 32"/>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32" h="59">
                    <a:moveTo>
                      <a:pt x="32" y="59"/>
                    </a:moveTo>
                    <a:lnTo>
                      <a:pt x="0" y="59"/>
                    </a:lnTo>
                    <a:lnTo>
                      <a:pt x="0" y="0"/>
                    </a:lnTo>
                    <a:lnTo>
                      <a:pt x="9" y="0"/>
                    </a:lnTo>
                    <a:lnTo>
                      <a:pt x="9" y="51"/>
                    </a:lnTo>
                    <a:lnTo>
                      <a:pt x="32" y="5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105"/>
              <p:cNvSpPr>
                <a:spLocks/>
              </p:cNvSpPr>
              <p:nvPr/>
            </p:nvSpPr>
            <p:spPr bwMode="auto">
              <a:xfrm>
                <a:off x="3857" y="3732"/>
                <a:ext cx="62" cy="59"/>
              </a:xfrm>
              <a:custGeom>
                <a:avLst/>
                <a:gdLst>
                  <a:gd name="T0" fmla="*/ 54 w 54"/>
                  <a:gd name="T1" fmla="*/ 51 h 51"/>
                  <a:gd name="T2" fmla="*/ 46 w 54"/>
                  <a:gd name="T3" fmla="*/ 51 h 51"/>
                  <a:gd name="T4" fmla="*/ 46 w 54"/>
                  <a:gd name="T5" fmla="*/ 18 h 51"/>
                  <a:gd name="T6" fmla="*/ 46 w 54"/>
                  <a:gd name="T7" fmla="*/ 8 h 51"/>
                  <a:gd name="T8" fmla="*/ 46 w 54"/>
                  <a:gd name="T9" fmla="*/ 8 h 51"/>
                  <a:gd name="T10" fmla="*/ 45 w 54"/>
                  <a:gd name="T11" fmla="*/ 13 h 51"/>
                  <a:gd name="T12" fmla="*/ 30 w 54"/>
                  <a:gd name="T13" fmla="*/ 51 h 51"/>
                  <a:gd name="T14" fmla="*/ 24 w 54"/>
                  <a:gd name="T15" fmla="*/ 51 h 51"/>
                  <a:gd name="T16" fmla="*/ 9 w 54"/>
                  <a:gd name="T17" fmla="*/ 13 h 51"/>
                  <a:gd name="T18" fmla="*/ 7 w 54"/>
                  <a:gd name="T19" fmla="*/ 8 h 51"/>
                  <a:gd name="T20" fmla="*/ 7 w 54"/>
                  <a:gd name="T21" fmla="*/ 8 h 51"/>
                  <a:gd name="T22" fmla="*/ 8 w 54"/>
                  <a:gd name="T23" fmla="*/ 18 h 51"/>
                  <a:gd name="T24" fmla="*/ 8 w 54"/>
                  <a:gd name="T25" fmla="*/ 51 h 51"/>
                  <a:gd name="T26" fmla="*/ 0 w 54"/>
                  <a:gd name="T27" fmla="*/ 51 h 51"/>
                  <a:gd name="T28" fmla="*/ 0 w 54"/>
                  <a:gd name="T29" fmla="*/ 0 h 51"/>
                  <a:gd name="T30" fmla="*/ 12 w 54"/>
                  <a:gd name="T31" fmla="*/ 0 h 51"/>
                  <a:gd name="T32" fmla="*/ 25 w 54"/>
                  <a:gd name="T33" fmla="*/ 34 h 51"/>
                  <a:gd name="T34" fmla="*/ 27 w 54"/>
                  <a:gd name="T35" fmla="*/ 40 h 51"/>
                  <a:gd name="T36" fmla="*/ 27 w 54"/>
                  <a:gd name="T37" fmla="*/ 40 h 51"/>
                  <a:gd name="T38" fmla="*/ 29 w 54"/>
                  <a:gd name="T39" fmla="*/ 34 h 51"/>
                  <a:gd name="T40" fmla="*/ 43 w 54"/>
                  <a:gd name="T41" fmla="*/ 0 h 51"/>
                  <a:gd name="T42" fmla="*/ 54 w 54"/>
                  <a:gd name="T43" fmla="*/ 0 h 51"/>
                  <a:gd name="T44" fmla="*/ 54 w 54"/>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51">
                    <a:moveTo>
                      <a:pt x="54" y="51"/>
                    </a:moveTo>
                    <a:cubicBezTo>
                      <a:pt x="46" y="51"/>
                      <a:pt x="46" y="51"/>
                      <a:pt x="46" y="51"/>
                    </a:cubicBezTo>
                    <a:cubicBezTo>
                      <a:pt x="46" y="18"/>
                      <a:pt x="46" y="18"/>
                      <a:pt x="46" y="18"/>
                    </a:cubicBezTo>
                    <a:cubicBezTo>
                      <a:pt x="46" y="15"/>
                      <a:pt x="46" y="12"/>
                      <a:pt x="46" y="8"/>
                    </a:cubicBezTo>
                    <a:cubicBezTo>
                      <a:pt x="46" y="8"/>
                      <a:pt x="46" y="8"/>
                      <a:pt x="46" y="8"/>
                    </a:cubicBezTo>
                    <a:cubicBezTo>
                      <a:pt x="45" y="10"/>
                      <a:pt x="45" y="12"/>
                      <a:pt x="45" y="13"/>
                    </a:cubicBezTo>
                    <a:cubicBezTo>
                      <a:pt x="30" y="51"/>
                      <a:pt x="30" y="51"/>
                      <a:pt x="30" y="51"/>
                    </a:cubicBezTo>
                    <a:cubicBezTo>
                      <a:pt x="24" y="51"/>
                      <a:pt x="24" y="51"/>
                      <a:pt x="24" y="51"/>
                    </a:cubicBezTo>
                    <a:cubicBezTo>
                      <a:pt x="9" y="13"/>
                      <a:pt x="9" y="13"/>
                      <a:pt x="9" y="13"/>
                    </a:cubicBezTo>
                    <a:cubicBezTo>
                      <a:pt x="8" y="12"/>
                      <a:pt x="8" y="10"/>
                      <a:pt x="7" y="8"/>
                    </a:cubicBezTo>
                    <a:cubicBezTo>
                      <a:pt x="7" y="8"/>
                      <a:pt x="7" y="8"/>
                      <a:pt x="7" y="8"/>
                    </a:cubicBezTo>
                    <a:cubicBezTo>
                      <a:pt x="7" y="10"/>
                      <a:pt x="8" y="14"/>
                      <a:pt x="8" y="18"/>
                    </a:cubicBezTo>
                    <a:cubicBezTo>
                      <a:pt x="8" y="51"/>
                      <a:pt x="8" y="51"/>
                      <a:pt x="8" y="51"/>
                    </a:cubicBezTo>
                    <a:cubicBezTo>
                      <a:pt x="0" y="51"/>
                      <a:pt x="0" y="51"/>
                      <a:pt x="0" y="51"/>
                    </a:cubicBezTo>
                    <a:cubicBezTo>
                      <a:pt x="0" y="0"/>
                      <a:pt x="0" y="0"/>
                      <a:pt x="0" y="0"/>
                    </a:cubicBezTo>
                    <a:cubicBezTo>
                      <a:pt x="12" y="0"/>
                      <a:pt x="12" y="0"/>
                      <a:pt x="12" y="0"/>
                    </a:cubicBezTo>
                    <a:cubicBezTo>
                      <a:pt x="25" y="34"/>
                      <a:pt x="25" y="34"/>
                      <a:pt x="25" y="34"/>
                    </a:cubicBezTo>
                    <a:cubicBezTo>
                      <a:pt x="26" y="36"/>
                      <a:pt x="26" y="38"/>
                      <a:pt x="27" y="40"/>
                    </a:cubicBezTo>
                    <a:cubicBezTo>
                      <a:pt x="27" y="40"/>
                      <a:pt x="27" y="40"/>
                      <a:pt x="27" y="40"/>
                    </a:cubicBezTo>
                    <a:cubicBezTo>
                      <a:pt x="28" y="37"/>
                      <a:pt x="29" y="35"/>
                      <a:pt x="29" y="34"/>
                    </a:cubicBezTo>
                    <a:cubicBezTo>
                      <a:pt x="43" y="0"/>
                      <a:pt x="43" y="0"/>
                      <a:pt x="43" y="0"/>
                    </a:cubicBezTo>
                    <a:cubicBezTo>
                      <a:pt x="54" y="0"/>
                      <a:pt x="54" y="0"/>
                      <a:pt x="54" y="0"/>
                    </a:cubicBezTo>
                    <a:lnTo>
                      <a:pt x="54"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106"/>
              <p:cNvSpPr>
                <a:spLocks noEditPoints="1"/>
              </p:cNvSpPr>
              <p:nvPr/>
            </p:nvSpPr>
            <p:spPr bwMode="auto">
              <a:xfrm>
                <a:off x="3927" y="3732"/>
                <a:ext cx="55"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5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3" y="9"/>
                      <a:pt x="23" y="8"/>
                    </a:cubicBezTo>
                    <a:cubicBezTo>
                      <a:pt x="23" y="8"/>
                      <a:pt x="23" y="8"/>
                      <a:pt x="23" y="8"/>
                    </a:cubicBezTo>
                    <a:cubicBezTo>
                      <a:pt x="23" y="9"/>
                      <a:pt x="23" y="10"/>
                      <a:pt x="22" y="11"/>
                    </a:cubicBezTo>
                    <a:cubicBezTo>
                      <a:pt x="15" y="31"/>
                      <a:pt x="15" y="31"/>
                      <a:pt x="15"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107"/>
              <p:cNvSpPr>
                <a:spLocks/>
              </p:cNvSpPr>
              <p:nvPr/>
            </p:nvSpPr>
            <p:spPr bwMode="auto">
              <a:xfrm>
                <a:off x="3984" y="3731"/>
                <a:ext cx="45" cy="60"/>
              </a:xfrm>
              <a:custGeom>
                <a:avLst/>
                <a:gdLst>
                  <a:gd name="T0" fmla="*/ 39 w 39"/>
                  <a:gd name="T1" fmla="*/ 50 h 52"/>
                  <a:gd name="T2" fmla="*/ 25 w 39"/>
                  <a:gd name="T3" fmla="*/ 52 h 52"/>
                  <a:gd name="T4" fmla="*/ 7 w 39"/>
                  <a:gd name="T5" fmla="*/ 46 h 52"/>
                  <a:gd name="T6" fmla="*/ 0 w 39"/>
                  <a:gd name="T7" fmla="*/ 27 h 52"/>
                  <a:gd name="T8" fmla="*/ 8 w 39"/>
                  <a:gd name="T9" fmla="*/ 8 h 52"/>
                  <a:gd name="T10" fmla="*/ 27 w 39"/>
                  <a:gd name="T11" fmla="*/ 0 h 52"/>
                  <a:gd name="T12" fmla="*/ 39 w 39"/>
                  <a:gd name="T13" fmla="*/ 2 h 52"/>
                  <a:gd name="T14" fmla="*/ 39 w 39"/>
                  <a:gd name="T15" fmla="*/ 11 h 52"/>
                  <a:gd name="T16" fmla="*/ 28 w 39"/>
                  <a:gd name="T17" fmla="*/ 8 h 52"/>
                  <a:gd name="T18" fmla="*/ 14 w 39"/>
                  <a:gd name="T19" fmla="*/ 13 h 52"/>
                  <a:gd name="T20" fmla="*/ 9 w 39"/>
                  <a:gd name="T21" fmla="*/ 27 h 52"/>
                  <a:gd name="T22" fmla="*/ 14 w 39"/>
                  <a:gd name="T23" fmla="*/ 40 h 52"/>
                  <a:gd name="T24" fmla="*/ 26 w 39"/>
                  <a:gd name="T25" fmla="*/ 45 h 52"/>
                  <a:gd name="T26" fmla="*/ 39 w 39"/>
                  <a:gd name="T27" fmla="*/ 42 h 52"/>
                  <a:gd name="T28" fmla="*/ 39 w 39"/>
                  <a:gd name="T29"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50"/>
                    </a:moveTo>
                    <a:cubicBezTo>
                      <a:pt x="35" y="52"/>
                      <a:pt x="30" y="52"/>
                      <a:pt x="25" y="52"/>
                    </a:cubicBezTo>
                    <a:cubicBezTo>
                      <a:pt x="17" y="52"/>
                      <a:pt x="11" y="50"/>
                      <a:pt x="7" y="46"/>
                    </a:cubicBezTo>
                    <a:cubicBezTo>
                      <a:pt x="3" y="41"/>
                      <a:pt x="0" y="35"/>
                      <a:pt x="0" y="27"/>
                    </a:cubicBezTo>
                    <a:cubicBezTo>
                      <a:pt x="0" y="19"/>
                      <a:pt x="3" y="13"/>
                      <a:pt x="8" y="8"/>
                    </a:cubicBezTo>
                    <a:cubicBezTo>
                      <a:pt x="13" y="3"/>
                      <a:pt x="19" y="0"/>
                      <a:pt x="27" y="0"/>
                    </a:cubicBezTo>
                    <a:cubicBezTo>
                      <a:pt x="32" y="0"/>
                      <a:pt x="36" y="1"/>
                      <a:pt x="39" y="2"/>
                    </a:cubicBezTo>
                    <a:cubicBezTo>
                      <a:pt x="39" y="11"/>
                      <a:pt x="39" y="11"/>
                      <a:pt x="39" y="11"/>
                    </a:cubicBezTo>
                    <a:cubicBezTo>
                      <a:pt x="35" y="9"/>
                      <a:pt x="32" y="8"/>
                      <a:pt x="28" y="8"/>
                    </a:cubicBezTo>
                    <a:cubicBezTo>
                      <a:pt x="22" y="8"/>
                      <a:pt x="18" y="9"/>
                      <a:pt x="14" y="13"/>
                    </a:cubicBezTo>
                    <a:cubicBezTo>
                      <a:pt x="11" y="16"/>
                      <a:pt x="9" y="21"/>
                      <a:pt x="9" y="27"/>
                    </a:cubicBezTo>
                    <a:cubicBezTo>
                      <a:pt x="9" y="33"/>
                      <a:pt x="11" y="37"/>
                      <a:pt x="14" y="40"/>
                    </a:cubicBezTo>
                    <a:cubicBezTo>
                      <a:pt x="17" y="44"/>
                      <a:pt x="21" y="45"/>
                      <a:pt x="26" y="45"/>
                    </a:cubicBezTo>
                    <a:cubicBezTo>
                      <a:pt x="31" y="45"/>
                      <a:pt x="35" y="44"/>
                      <a:pt x="39" y="42"/>
                    </a:cubicBezTo>
                    <a:lnTo>
                      <a:pt x="3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108"/>
              <p:cNvSpPr>
                <a:spLocks/>
              </p:cNvSpPr>
              <p:nvPr/>
            </p:nvSpPr>
            <p:spPr bwMode="auto">
              <a:xfrm>
                <a:off x="4039" y="3732"/>
                <a:ext cx="48" cy="59"/>
              </a:xfrm>
              <a:custGeom>
                <a:avLst/>
                <a:gdLst>
                  <a:gd name="T0" fmla="*/ 48 w 48"/>
                  <a:gd name="T1" fmla="*/ 59 h 59"/>
                  <a:gd name="T2" fmla="*/ 37 w 48"/>
                  <a:gd name="T3" fmla="*/ 59 h 59"/>
                  <a:gd name="T4" fmla="*/ 37 w 48"/>
                  <a:gd name="T5" fmla="*/ 33 h 59"/>
                  <a:gd name="T6" fmla="*/ 11 w 48"/>
                  <a:gd name="T7" fmla="*/ 33 h 59"/>
                  <a:gd name="T8" fmla="*/ 11 w 48"/>
                  <a:gd name="T9" fmla="*/ 59 h 59"/>
                  <a:gd name="T10" fmla="*/ 0 w 48"/>
                  <a:gd name="T11" fmla="*/ 59 h 59"/>
                  <a:gd name="T12" fmla="*/ 0 w 48"/>
                  <a:gd name="T13" fmla="*/ 0 h 59"/>
                  <a:gd name="T14" fmla="*/ 11 w 48"/>
                  <a:gd name="T15" fmla="*/ 0 h 59"/>
                  <a:gd name="T16" fmla="*/ 11 w 48"/>
                  <a:gd name="T17" fmla="*/ 24 h 59"/>
                  <a:gd name="T18" fmla="*/ 37 w 48"/>
                  <a:gd name="T19" fmla="*/ 24 h 59"/>
                  <a:gd name="T20" fmla="*/ 37 w 48"/>
                  <a:gd name="T21" fmla="*/ 0 h 59"/>
                  <a:gd name="T22" fmla="*/ 48 w 48"/>
                  <a:gd name="T23" fmla="*/ 0 h 59"/>
                  <a:gd name="T24" fmla="*/ 48 w 4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9">
                    <a:moveTo>
                      <a:pt x="48" y="59"/>
                    </a:moveTo>
                    <a:lnTo>
                      <a:pt x="37" y="59"/>
                    </a:lnTo>
                    <a:lnTo>
                      <a:pt x="37" y="33"/>
                    </a:lnTo>
                    <a:lnTo>
                      <a:pt x="11" y="33"/>
                    </a:lnTo>
                    <a:lnTo>
                      <a:pt x="11" y="59"/>
                    </a:lnTo>
                    <a:lnTo>
                      <a:pt x="0" y="59"/>
                    </a:lnTo>
                    <a:lnTo>
                      <a:pt x="0" y="0"/>
                    </a:lnTo>
                    <a:lnTo>
                      <a:pt x="11" y="0"/>
                    </a:lnTo>
                    <a:lnTo>
                      <a:pt x="11" y="24"/>
                    </a:lnTo>
                    <a:lnTo>
                      <a:pt x="37" y="24"/>
                    </a:lnTo>
                    <a:lnTo>
                      <a:pt x="37" y="0"/>
                    </a:lnTo>
                    <a:lnTo>
                      <a:pt x="48" y="0"/>
                    </a:lnTo>
                    <a:lnTo>
                      <a:pt x="4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109"/>
              <p:cNvSpPr>
                <a:spLocks noChangeArrowheads="1"/>
              </p:cNvSpPr>
              <p:nvPr/>
            </p:nvSpPr>
            <p:spPr bwMode="auto">
              <a:xfrm>
                <a:off x="4100" y="3732"/>
                <a:ext cx="11"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110"/>
              <p:cNvSpPr>
                <a:spLocks/>
              </p:cNvSpPr>
              <p:nvPr/>
            </p:nvSpPr>
            <p:spPr bwMode="auto">
              <a:xfrm>
                <a:off x="4125" y="3732"/>
                <a:ext cx="49" cy="59"/>
              </a:xfrm>
              <a:custGeom>
                <a:avLst/>
                <a:gdLst>
                  <a:gd name="T0" fmla="*/ 43 w 43"/>
                  <a:gd name="T1" fmla="*/ 51 h 51"/>
                  <a:gd name="T2" fmla="*/ 34 w 43"/>
                  <a:gd name="T3" fmla="*/ 51 h 51"/>
                  <a:gd name="T4" fmla="*/ 10 w 43"/>
                  <a:gd name="T5" fmla="*/ 14 h 51"/>
                  <a:gd name="T6" fmla="*/ 8 w 43"/>
                  <a:gd name="T7" fmla="*/ 11 h 51"/>
                  <a:gd name="T8" fmla="*/ 8 w 43"/>
                  <a:gd name="T9" fmla="*/ 11 h 51"/>
                  <a:gd name="T10" fmla="*/ 8 w 43"/>
                  <a:gd name="T11" fmla="*/ 18 h 51"/>
                  <a:gd name="T12" fmla="*/ 8 w 43"/>
                  <a:gd name="T13" fmla="*/ 51 h 51"/>
                  <a:gd name="T14" fmla="*/ 0 w 43"/>
                  <a:gd name="T15" fmla="*/ 51 h 51"/>
                  <a:gd name="T16" fmla="*/ 0 w 43"/>
                  <a:gd name="T17" fmla="*/ 0 h 51"/>
                  <a:gd name="T18" fmla="*/ 10 w 43"/>
                  <a:gd name="T19" fmla="*/ 0 h 51"/>
                  <a:gd name="T20" fmla="*/ 33 w 43"/>
                  <a:gd name="T21" fmla="*/ 36 h 51"/>
                  <a:gd name="T22" fmla="*/ 35 w 43"/>
                  <a:gd name="T23" fmla="*/ 40 h 51"/>
                  <a:gd name="T24" fmla="*/ 35 w 43"/>
                  <a:gd name="T25" fmla="*/ 40 h 51"/>
                  <a:gd name="T26" fmla="*/ 35 w 43"/>
                  <a:gd name="T27" fmla="*/ 33 h 51"/>
                  <a:gd name="T28" fmla="*/ 35 w 43"/>
                  <a:gd name="T29" fmla="*/ 0 h 51"/>
                  <a:gd name="T30" fmla="*/ 43 w 43"/>
                  <a:gd name="T31" fmla="*/ 0 h 51"/>
                  <a:gd name="T32" fmla="*/ 43 w 43"/>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1">
                    <a:moveTo>
                      <a:pt x="43" y="51"/>
                    </a:moveTo>
                    <a:cubicBezTo>
                      <a:pt x="34" y="51"/>
                      <a:pt x="34" y="51"/>
                      <a:pt x="34" y="51"/>
                    </a:cubicBezTo>
                    <a:cubicBezTo>
                      <a:pt x="10" y="14"/>
                      <a:pt x="10" y="14"/>
                      <a:pt x="10" y="14"/>
                    </a:cubicBezTo>
                    <a:cubicBezTo>
                      <a:pt x="9" y="13"/>
                      <a:pt x="9" y="12"/>
                      <a:pt x="8" y="11"/>
                    </a:cubicBezTo>
                    <a:cubicBezTo>
                      <a:pt x="8" y="11"/>
                      <a:pt x="8" y="11"/>
                      <a:pt x="8" y="11"/>
                    </a:cubicBezTo>
                    <a:cubicBezTo>
                      <a:pt x="8" y="12"/>
                      <a:pt x="8" y="14"/>
                      <a:pt x="8" y="18"/>
                    </a:cubicBezTo>
                    <a:cubicBezTo>
                      <a:pt x="8" y="51"/>
                      <a:pt x="8" y="51"/>
                      <a:pt x="8" y="51"/>
                    </a:cubicBezTo>
                    <a:cubicBezTo>
                      <a:pt x="0" y="51"/>
                      <a:pt x="0" y="51"/>
                      <a:pt x="0" y="51"/>
                    </a:cubicBezTo>
                    <a:cubicBezTo>
                      <a:pt x="0" y="0"/>
                      <a:pt x="0" y="0"/>
                      <a:pt x="0" y="0"/>
                    </a:cubicBezTo>
                    <a:cubicBezTo>
                      <a:pt x="10" y="0"/>
                      <a:pt x="10" y="0"/>
                      <a:pt x="10" y="0"/>
                    </a:cubicBezTo>
                    <a:cubicBezTo>
                      <a:pt x="33" y="36"/>
                      <a:pt x="33" y="36"/>
                      <a:pt x="33" y="36"/>
                    </a:cubicBezTo>
                    <a:cubicBezTo>
                      <a:pt x="34" y="38"/>
                      <a:pt x="35" y="39"/>
                      <a:pt x="35" y="40"/>
                    </a:cubicBezTo>
                    <a:cubicBezTo>
                      <a:pt x="35" y="40"/>
                      <a:pt x="35" y="40"/>
                      <a:pt x="35" y="40"/>
                    </a:cubicBezTo>
                    <a:cubicBezTo>
                      <a:pt x="35" y="38"/>
                      <a:pt x="35" y="36"/>
                      <a:pt x="35" y="33"/>
                    </a:cubicBezTo>
                    <a:cubicBezTo>
                      <a:pt x="35" y="0"/>
                      <a:pt x="35" y="0"/>
                      <a:pt x="35" y="0"/>
                    </a:cubicBezTo>
                    <a:cubicBezTo>
                      <a:pt x="43" y="0"/>
                      <a:pt x="43" y="0"/>
                      <a:pt x="43" y="0"/>
                    </a:cubicBezTo>
                    <a:lnTo>
                      <a:pt x="43"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111"/>
              <p:cNvSpPr>
                <a:spLocks/>
              </p:cNvSpPr>
              <p:nvPr/>
            </p:nvSpPr>
            <p:spPr bwMode="auto">
              <a:xfrm>
                <a:off x="4189" y="3732"/>
                <a:ext cx="33" cy="59"/>
              </a:xfrm>
              <a:custGeom>
                <a:avLst/>
                <a:gdLst>
                  <a:gd name="T0" fmla="*/ 33 w 33"/>
                  <a:gd name="T1" fmla="*/ 59 h 59"/>
                  <a:gd name="T2" fmla="*/ 0 w 33"/>
                  <a:gd name="T3" fmla="*/ 59 h 59"/>
                  <a:gd name="T4" fmla="*/ 0 w 33"/>
                  <a:gd name="T5" fmla="*/ 0 h 59"/>
                  <a:gd name="T6" fmla="*/ 31 w 33"/>
                  <a:gd name="T7" fmla="*/ 0 h 59"/>
                  <a:gd name="T8" fmla="*/ 31 w 33"/>
                  <a:gd name="T9" fmla="*/ 8 h 59"/>
                  <a:gd name="T10" fmla="*/ 10 w 33"/>
                  <a:gd name="T11" fmla="*/ 8 h 59"/>
                  <a:gd name="T12" fmla="*/ 10 w 33"/>
                  <a:gd name="T13" fmla="*/ 25 h 59"/>
                  <a:gd name="T14" fmla="*/ 29 w 33"/>
                  <a:gd name="T15" fmla="*/ 25 h 59"/>
                  <a:gd name="T16" fmla="*/ 29 w 33"/>
                  <a:gd name="T17" fmla="*/ 33 h 59"/>
                  <a:gd name="T18" fmla="*/ 10 w 33"/>
                  <a:gd name="T19" fmla="*/ 33 h 59"/>
                  <a:gd name="T20" fmla="*/ 10 w 33"/>
                  <a:gd name="T21" fmla="*/ 51 h 59"/>
                  <a:gd name="T22" fmla="*/ 33 w 33"/>
                  <a:gd name="T23" fmla="*/ 51 h 59"/>
                  <a:gd name="T24" fmla="*/ 33 w 33"/>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9">
                    <a:moveTo>
                      <a:pt x="33" y="59"/>
                    </a:moveTo>
                    <a:lnTo>
                      <a:pt x="0" y="59"/>
                    </a:lnTo>
                    <a:lnTo>
                      <a:pt x="0" y="0"/>
                    </a:lnTo>
                    <a:lnTo>
                      <a:pt x="31" y="0"/>
                    </a:lnTo>
                    <a:lnTo>
                      <a:pt x="31" y="8"/>
                    </a:lnTo>
                    <a:lnTo>
                      <a:pt x="10" y="8"/>
                    </a:lnTo>
                    <a:lnTo>
                      <a:pt x="10" y="25"/>
                    </a:lnTo>
                    <a:lnTo>
                      <a:pt x="29" y="25"/>
                    </a:lnTo>
                    <a:lnTo>
                      <a:pt x="29" y="33"/>
                    </a:lnTo>
                    <a:lnTo>
                      <a:pt x="10" y="33"/>
                    </a:lnTo>
                    <a:lnTo>
                      <a:pt x="10" y="51"/>
                    </a:lnTo>
                    <a:lnTo>
                      <a:pt x="33" y="51"/>
                    </a:lnTo>
                    <a:lnTo>
                      <a:pt x="3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112"/>
              <p:cNvSpPr>
                <a:spLocks noEditPoints="1"/>
              </p:cNvSpPr>
              <p:nvPr/>
            </p:nvSpPr>
            <p:spPr bwMode="auto">
              <a:xfrm>
                <a:off x="3507"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3 w 39"/>
                  <a:gd name="T25" fmla="*/ 0 h 50"/>
                  <a:gd name="T26" fmla="*/ 29 w 39"/>
                  <a:gd name="T27" fmla="*/ 3 h 50"/>
                  <a:gd name="T28" fmla="*/ 32 w 39"/>
                  <a:gd name="T29" fmla="*/ 7 h 50"/>
                  <a:gd name="T30" fmla="*/ 33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6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5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1" y="35"/>
                      <a:pt x="20" y="34"/>
                      <a:pt x="19" y="33"/>
                    </a:cubicBezTo>
                    <a:cubicBezTo>
                      <a:pt x="19" y="32"/>
                      <a:pt x="18" y="32"/>
                      <a:pt x="17" y="31"/>
                    </a:cubicBezTo>
                    <a:cubicBezTo>
                      <a:pt x="16"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1" y="0"/>
                      <a:pt x="23" y="0"/>
                    </a:cubicBezTo>
                    <a:cubicBezTo>
                      <a:pt x="25" y="1"/>
                      <a:pt x="27" y="2"/>
                      <a:pt x="29" y="3"/>
                    </a:cubicBezTo>
                    <a:cubicBezTo>
                      <a:pt x="30" y="4"/>
                      <a:pt x="31" y="6"/>
                      <a:pt x="32" y="7"/>
                    </a:cubicBezTo>
                    <a:cubicBezTo>
                      <a:pt x="33" y="9"/>
                      <a:pt x="33" y="11"/>
                      <a:pt x="33" y="13"/>
                    </a:cubicBezTo>
                    <a:cubicBezTo>
                      <a:pt x="33" y="15"/>
                      <a:pt x="33" y="17"/>
                      <a:pt x="33" y="18"/>
                    </a:cubicBezTo>
                    <a:cubicBezTo>
                      <a:pt x="32" y="20"/>
                      <a:pt x="31" y="21"/>
                      <a:pt x="30" y="22"/>
                    </a:cubicBezTo>
                    <a:cubicBezTo>
                      <a:pt x="29" y="23"/>
                      <a:pt x="28" y="24"/>
                      <a:pt x="27" y="25"/>
                    </a:cubicBezTo>
                    <a:cubicBezTo>
                      <a:pt x="25" y="26"/>
                      <a:pt x="24" y="27"/>
                      <a:pt x="22" y="27"/>
                    </a:cubicBezTo>
                    <a:cubicBezTo>
                      <a:pt x="22" y="27"/>
                      <a:pt x="22" y="27"/>
                      <a:pt x="22" y="27"/>
                    </a:cubicBezTo>
                    <a:cubicBezTo>
                      <a:pt x="23" y="28"/>
                      <a:pt x="24" y="28"/>
                      <a:pt x="25" y="29"/>
                    </a:cubicBezTo>
                    <a:cubicBezTo>
                      <a:pt x="25" y="29"/>
                      <a:pt x="26" y="30"/>
                      <a:pt x="26"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3" y="19"/>
                      <a:pt x="24" y="18"/>
                    </a:cubicBezTo>
                    <a:cubicBezTo>
                      <a:pt x="24" y="17"/>
                      <a:pt x="25" y="15"/>
                      <a:pt x="25" y="14"/>
                    </a:cubicBezTo>
                    <a:cubicBezTo>
                      <a:pt x="25" y="12"/>
                      <a:pt x="24" y="10"/>
                      <a:pt x="22" y="8"/>
                    </a:cubicBezTo>
                    <a:cubicBezTo>
                      <a:pt x="21" y="7"/>
                      <a:pt x="19"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113"/>
              <p:cNvSpPr>
                <a:spLocks/>
              </p:cNvSpPr>
              <p:nvPr/>
            </p:nvSpPr>
            <p:spPr bwMode="auto">
              <a:xfrm>
                <a:off x="3559" y="3832"/>
                <a:ext cx="33" cy="58"/>
              </a:xfrm>
              <a:custGeom>
                <a:avLst/>
                <a:gdLst>
                  <a:gd name="T0" fmla="*/ 33 w 33"/>
                  <a:gd name="T1" fmla="*/ 58 h 58"/>
                  <a:gd name="T2" fmla="*/ 0 w 33"/>
                  <a:gd name="T3" fmla="*/ 58 h 58"/>
                  <a:gd name="T4" fmla="*/ 0 w 33"/>
                  <a:gd name="T5" fmla="*/ 0 h 58"/>
                  <a:gd name="T6" fmla="*/ 32 w 33"/>
                  <a:gd name="T7" fmla="*/ 0 h 58"/>
                  <a:gd name="T8" fmla="*/ 32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2" y="0"/>
                    </a:lnTo>
                    <a:lnTo>
                      <a:pt x="32"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114"/>
              <p:cNvSpPr>
                <a:spLocks/>
              </p:cNvSpPr>
              <p:nvPr/>
            </p:nvSpPr>
            <p:spPr bwMode="auto">
              <a:xfrm>
                <a:off x="3600" y="3831"/>
                <a:ext cx="37" cy="60"/>
              </a:xfrm>
              <a:custGeom>
                <a:avLst/>
                <a:gdLst>
                  <a:gd name="T0" fmla="*/ 0 w 32"/>
                  <a:gd name="T1" fmla="*/ 49 h 52"/>
                  <a:gd name="T2" fmla="*/ 0 w 32"/>
                  <a:gd name="T3" fmla="*/ 40 h 52"/>
                  <a:gd name="T4" fmla="*/ 3 w 32"/>
                  <a:gd name="T5" fmla="*/ 42 h 52"/>
                  <a:gd name="T6" fmla="*/ 6 w 32"/>
                  <a:gd name="T7" fmla="*/ 44 h 52"/>
                  <a:gd name="T8" fmla="*/ 10 w 32"/>
                  <a:gd name="T9" fmla="*/ 45 h 52"/>
                  <a:gd name="T10" fmla="*/ 13 w 32"/>
                  <a:gd name="T11" fmla="*/ 45 h 52"/>
                  <a:gd name="T12" fmla="*/ 21 w 32"/>
                  <a:gd name="T13" fmla="*/ 43 h 52"/>
                  <a:gd name="T14" fmla="*/ 24 w 32"/>
                  <a:gd name="T15" fmla="*/ 38 h 52"/>
                  <a:gd name="T16" fmla="*/ 23 w 32"/>
                  <a:gd name="T17" fmla="*/ 35 h 52"/>
                  <a:gd name="T18" fmla="*/ 20 w 32"/>
                  <a:gd name="T19" fmla="*/ 33 h 52"/>
                  <a:gd name="T20" fmla="*/ 17 w 32"/>
                  <a:gd name="T21" fmla="*/ 30 h 52"/>
                  <a:gd name="T22" fmla="*/ 12 w 32"/>
                  <a:gd name="T23" fmla="*/ 28 h 52"/>
                  <a:gd name="T24" fmla="*/ 7 w 32"/>
                  <a:gd name="T25" fmla="*/ 26 h 52"/>
                  <a:gd name="T26" fmla="*/ 4 w 32"/>
                  <a:gd name="T27" fmla="*/ 23 h 52"/>
                  <a:gd name="T28" fmla="*/ 1 w 32"/>
                  <a:gd name="T29" fmla="*/ 19 h 52"/>
                  <a:gd name="T30" fmla="*/ 0 w 32"/>
                  <a:gd name="T31" fmla="*/ 14 h 52"/>
                  <a:gd name="T32" fmla="*/ 2 w 32"/>
                  <a:gd name="T33" fmla="*/ 7 h 52"/>
                  <a:gd name="T34" fmla="*/ 6 w 32"/>
                  <a:gd name="T35" fmla="*/ 3 h 52"/>
                  <a:gd name="T36" fmla="*/ 12 w 32"/>
                  <a:gd name="T37" fmla="*/ 1 h 52"/>
                  <a:gd name="T38" fmla="*/ 19 w 32"/>
                  <a:gd name="T39" fmla="*/ 0 h 52"/>
                  <a:gd name="T40" fmla="*/ 30 w 32"/>
                  <a:gd name="T41" fmla="*/ 2 h 52"/>
                  <a:gd name="T42" fmla="*/ 30 w 32"/>
                  <a:gd name="T43" fmla="*/ 10 h 52"/>
                  <a:gd name="T44" fmla="*/ 19 w 32"/>
                  <a:gd name="T45" fmla="*/ 7 h 52"/>
                  <a:gd name="T46" fmla="*/ 15 w 32"/>
                  <a:gd name="T47" fmla="*/ 7 h 52"/>
                  <a:gd name="T48" fmla="*/ 12 w 32"/>
                  <a:gd name="T49" fmla="*/ 8 h 52"/>
                  <a:gd name="T50" fmla="*/ 10 w 32"/>
                  <a:gd name="T51" fmla="*/ 10 h 52"/>
                  <a:gd name="T52" fmla="*/ 9 w 32"/>
                  <a:gd name="T53" fmla="*/ 13 h 52"/>
                  <a:gd name="T54" fmla="*/ 10 w 32"/>
                  <a:gd name="T55" fmla="*/ 16 h 52"/>
                  <a:gd name="T56" fmla="*/ 12 w 32"/>
                  <a:gd name="T57" fmla="*/ 19 h 52"/>
                  <a:gd name="T58" fmla="*/ 15 w 32"/>
                  <a:gd name="T59" fmla="*/ 21 h 52"/>
                  <a:gd name="T60" fmla="*/ 19 w 32"/>
                  <a:gd name="T61" fmla="*/ 23 h 52"/>
                  <a:gd name="T62" fmla="*/ 24 w 32"/>
                  <a:gd name="T63" fmla="*/ 26 h 52"/>
                  <a:gd name="T64" fmla="*/ 28 w 32"/>
                  <a:gd name="T65" fmla="*/ 29 h 52"/>
                  <a:gd name="T66" fmla="*/ 31 w 32"/>
                  <a:gd name="T67" fmla="*/ 33 h 52"/>
                  <a:gd name="T68" fmla="*/ 32 w 32"/>
                  <a:gd name="T69" fmla="*/ 38 h 52"/>
                  <a:gd name="T70" fmla="*/ 31 w 32"/>
                  <a:gd name="T71" fmla="*/ 44 h 52"/>
                  <a:gd name="T72" fmla="*/ 27 w 32"/>
                  <a:gd name="T73" fmla="*/ 49 h 52"/>
                  <a:gd name="T74" fmla="*/ 21 w 32"/>
                  <a:gd name="T75" fmla="*/ 51 h 52"/>
                  <a:gd name="T76" fmla="*/ 13 w 32"/>
                  <a:gd name="T77" fmla="*/ 52 h 52"/>
                  <a:gd name="T78" fmla="*/ 10 w 32"/>
                  <a:gd name="T79" fmla="*/ 52 h 52"/>
                  <a:gd name="T80" fmla="*/ 7 w 32"/>
                  <a:gd name="T81" fmla="*/ 51 h 52"/>
                  <a:gd name="T82" fmla="*/ 3 w 32"/>
                  <a:gd name="T83" fmla="*/ 50 h 52"/>
                  <a:gd name="T84" fmla="*/ 0 w 32"/>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49"/>
                    </a:moveTo>
                    <a:cubicBezTo>
                      <a:pt x="0" y="40"/>
                      <a:pt x="0" y="40"/>
                      <a:pt x="0" y="40"/>
                    </a:cubicBezTo>
                    <a:cubicBezTo>
                      <a:pt x="1" y="41"/>
                      <a:pt x="2" y="42"/>
                      <a:pt x="3" y="42"/>
                    </a:cubicBezTo>
                    <a:cubicBezTo>
                      <a:pt x="4" y="43"/>
                      <a:pt x="5" y="43"/>
                      <a:pt x="6" y="44"/>
                    </a:cubicBezTo>
                    <a:cubicBezTo>
                      <a:pt x="7"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0" y="27"/>
                      <a:pt x="9" y="27"/>
                      <a:pt x="7" y="26"/>
                    </a:cubicBezTo>
                    <a:cubicBezTo>
                      <a:pt x="6" y="25"/>
                      <a:pt x="5" y="24"/>
                      <a:pt x="4" y="23"/>
                    </a:cubicBezTo>
                    <a:cubicBezTo>
                      <a:pt x="2" y="21"/>
                      <a:pt x="2" y="20"/>
                      <a:pt x="1" y="19"/>
                    </a:cubicBezTo>
                    <a:cubicBezTo>
                      <a:pt x="0"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5" y="7"/>
                    </a:cubicBezTo>
                    <a:cubicBezTo>
                      <a:pt x="14" y="7"/>
                      <a:pt x="13" y="8"/>
                      <a:pt x="12" y="8"/>
                    </a:cubicBezTo>
                    <a:cubicBezTo>
                      <a:pt x="11" y="9"/>
                      <a:pt x="10" y="9"/>
                      <a:pt x="10" y="10"/>
                    </a:cubicBezTo>
                    <a:cubicBezTo>
                      <a:pt x="9" y="11"/>
                      <a:pt x="9" y="12"/>
                      <a:pt x="9" y="13"/>
                    </a:cubicBezTo>
                    <a:cubicBezTo>
                      <a:pt x="9" y="15"/>
                      <a:pt x="9" y="15"/>
                      <a:pt x="10" y="16"/>
                    </a:cubicBezTo>
                    <a:cubicBezTo>
                      <a:pt x="10" y="17"/>
                      <a:pt x="11" y="18"/>
                      <a:pt x="12" y="19"/>
                    </a:cubicBezTo>
                    <a:cubicBezTo>
                      <a:pt x="12" y="19"/>
                      <a:pt x="14" y="20"/>
                      <a:pt x="15" y="21"/>
                    </a:cubicBezTo>
                    <a:cubicBezTo>
                      <a:pt x="16" y="21"/>
                      <a:pt x="18" y="22"/>
                      <a:pt x="19" y="23"/>
                    </a:cubicBezTo>
                    <a:cubicBezTo>
                      <a:pt x="21" y="24"/>
                      <a:pt x="23" y="25"/>
                      <a:pt x="24" y="26"/>
                    </a:cubicBezTo>
                    <a:cubicBezTo>
                      <a:pt x="26" y="27"/>
                      <a:pt x="27" y="28"/>
                      <a:pt x="28" y="29"/>
                    </a:cubicBezTo>
                    <a:cubicBezTo>
                      <a:pt x="30" y="30"/>
                      <a:pt x="31" y="31"/>
                      <a:pt x="31" y="33"/>
                    </a:cubicBezTo>
                    <a:cubicBezTo>
                      <a:pt x="32" y="34"/>
                      <a:pt x="32" y="36"/>
                      <a:pt x="32" y="38"/>
                    </a:cubicBezTo>
                    <a:cubicBezTo>
                      <a:pt x="32" y="41"/>
                      <a:pt x="32" y="43"/>
                      <a:pt x="31" y="44"/>
                    </a:cubicBezTo>
                    <a:cubicBezTo>
                      <a:pt x="30" y="46"/>
                      <a:pt x="28" y="48"/>
                      <a:pt x="27" y="49"/>
                    </a:cubicBezTo>
                    <a:cubicBezTo>
                      <a:pt x="25" y="50"/>
                      <a:pt x="23" y="51"/>
                      <a:pt x="21" y="51"/>
                    </a:cubicBezTo>
                    <a:cubicBezTo>
                      <a:pt x="18" y="52"/>
                      <a:pt x="16" y="52"/>
                      <a:pt x="13" y="52"/>
                    </a:cubicBezTo>
                    <a:cubicBezTo>
                      <a:pt x="13" y="52"/>
                      <a:pt x="12" y="52"/>
                      <a:pt x="10" y="52"/>
                    </a:cubicBezTo>
                    <a:cubicBezTo>
                      <a:pt x="9" y="52"/>
                      <a:pt x="8" y="51"/>
                      <a:pt x="7"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115"/>
              <p:cNvSpPr>
                <a:spLocks noEditPoints="1"/>
              </p:cNvSpPr>
              <p:nvPr/>
            </p:nvSpPr>
            <p:spPr bwMode="auto">
              <a:xfrm>
                <a:off x="3644" y="3831"/>
                <a:ext cx="56"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3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1"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3"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116"/>
              <p:cNvSpPr>
                <a:spLocks/>
              </p:cNvSpPr>
              <p:nvPr/>
            </p:nvSpPr>
            <p:spPr bwMode="auto">
              <a:xfrm>
                <a:off x="3709" y="3832"/>
                <a:ext cx="47"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117"/>
              <p:cNvSpPr>
                <a:spLocks noEditPoints="1"/>
              </p:cNvSpPr>
              <p:nvPr/>
            </p:nvSpPr>
            <p:spPr bwMode="auto">
              <a:xfrm>
                <a:off x="3769"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7"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2" y="27"/>
                    </a:cubicBezTo>
                    <a:cubicBezTo>
                      <a:pt x="22" y="27"/>
                      <a:pt x="22" y="27"/>
                      <a:pt x="22" y="27"/>
                    </a:cubicBezTo>
                    <a:cubicBezTo>
                      <a:pt x="22" y="28"/>
                      <a:pt x="23" y="28"/>
                      <a:pt x="24" y="29"/>
                    </a:cubicBezTo>
                    <a:cubicBezTo>
                      <a:pt x="25"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1"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118"/>
              <p:cNvSpPr>
                <a:spLocks/>
              </p:cNvSpPr>
              <p:nvPr/>
            </p:nvSpPr>
            <p:spPr bwMode="auto">
              <a:xfrm>
                <a:off x="3816" y="3831"/>
                <a:ext cx="45" cy="60"/>
              </a:xfrm>
              <a:custGeom>
                <a:avLst/>
                <a:gdLst>
                  <a:gd name="T0" fmla="*/ 39 w 39"/>
                  <a:gd name="T1" fmla="*/ 49 h 52"/>
                  <a:gd name="T2" fmla="*/ 25 w 39"/>
                  <a:gd name="T3" fmla="*/ 52 h 52"/>
                  <a:gd name="T4" fmla="*/ 7 w 39"/>
                  <a:gd name="T5" fmla="*/ 45 h 52"/>
                  <a:gd name="T6" fmla="*/ 0 w 39"/>
                  <a:gd name="T7" fmla="*/ 27 h 52"/>
                  <a:gd name="T8" fmla="*/ 8 w 39"/>
                  <a:gd name="T9" fmla="*/ 7 h 52"/>
                  <a:gd name="T10" fmla="*/ 27 w 39"/>
                  <a:gd name="T11" fmla="*/ 0 h 52"/>
                  <a:gd name="T12" fmla="*/ 39 w 39"/>
                  <a:gd name="T13" fmla="*/ 2 h 52"/>
                  <a:gd name="T14" fmla="*/ 39 w 39"/>
                  <a:gd name="T15" fmla="*/ 10 h 52"/>
                  <a:gd name="T16" fmla="*/ 27 w 39"/>
                  <a:gd name="T17" fmla="*/ 7 h 52"/>
                  <a:gd name="T18" fmla="*/ 14 w 39"/>
                  <a:gd name="T19" fmla="*/ 12 h 52"/>
                  <a:gd name="T20" fmla="*/ 9 w 39"/>
                  <a:gd name="T21" fmla="*/ 26 h 52"/>
                  <a:gd name="T22" fmla="*/ 14 w 39"/>
                  <a:gd name="T23" fmla="*/ 40 h 52"/>
                  <a:gd name="T24" fmla="*/ 26 w 39"/>
                  <a:gd name="T25" fmla="*/ 45 h 52"/>
                  <a:gd name="T26" fmla="*/ 39 w 39"/>
                  <a:gd name="T27" fmla="*/ 41 h 52"/>
                  <a:gd name="T28" fmla="*/ 39 w 39"/>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49"/>
                    </a:moveTo>
                    <a:cubicBezTo>
                      <a:pt x="35" y="51"/>
                      <a:pt x="30" y="52"/>
                      <a:pt x="25" y="52"/>
                    </a:cubicBezTo>
                    <a:cubicBezTo>
                      <a:pt x="17" y="52"/>
                      <a:pt x="11" y="50"/>
                      <a:pt x="7" y="45"/>
                    </a:cubicBezTo>
                    <a:cubicBezTo>
                      <a:pt x="3" y="40"/>
                      <a:pt x="0" y="34"/>
                      <a:pt x="0" y="27"/>
                    </a:cubicBezTo>
                    <a:cubicBezTo>
                      <a:pt x="0" y="19"/>
                      <a:pt x="3" y="12"/>
                      <a:pt x="8" y="7"/>
                    </a:cubicBezTo>
                    <a:cubicBezTo>
                      <a:pt x="13" y="2"/>
                      <a:pt x="19" y="0"/>
                      <a:pt x="27" y="0"/>
                    </a:cubicBezTo>
                    <a:cubicBezTo>
                      <a:pt x="31" y="0"/>
                      <a:pt x="36" y="0"/>
                      <a:pt x="39" y="2"/>
                    </a:cubicBezTo>
                    <a:cubicBezTo>
                      <a:pt x="39" y="10"/>
                      <a:pt x="39" y="10"/>
                      <a:pt x="39" y="10"/>
                    </a:cubicBezTo>
                    <a:cubicBezTo>
                      <a:pt x="35" y="8"/>
                      <a:pt x="32" y="7"/>
                      <a:pt x="27" y="7"/>
                    </a:cubicBezTo>
                    <a:cubicBezTo>
                      <a:pt x="22" y="7"/>
                      <a:pt x="18" y="9"/>
                      <a:pt x="14" y="12"/>
                    </a:cubicBezTo>
                    <a:cubicBezTo>
                      <a:pt x="11" y="16"/>
                      <a:pt x="9" y="21"/>
                      <a:pt x="9" y="26"/>
                    </a:cubicBezTo>
                    <a:cubicBezTo>
                      <a:pt x="9" y="32"/>
                      <a:pt x="11" y="36"/>
                      <a:pt x="14" y="40"/>
                    </a:cubicBezTo>
                    <a:cubicBezTo>
                      <a:pt x="17" y="43"/>
                      <a:pt x="21" y="45"/>
                      <a:pt x="26" y="45"/>
                    </a:cubicBezTo>
                    <a:cubicBezTo>
                      <a:pt x="31" y="45"/>
                      <a:pt x="35" y="43"/>
                      <a:pt x="39" y="41"/>
                    </a:cubicBezTo>
                    <a:lnTo>
                      <a:pt x="3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119"/>
              <p:cNvSpPr>
                <a:spLocks/>
              </p:cNvSpPr>
              <p:nvPr/>
            </p:nvSpPr>
            <p:spPr bwMode="auto">
              <a:xfrm>
                <a:off x="3871" y="3832"/>
                <a:ext cx="33" cy="58"/>
              </a:xfrm>
              <a:custGeom>
                <a:avLst/>
                <a:gdLst>
                  <a:gd name="T0" fmla="*/ 33 w 33"/>
                  <a:gd name="T1" fmla="*/ 58 h 58"/>
                  <a:gd name="T2" fmla="*/ 0 w 33"/>
                  <a:gd name="T3" fmla="*/ 58 h 58"/>
                  <a:gd name="T4" fmla="*/ 0 w 33"/>
                  <a:gd name="T5" fmla="*/ 0 h 58"/>
                  <a:gd name="T6" fmla="*/ 31 w 33"/>
                  <a:gd name="T7" fmla="*/ 0 h 58"/>
                  <a:gd name="T8" fmla="*/ 31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1" y="0"/>
                    </a:lnTo>
                    <a:lnTo>
                      <a:pt x="31"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120"/>
              <p:cNvSpPr>
                <a:spLocks/>
              </p:cNvSpPr>
              <p:nvPr/>
            </p:nvSpPr>
            <p:spPr bwMode="auto">
              <a:xfrm>
                <a:off x="3933" y="3831"/>
                <a:ext cx="50"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3 w 43"/>
                  <a:gd name="T23" fmla="*/ 40 h 52"/>
                  <a:gd name="T24" fmla="*/ 25 w 43"/>
                  <a:gd name="T25" fmla="*/ 45 h 52"/>
                  <a:gd name="T26" fmla="*/ 34 w 43"/>
                  <a:gd name="T27" fmla="*/ 43 h 52"/>
                  <a:gd name="T28" fmla="*/ 34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7" y="50"/>
                      <a:pt x="32" y="52"/>
                      <a:pt x="25" y="52"/>
                    </a:cubicBezTo>
                    <a:cubicBezTo>
                      <a:pt x="18" y="52"/>
                      <a:pt x="12" y="50"/>
                      <a:pt x="7" y="45"/>
                    </a:cubicBezTo>
                    <a:cubicBezTo>
                      <a:pt x="2"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7" y="9"/>
                      <a:pt x="14" y="12"/>
                    </a:cubicBezTo>
                    <a:cubicBezTo>
                      <a:pt x="11" y="16"/>
                      <a:pt x="9" y="20"/>
                      <a:pt x="9" y="26"/>
                    </a:cubicBezTo>
                    <a:cubicBezTo>
                      <a:pt x="9" y="32"/>
                      <a:pt x="10" y="36"/>
                      <a:pt x="13" y="40"/>
                    </a:cubicBezTo>
                    <a:cubicBezTo>
                      <a:pt x="16" y="43"/>
                      <a:pt x="20" y="45"/>
                      <a:pt x="25" y="45"/>
                    </a:cubicBezTo>
                    <a:cubicBezTo>
                      <a:pt x="29" y="45"/>
                      <a:pt x="32" y="44"/>
                      <a:pt x="34" y="43"/>
                    </a:cubicBezTo>
                    <a:cubicBezTo>
                      <a:pt x="34" y="31"/>
                      <a:pt x="34" y="31"/>
                      <a:pt x="34"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121"/>
              <p:cNvSpPr>
                <a:spLocks noEditPoints="1"/>
              </p:cNvSpPr>
              <p:nvPr/>
            </p:nvSpPr>
            <p:spPr bwMode="auto">
              <a:xfrm>
                <a:off x="3995" y="3832"/>
                <a:ext cx="45" cy="58"/>
              </a:xfrm>
              <a:custGeom>
                <a:avLst/>
                <a:gdLst>
                  <a:gd name="T0" fmla="*/ 39 w 39"/>
                  <a:gd name="T1" fmla="*/ 50 h 50"/>
                  <a:gd name="T2" fmla="*/ 29 w 39"/>
                  <a:gd name="T3" fmla="*/ 50 h 50"/>
                  <a:gd name="T4" fmla="*/ 21 w 39"/>
                  <a:gd name="T5" fmla="*/ 37 h 50"/>
                  <a:gd name="T6" fmla="*/ 19 w 39"/>
                  <a:gd name="T7" fmla="*/ 33 h 50"/>
                  <a:gd name="T8" fmla="*/ 16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1 w 39"/>
                  <a:gd name="T39" fmla="*/ 27 h 50"/>
                  <a:gd name="T40" fmla="*/ 21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1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4"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0" y="21"/>
                      <a:pt x="21" y="20"/>
                    </a:cubicBezTo>
                    <a:cubicBezTo>
                      <a:pt x="22" y="20"/>
                      <a:pt x="23" y="19"/>
                      <a:pt x="23" y="18"/>
                    </a:cubicBezTo>
                    <a:cubicBezTo>
                      <a:pt x="24" y="17"/>
                      <a:pt x="24" y="15"/>
                      <a:pt x="24" y="14"/>
                    </a:cubicBezTo>
                    <a:cubicBezTo>
                      <a:pt x="24" y="12"/>
                      <a:pt x="23" y="10"/>
                      <a:pt x="21"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122"/>
              <p:cNvSpPr>
                <a:spLocks noEditPoints="1"/>
              </p:cNvSpPr>
              <p:nvPr/>
            </p:nvSpPr>
            <p:spPr bwMode="auto">
              <a:xfrm>
                <a:off x="4042" y="3831"/>
                <a:ext cx="56"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4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2"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4"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123"/>
              <p:cNvSpPr>
                <a:spLocks/>
              </p:cNvSpPr>
              <p:nvPr/>
            </p:nvSpPr>
            <p:spPr bwMode="auto">
              <a:xfrm>
                <a:off x="4109"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19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19"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124"/>
              <p:cNvSpPr>
                <a:spLocks noEditPoints="1"/>
              </p:cNvSpPr>
              <p:nvPr/>
            </p:nvSpPr>
            <p:spPr bwMode="auto">
              <a:xfrm>
                <a:off x="4167"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8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3 w 33"/>
                  <a:gd name="T25" fmla="*/ 25 h 50"/>
                  <a:gd name="T26" fmla="*/ 22 w 33"/>
                  <a:gd name="T27" fmla="*/ 22 h 50"/>
                  <a:gd name="T28" fmla="*/ 24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8" y="4"/>
                    </a:cubicBezTo>
                    <a:cubicBezTo>
                      <a:pt x="32" y="6"/>
                      <a:pt x="33" y="10"/>
                      <a:pt x="33" y="15"/>
                    </a:cubicBezTo>
                    <a:cubicBezTo>
                      <a:pt x="33" y="20"/>
                      <a:pt x="32" y="24"/>
                      <a:pt x="28" y="27"/>
                    </a:cubicBezTo>
                    <a:cubicBezTo>
                      <a:pt x="25" y="30"/>
                      <a:pt x="20" y="32"/>
                      <a:pt x="15" y="32"/>
                    </a:cubicBezTo>
                    <a:lnTo>
                      <a:pt x="8" y="32"/>
                    </a:lnTo>
                    <a:close/>
                    <a:moveTo>
                      <a:pt x="8" y="7"/>
                    </a:moveTo>
                    <a:cubicBezTo>
                      <a:pt x="8" y="25"/>
                      <a:pt x="8" y="25"/>
                      <a:pt x="8" y="25"/>
                    </a:cubicBezTo>
                    <a:cubicBezTo>
                      <a:pt x="13" y="25"/>
                      <a:pt x="13" y="25"/>
                      <a:pt x="13" y="25"/>
                    </a:cubicBezTo>
                    <a:cubicBezTo>
                      <a:pt x="17" y="25"/>
                      <a:pt x="20" y="24"/>
                      <a:pt x="22" y="22"/>
                    </a:cubicBezTo>
                    <a:cubicBezTo>
                      <a:pt x="24" y="21"/>
                      <a:pt x="24" y="18"/>
                      <a:pt x="24" y="15"/>
                    </a:cubicBezTo>
                    <a:cubicBezTo>
                      <a:pt x="24"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125"/>
              <p:cNvSpPr>
                <a:spLocks/>
              </p:cNvSpPr>
              <p:nvPr/>
            </p:nvSpPr>
            <p:spPr bwMode="auto">
              <a:xfrm>
                <a:off x="4690" y="1272"/>
                <a:ext cx="576" cy="404"/>
              </a:xfrm>
              <a:custGeom>
                <a:avLst/>
                <a:gdLst>
                  <a:gd name="T0" fmla="*/ 0 w 499"/>
                  <a:gd name="T1" fmla="*/ 331 h 350"/>
                  <a:gd name="T2" fmla="*/ 18 w 499"/>
                  <a:gd name="T3" fmla="*/ 350 h 350"/>
                  <a:gd name="T4" fmla="*/ 480 w 499"/>
                  <a:gd name="T5" fmla="*/ 350 h 350"/>
                  <a:gd name="T6" fmla="*/ 499 w 499"/>
                  <a:gd name="T7" fmla="*/ 331 h 350"/>
                  <a:gd name="T8" fmla="*/ 499 w 499"/>
                  <a:gd name="T9" fmla="*/ 0 h 350"/>
                  <a:gd name="T10" fmla="*/ 0 w 499"/>
                  <a:gd name="T11" fmla="*/ 0 h 350"/>
                  <a:gd name="T12" fmla="*/ 0 w 499"/>
                  <a:gd name="T13" fmla="*/ 331 h 350"/>
                </a:gdLst>
                <a:ahLst/>
                <a:cxnLst>
                  <a:cxn ang="0">
                    <a:pos x="T0" y="T1"/>
                  </a:cxn>
                  <a:cxn ang="0">
                    <a:pos x="T2" y="T3"/>
                  </a:cxn>
                  <a:cxn ang="0">
                    <a:pos x="T4" y="T5"/>
                  </a:cxn>
                  <a:cxn ang="0">
                    <a:pos x="T6" y="T7"/>
                  </a:cxn>
                  <a:cxn ang="0">
                    <a:pos x="T8" y="T9"/>
                  </a:cxn>
                  <a:cxn ang="0">
                    <a:pos x="T10" y="T11"/>
                  </a:cxn>
                  <a:cxn ang="0">
                    <a:pos x="T12" y="T13"/>
                  </a:cxn>
                </a:cxnLst>
                <a:rect l="0" t="0" r="r" b="b"/>
                <a:pathLst>
                  <a:path w="499" h="350">
                    <a:moveTo>
                      <a:pt x="0" y="331"/>
                    </a:moveTo>
                    <a:cubicBezTo>
                      <a:pt x="0" y="342"/>
                      <a:pt x="8" y="350"/>
                      <a:pt x="18" y="350"/>
                    </a:cubicBezTo>
                    <a:cubicBezTo>
                      <a:pt x="480" y="350"/>
                      <a:pt x="480" y="350"/>
                      <a:pt x="480" y="350"/>
                    </a:cubicBezTo>
                    <a:cubicBezTo>
                      <a:pt x="491" y="350"/>
                      <a:pt x="499" y="342"/>
                      <a:pt x="499" y="331"/>
                    </a:cubicBezTo>
                    <a:cubicBezTo>
                      <a:pt x="499" y="0"/>
                      <a:pt x="499" y="0"/>
                      <a:pt x="499" y="0"/>
                    </a:cubicBezTo>
                    <a:cubicBezTo>
                      <a:pt x="0" y="0"/>
                      <a:pt x="0" y="0"/>
                      <a:pt x="0" y="0"/>
                    </a:cubicBezTo>
                    <a:cubicBezTo>
                      <a:pt x="0" y="331"/>
                      <a:pt x="0" y="331"/>
                      <a:pt x="0" y="33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126"/>
              <p:cNvSpPr>
                <a:spLocks/>
              </p:cNvSpPr>
              <p:nvPr/>
            </p:nvSpPr>
            <p:spPr bwMode="auto">
              <a:xfrm>
                <a:off x="4690" y="1184"/>
                <a:ext cx="576" cy="88"/>
              </a:xfrm>
              <a:custGeom>
                <a:avLst/>
                <a:gdLst>
                  <a:gd name="T0" fmla="*/ 481 w 499"/>
                  <a:gd name="T1" fmla="*/ 0 h 76"/>
                  <a:gd name="T2" fmla="*/ 18 w 499"/>
                  <a:gd name="T3" fmla="*/ 0 h 76"/>
                  <a:gd name="T4" fmla="*/ 0 w 499"/>
                  <a:gd name="T5" fmla="*/ 19 h 76"/>
                  <a:gd name="T6" fmla="*/ 0 w 499"/>
                  <a:gd name="T7" fmla="*/ 76 h 76"/>
                  <a:gd name="T8" fmla="*/ 499 w 499"/>
                  <a:gd name="T9" fmla="*/ 76 h 76"/>
                  <a:gd name="T10" fmla="*/ 499 w 499"/>
                  <a:gd name="T11" fmla="*/ 19 h 76"/>
                  <a:gd name="T12" fmla="*/ 481 w 499"/>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99" h="76">
                    <a:moveTo>
                      <a:pt x="481" y="0"/>
                    </a:moveTo>
                    <a:cubicBezTo>
                      <a:pt x="18" y="0"/>
                      <a:pt x="18" y="0"/>
                      <a:pt x="18" y="0"/>
                    </a:cubicBezTo>
                    <a:cubicBezTo>
                      <a:pt x="8" y="0"/>
                      <a:pt x="0" y="9"/>
                      <a:pt x="0" y="19"/>
                    </a:cubicBezTo>
                    <a:cubicBezTo>
                      <a:pt x="0" y="76"/>
                      <a:pt x="0" y="76"/>
                      <a:pt x="0" y="76"/>
                    </a:cubicBezTo>
                    <a:cubicBezTo>
                      <a:pt x="499" y="76"/>
                      <a:pt x="499" y="76"/>
                      <a:pt x="499" y="76"/>
                    </a:cubicBezTo>
                    <a:cubicBezTo>
                      <a:pt x="499" y="19"/>
                      <a:pt x="499" y="19"/>
                      <a:pt x="499" y="19"/>
                    </a:cubicBezTo>
                    <a:cubicBezTo>
                      <a:pt x="499" y="9"/>
                      <a:pt x="491" y="0"/>
                      <a:pt x="481"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Rectangle 127"/>
              <p:cNvSpPr>
                <a:spLocks noChangeArrowheads="1"/>
              </p:cNvSpPr>
              <p:nvPr/>
            </p:nvSpPr>
            <p:spPr bwMode="auto">
              <a:xfrm>
                <a:off x="4861"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Rectangle 128"/>
              <p:cNvSpPr>
                <a:spLocks noChangeArrowheads="1"/>
              </p:cNvSpPr>
              <p:nvPr/>
            </p:nvSpPr>
            <p:spPr bwMode="auto">
              <a:xfrm>
                <a:off x="4861"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129"/>
              <p:cNvSpPr>
                <a:spLocks noChangeArrowheads="1"/>
              </p:cNvSpPr>
              <p:nvPr/>
            </p:nvSpPr>
            <p:spPr bwMode="auto">
              <a:xfrm>
                <a:off x="4861"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130"/>
              <p:cNvSpPr>
                <a:spLocks noChangeArrowheads="1"/>
              </p:cNvSpPr>
              <p:nvPr/>
            </p:nvSpPr>
            <p:spPr bwMode="auto">
              <a:xfrm>
                <a:off x="4861"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Rectangle 131"/>
              <p:cNvSpPr>
                <a:spLocks noChangeArrowheads="1"/>
              </p:cNvSpPr>
              <p:nvPr/>
            </p:nvSpPr>
            <p:spPr bwMode="auto">
              <a:xfrm>
                <a:off x="4861"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132"/>
              <p:cNvSpPr>
                <a:spLocks noChangeArrowheads="1"/>
              </p:cNvSpPr>
              <p:nvPr/>
            </p:nvSpPr>
            <p:spPr bwMode="auto">
              <a:xfrm>
                <a:off x="4861"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Rectangle 133"/>
              <p:cNvSpPr>
                <a:spLocks noChangeArrowheads="1"/>
              </p:cNvSpPr>
              <p:nvPr/>
            </p:nvSpPr>
            <p:spPr bwMode="auto">
              <a:xfrm>
                <a:off x="4989"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134"/>
              <p:cNvSpPr>
                <a:spLocks noChangeArrowheads="1"/>
              </p:cNvSpPr>
              <p:nvPr/>
            </p:nvSpPr>
            <p:spPr bwMode="auto">
              <a:xfrm>
                <a:off x="4989"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135"/>
              <p:cNvSpPr>
                <a:spLocks noChangeArrowheads="1"/>
              </p:cNvSpPr>
              <p:nvPr/>
            </p:nvSpPr>
            <p:spPr bwMode="auto">
              <a:xfrm>
                <a:off x="4989"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Rectangle 136"/>
              <p:cNvSpPr>
                <a:spLocks noChangeArrowheads="1"/>
              </p:cNvSpPr>
              <p:nvPr/>
            </p:nvSpPr>
            <p:spPr bwMode="auto">
              <a:xfrm>
                <a:off x="4989"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137"/>
              <p:cNvSpPr>
                <a:spLocks noChangeArrowheads="1"/>
              </p:cNvSpPr>
              <p:nvPr/>
            </p:nvSpPr>
            <p:spPr bwMode="auto">
              <a:xfrm>
                <a:off x="4989"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Rectangle 138"/>
              <p:cNvSpPr>
                <a:spLocks noChangeArrowheads="1"/>
              </p:cNvSpPr>
              <p:nvPr/>
            </p:nvSpPr>
            <p:spPr bwMode="auto">
              <a:xfrm>
                <a:off x="4733"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Rectangle 139"/>
              <p:cNvSpPr>
                <a:spLocks noChangeArrowheads="1"/>
              </p:cNvSpPr>
              <p:nvPr/>
            </p:nvSpPr>
            <p:spPr bwMode="auto">
              <a:xfrm>
                <a:off x="4733"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Rectangle 140"/>
              <p:cNvSpPr>
                <a:spLocks noChangeArrowheads="1"/>
              </p:cNvSpPr>
              <p:nvPr/>
            </p:nvSpPr>
            <p:spPr bwMode="auto">
              <a:xfrm>
                <a:off x="4733"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Rectangle 141"/>
              <p:cNvSpPr>
                <a:spLocks noChangeArrowheads="1"/>
              </p:cNvSpPr>
              <p:nvPr/>
            </p:nvSpPr>
            <p:spPr bwMode="auto">
              <a:xfrm>
                <a:off x="4733"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Rectangle 142"/>
              <p:cNvSpPr>
                <a:spLocks noChangeArrowheads="1"/>
              </p:cNvSpPr>
              <p:nvPr/>
            </p:nvSpPr>
            <p:spPr bwMode="auto">
              <a:xfrm>
                <a:off x="4733"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Rectangle 143"/>
              <p:cNvSpPr>
                <a:spLocks noChangeArrowheads="1"/>
              </p:cNvSpPr>
              <p:nvPr/>
            </p:nvSpPr>
            <p:spPr bwMode="auto">
              <a:xfrm>
                <a:off x="4733"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Rectangle 144"/>
              <p:cNvSpPr>
                <a:spLocks noChangeArrowheads="1"/>
              </p:cNvSpPr>
              <p:nvPr/>
            </p:nvSpPr>
            <p:spPr bwMode="auto">
              <a:xfrm>
                <a:off x="4733"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Rectangle 145"/>
              <p:cNvSpPr>
                <a:spLocks noChangeArrowheads="1"/>
              </p:cNvSpPr>
              <p:nvPr/>
            </p:nvSpPr>
            <p:spPr bwMode="auto">
              <a:xfrm>
                <a:off x="4733" y="1568"/>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Rectangle 146"/>
              <p:cNvSpPr>
                <a:spLocks noChangeArrowheads="1"/>
              </p:cNvSpPr>
              <p:nvPr/>
            </p:nvSpPr>
            <p:spPr bwMode="auto">
              <a:xfrm>
                <a:off x="4861"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Rectangle 147"/>
              <p:cNvSpPr>
                <a:spLocks noChangeArrowheads="1"/>
              </p:cNvSpPr>
              <p:nvPr/>
            </p:nvSpPr>
            <p:spPr bwMode="auto">
              <a:xfrm>
                <a:off x="4989"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Rectangle 148"/>
              <p:cNvSpPr>
                <a:spLocks noChangeArrowheads="1"/>
              </p:cNvSpPr>
              <p:nvPr/>
            </p:nvSpPr>
            <p:spPr bwMode="auto">
              <a:xfrm>
                <a:off x="5116" y="1483"/>
                <a:ext cx="107"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Rectangle 149"/>
              <p:cNvSpPr>
                <a:spLocks noChangeArrowheads="1"/>
              </p:cNvSpPr>
              <p:nvPr/>
            </p:nvSpPr>
            <p:spPr bwMode="auto">
              <a:xfrm>
                <a:off x="5116" y="139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Rectangle 150"/>
              <p:cNvSpPr>
                <a:spLocks noChangeArrowheads="1"/>
              </p:cNvSpPr>
              <p:nvPr/>
            </p:nvSpPr>
            <p:spPr bwMode="auto">
              <a:xfrm>
                <a:off x="5116" y="1312"/>
                <a:ext cx="107"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Rectangle 151"/>
              <p:cNvSpPr>
                <a:spLocks noChangeArrowheads="1"/>
              </p:cNvSpPr>
              <p:nvPr/>
            </p:nvSpPr>
            <p:spPr bwMode="auto">
              <a:xfrm>
                <a:off x="5116" y="1568"/>
                <a:ext cx="107"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152"/>
              <p:cNvSpPr>
                <a:spLocks noEditPoints="1"/>
              </p:cNvSpPr>
              <p:nvPr/>
            </p:nvSpPr>
            <p:spPr bwMode="auto">
              <a:xfrm>
                <a:off x="4707" y="1184"/>
                <a:ext cx="485" cy="492"/>
              </a:xfrm>
              <a:custGeom>
                <a:avLst/>
                <a:gdLst>
                  <a:gd name="T0" fmla="*/ 1 w 420"/>
                  <a:gd name="T1" fmla="*/ 426 h 426"/>
                  <a:gd name="T2" fmla="*/ 5 w 420"/>
                  <a:gd name="T3" fmla="*/ 426 h 426"/>
                  <a:gd name="T4" fmla="*/ 26 w 420"/>
                  <a:gd name="T5" fmla="*/ 426 h 426"/>
                  <a:gd name="T6" fmla="*/ 27 w 420"/>
                  <a:gd name="T7" fmla="*/ 426 h 426"/>
                  <a:gd name="T8" fmla="*/ 3 w 420"/>
                  <a:gd name="T9" fmla="*/ 426 h 426"/>
                  <a:gd name="T10" fmla="*/ 1 w 420"/>
                  <a:gd name="T11" fmla="*/ 426 h 426"/>
                  <a:gd name="T12" fmla="*/ 420 w 420"/>
                  <a:gd name="T13" fmla="*/ 0 h 426"/>
                  <a:gd name="T14" fmla="*/ 5 w 420"/>
                  <a:gd name="T15" fmla="*/ 0 h 426"/>
                  <a:gd name="T16" fmla="*/ 0 w 420"/>
                  <a:gd name="T17" fmla="*/ 1 h 426"/>
                  <a:gd name="T18" fmla="*/ 3 w 420"/>
                  <a:gd name="T19" fmla="*/ 0 h 426"/>
                  <a:gd name="T20" fmla="*/ 420 w 420"/>
                  <a:gd name="T21" fmla="*/ 0 h 426"/>
                  <a:gd name="T22" fmla="*/ 420 w 420"/>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426">
                    <a:moveTo>
                      <a:pt x="1" y="426"/>
                    </a:moveTo>
                    <a:cubicBezTo>
                      <a:pt x="2" y="426"/>
                      <a:pt x="3" y="426"/>
                      <a:pt x="5" y="426"/>
                    </a:cubicBezTo>
                    <a:cubicBezTo>
                      <a:pt x="26" y="426"/>
                      <a:pt x="26" y="426"/>
                      <a:pt x="26" y="426"/>
                    </a:cubicBezTo>
                    <a:cubicBezTo>
                      <a:pt x="27" y="426"/>
                      <a:pt x="27" y="426"/>
                      <a:pt x="27" y="426"/>
                    </a:cubicBezTo>
                    <a:cubicBezTo>
                      <a:pt x="3" y="426"/>
                      <a:pt x="3" y="426"/>
                      <a:pt x="3" y="426"/>
                    </a:cubicBezTo>
                    <a:cubicBezTo>
                      <a:pt x="2" y="426"/>
                      <a:pt x="2" y="426"/>
                      <a:pt x="1" y="426"/>
                    </a:cubicBezTo>
                    <a:moveTo>
                      <a:pt x="420" y="0"/>
                    </a:moveTo>
                    <a:cubicBezTo>
                      <a:pt x="5" y="0"/>
                      <a:pt x="5" y="0"/>
                      <a:pt x="5" y="0"/>
                    </a:cubicBezTo>
                    <a:cubicBezTo>
                      <a:pt x="3" y="0"/>
                      <a:pt x="2" y="0"/>
                      <a:pt x="0" y="1"/>
                    </a:cubicBezTo>
                    <a:cubicBezTo>
                      <a:pt x="1" y="1"/>
                      <a:pt x="2" y="0"/>
                      <a:pt x="3" y="0"/>
                    </a:cubicBezTo>
                    <a:cubicBezTo>
                      <a:pt x="420" y="0"/>
                      <a:pt x="420" y="0"/>
                      <a:pt x="420" y="0"/>
                    </a:cubicBezTo>
                    <a:cubicBezTo>
                      <a:pt x="420" y="0"/>
                      <a:pt x="420" y="0"/>
                      <a:pt x="42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153"/>
              <p:cNvSpPr>
                <a:spLocks noEditPoints="1"/>
              </p:cNvSpPr>
              <p:nvPr/>
            </p:nvSpPr>
            <p:spPr bwMode="auto">
              <a:xfrm>
                <a:off x="4690" y="1272"/>
                <a:ext cx="421" cy="404"/>
              </a:xfrm>
              <a:custGeom>
                <a:avLst/>
                <a:gdLst>
                  <a:gd name="T0" fmla="*/ 37 w 365"/>
                  <a:gd name="T1" fmla="*/ 239 h 350"/>
                  <a:gd name="T2" fmla="*/ 37 w 365"/>
                  <a:gd name="T3" fmla="*/ 183 h 350"/>
                  <a:gd name="T4" fmla="*/ 129 w 365"/>
                  <a:gd name="T5" fmla="*/ 183 h 350"/>
                  <a:gd name="T6" fmla="*/ 129 w 365"/>
                  <a:gd name="T7" fmla="*/ 239 h 350"/>
                  <a:gd name="T8" fmla="*/ 37 w 365"/>
                  <a:gd name="T9" fmla="*/ 239 h 350"/>
                  <a:gd name="T10" fmla="*/ 37 w 365"/>
                  <a:gd name="T11" fmla="*/ 165 h 350"/>
                  <a:gd name="T12" fmla="*/ 37 w 365"/>
                  <a:gd name="T13" fmla="*/ 109 h 350"/>
                  <a:gd name="T14" fmla="*/ 129 w 365"/>
                  <a:gd name="T15" fmla="*/ 109 h 350"/>
                  <a:gd name="T16" fmla="*/ 129 w 365"/>
                  <a:gd name="T17" fmla="*/ 165 h 350"/>
                  <a:gd name="T18" fmla="*/ 37 w 365"/>
                  <a:gd name="T19" fmla="*/ 165 h 350"/>
                  <a:gd name="T20" fmla="*/ 37 w 365"/>
                  <a:gd name="T21" fmla="*/ 91 h 350"/>
                  <a:gd name="T22" fmla="*/ 37 w 365"/>
                  <a:gd name="T23" fmla="*/ 35 h 350"/>
                  <a:gd name="T24" fmla="*/ 129 w 365"/>
                  <a:gd name="T25" fmla="*/ 35 h 350"/>
                  <a:gd name="T26" fmla="*/ 129 w 365"/>
                  <a:gd name="T27" fmla="*/ 91 h 350"/>
                  <a:gd name="T28" fmla="*/ 37 w 365"/>
                  <a:gd name="T29" fmla="*/ 91 h 350"/>
                  <a:gd name="T30" fmla="*/ 148 w 365"/>
                  <a:gd name="T31" fmla="*/ 91 h 350"/>
                  <a:gd name="T32" fmla="*/ 148 w 365"/>
                  <a:gd name="T33" fmla="*/ 35 h 350"/>
                  <a:gd name="T34" fmla="*/ 240 w 365"/>
                  <a:gd name="T35" fmla="*/ 35 h 350"/>
                  <a:gd name="T36" fmla="*/ 240 w 365"/>
                  <a:gd name="T37" fmla="*/ 91 h 350"/>
                  <a:gd name="T38" fmla="*/ 148 w 365"/>
                  <a:gd name="T39" fmla="*/ 91 h 350"/>
                  <a:gd name="T40" fmla="*/ 365 w 365"/>
                  <a:gd name="T41" fmla="*/ 0 h 350"/>
                  <a:gd name="T42" fmla="*/ 0 w 365"/>
                  <a:gd name="T43" fmla="*/ 0 h 350"/>
                  <a:gd name="T44" fmla="*/ 0 w 365"/>
                  <a:gd name="T45" fmla="*/ 17 h 350"/>
                  <a:gd name="T46" fmla="*/ 0 w 365"/>
                  <a:gd name="T47" fmla="*/ 50 h 350"/>
                  <a:gd name="T48" fmla="*/ 0 w 365"/>
                  <a:gd name="T49" fmla="*/ 330 h 350"/>
                  <a:gd name="T50" fmla="*/ 16 w 365"/>
                  <a:gd name="T51" fmla="*/ 350 h 350"/>
                  <a:gd name="T52" fmla="*/ 18 w 365"/>
                  <a:gd name="T53" fmla="*/ 350 h 350"/>
                  <a:gd name="T54" fmla="*/ 42 w 365"/>
                  <a:gd name="T55" fmla="*/ 350 h 350"/>
                  <a:gd name="T56" fmla="*/ 76 w 365"/>
                  <a:gd name="T57" fmla="*/ 313 h 350"/>
                  <a:gd name="T58" fmla="*/ 37 w 365"/>
                  <a:gd name="T59" fmla="*/ 313 h 350"/>
                  <a:gd name="T60" fmla="*/ 37 w 365"/>
                  <a:gd name="T61" fmla="*/ 257 h 350"/>
                  <a:gd name="T62" fmla="*/ 127 w 365"/>
                  <a:gd name="T63" fmla="*/ 257 h 350"/>
                  <a:gd name="T64" fmla="*/ 148 w 365"/>
                  <a:gd name="T65" fmla="*/ 235 h 350"/>
                  <a:gd name="T66" fmla="*/ 148 w 365"/>
                  <a:gd name="T67" fmla="*/ 183 h 350"/>
                  <a:gd name="T68" fmla="*/ 196 w 365"/>
                  <a:gd name="T69" fmla="*/ 183 h 350"/>
                  <a:gd name="T70" fmla="*/ 213 w 365"/>
                  <a:gd name="T71" fmla="*/ 165 h 350"/>
                  <a:gd name="T72" fmla="*/ 148 w 365"/>
                  <a:gd name="T73" fmla="*/ 165 h 350"/>
                  <a:gd name="T74" fmla="*/ 148 w 365"/>
                  <a:gd name="T75" fmla="*/ 109 h 350"/>
                  <a:gd name="T76" fmla="*/ 240 w 365"/>
                  <a:gd name="T77" fmla="*/ 109 h 350"/>
                  <a:gd name="T78" fmla="*/ 240 w 365"/>
                  <a:gd name="T79" fmla="*/ 135 h 350"/>
                  <a:gd name="T80" fmla="*/ 259 w 365"/>
                  <a:gd name="T81" fmla="*/ 115 h 350"/>
                  <a:gd name="T82" fmla="*/ 259 w 365"/>
                  <a:gd name="T83" fmla="*/ 109 h 350"/>
                  <a:gd name="T84" fmla="*/ 264 w 365"/>
                  <a:gd name="T85" fmla="*/ 109 h 350"/>
                  <a:gd name="T86" fmla="*/ 281 w 365"/>
                  <a:gd name="T87" fmla="*/ 91 h 350"/>
                  <a:gd name="T88" fmla="*/ 259 w 365"/>
                  <a:gd name="T89" fmla="*/ 91 h 350"/>
                  <a:gd name="T90" fmla="*/ 259 w 365"/>
                  <a:gd name="T91" fmla="*/ 35 h 350"/>
                  <a:gd name="T92" fmla="*/ 332 w 365"/>
                  <a:gd name="T93" fmla="*/ 35 h 350"/>
                  <a:gd name="T94" fmla="*/ 365 w 365"/>
                  <a:gd name="T9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5" h="350">
                    <a:moveTo>
                      <a:pt x="37" y="239"/>
                    </a:moveTo>
                    <a:cubicBezTo>
                      <a:pt x="37" y="183"/>
                      <a:pt x="37" y="183"/>
                      <a:pt x="37" y="183"/>
                    </a:cubicBezTo>
                    <a:cubicBezTo>
                      <a:pt x="129" y="183"/>
                      <a:pt x="129" y="183"/>
                      <a:pt x="129" y="183"/>
                    </a:cubicBezTo>
                    <a:cubicBezTo>
                      <a:pt x="129" y="239"/>
                      <a:pt x="129" y="239"/>
                      <a:pt x="129" y="239"/>
                    </a:cubicBezTo>
                    <a:cubicBezTo>
                      <a:pt x="37" y="239"/>
                      <a:pt x="37" y="239"/>
                      <a:pt x="37" y="239"/>
                    </a:cubicBezTo>
                    <a:moveTo>
                      <a:pt x="37" y="165"/>
                    </a:moveTo>
                    <a:cubicBezTo>
                      <a:pt x="37" y="109"/>
                      <a:pt x="37" y="109"/>
                      <a:pt x="37" y="109"/>
                    </a:cubicBezTo>
                    <a:cubicBezTo>
                      <a:pt x="129" y="109"/>
                      <a:pt x="129" y="109"/>
                      <a:pt x="129" y="109"/>
                    </a:cubicBezTo>
                    <a:cubicBezTo>
                      <a:pt x="129" y="165"/>
                      <a:pt x="129" y="165"/>
                      <a:pt x="129" y="165"/>
                    </a:cubicBezTo>
                    <a:cubicBezTo>
                      <a:pt x="37" y="165"/>
                      <a:pt x="37" y="165"/>
                      <a:pt x="37" y="165"/>
                    </a:cubicBezTo>
                    <a:moveTo>
                      <a:pt x="37" y="91"/>
                    </a:moveTo>
                    <a:cubicBezTo>
                      <a:pt x="37" y="35"/>
                      <a:pt x="37" y="35"/>
                      <a:pt x="37" y="35"/>
                    </a:cubicBezTo>
                    <a:cubicBezTo>
                      <a:pt x="129" y="35"/>
                      <a:pt x="129" y="35"/>
                      <a:pt x="129" y="35"/>
                    </a:cubicBezTo>
                    <a:cubicBezTo>
                      <a:pt x="129" y="91"/>
                      <a:pt x="129" y="91"/>
                      <a:pt x="129" y="91"/>
                    </a:cubicBezTo>
                    <a:cubicBezTo>
                      <a:pt x="37" y="91"/>
                      <a:pt x="37" y="91"/>
                      <a:pt x="37" y="91"/>
                    </a:cubicBezTo>
                    <a:moveTo>
                      <a:pt x="148" y="91"/>
                    </a:moveTo>
                    <a:cubicBezTo>
                      <a:pt x="148" y="35"/>
                      <a:pt x="148" y="35"/>
                      <a:pt x="148" y="35"/>
                    </a:cubicBezTo>
                    <a:cubicBezTo>
                      <a:pt x="240" y="35"/>
                      <a:pt x="240" y="35"/>
                      <a:pt x="240" y="35"/>
                    </a:cubicBezTo>
                    <a:cubicBezTo>
                      <a:pt x="240" y="91"/>
                      <a:pt x="240" y="91"/>
                      <a:pt x="240" y="91"/>
                    </a:cubicBezTo>
                    <a:cubicBezTo>
                      <a:pt x="148" y="91"/>
                      <a:pt x="148" y="91"/>
                      <a:pt x="148" y="91"/>
                    </a:cubicBezTo>
                    <a:moveTo>
                      <a:pt x="365" y="0"/>
                    </a:moveTo>
                    <a:cubicBezTo>
                      <a:pt x="0" y="0"/>
                      <a:pt x="0" y="0"/>
                      <a:pt x="0" y="0"/>
                    </a:cubicBezTo>
                    <a:cubicBezTo>
                      <a:pt x="0" y="17"/>
                      <a:pt x="0" y="17"/>
                      <a:pt x="0" y="17"/>
                    </a:cubicBezTo>
                    <a:cubicBezTo>
                      <a:pt x="0" y="50"/>
                      <a:pt x="0" y="50"/>
                      <a:pt x="0" y="50"/>
                    </a:cubicBezTo>
                    <a:cubicBezTo>
                      <a:pt x="0" y="330"/>
                      <a:pt x="0" y="330"/>
                      <a:pt x="0" y="330"/>
                    </a:cubicBezTo>
                    <a:cubicBezTo>
                      <a:pt x="0" y="340"/>
                      <a:pt x="7" y="348"/>
                      <a:pt x="16" y="350"/>
                    </a:cubicBezTo>
                    <a:cubicBezTo>
                      <a:pt x="17" y="350"/>
                      <a:pt x="17" y="350"/>
                      <a:pt x="18" y="350"/>
                    </a:cubicBezTo>
                    <a:cubicBezTo>
                      <a:pt x="42" y="350"/>
                      <a:pt x="42" y="350"/>
                      <a:pt x="42" y="350"/>
                    </a:cubicBezTo>
                    <a:cubicBezTo>
                      <a:pt x="76" y="313"/>
                      <a:pt x="76" y="313"/>
                      <a:pt x="76" y="313"/>
                    </a:cubicBezTo>
                    <a:cubicBezTo>
                      <a:pt x="37" y="313"/>
                      <a:pt x="37" y="313"/>
                      <a:pt x="37" y="313"/>
                    </a:cubicBezTo>
                    <a:cubicBezTo>
                      <a:pt x="37" y="257"/>
                      <a:pt x="37" y="257"/>
                      <a:pt x="37" y="257"/>
                    </a:cubicBezTo>
                    <a:cubicBezTo>
                      <a:pt x="127" y="257"/>
                      <a:pt x="127" y="257"/>
                      <a:pt x="127" y="257"/>
                    </a:cubicBezTo>
                    <a:cubicBezTo>
                      <a:pt x="148" y="235"/>
                      <a:pt x="148" y="235"/>
                      <a:pt x="148" y="235"/>
                    </a:cubicBezTo>
                    <a:cubicBezTo>
                      <a:pt x="148" y="183"/>
                      <a:pt x="148" y="183"/>
                      <a:pt x="148" y="183"/>
                    </a:cubicBezTo>
                    <a:cubicBezTo>
                      <a:pt x="196" y="183"/>
                      <a:pt x="196" y="183"/>
                      <a:pt x="196" y="183"/>
                    </a:cubicBezTo>
                    <a:cubicBezTo>
                      <a:pt x="213" y="165"/>
                      <a:pt x="213" y="165"/>
                      <a:pt x="213" y="165"/>
                    </a:cubicBezTo>
                    <a:cubicBezTo>
                      <a:pt x="148" y="165"/>
                      <a:pt x="148" y="165"/>
                      <a:pt x="148" y="165"/>
                    </a:cubicBezTo>
                    <a:cubicBezTo>
                      <a:pt x="148" y="109"/>
                      <a:pt x="148" y="109"/>
                      <a:pt x="148" y="109"/>
                    </a:cubicBezTo>
                    <a:cubicBezTo>
                      <a:pt x="240" y="109"/>
                      <a:pt x="240" y="109"/>
                      <a:pt x="240" y="109"/>
                    </a:cubicBezTo>
                    <a:cubicBezTo>
                      <a:pt x="240" y="135"/>
                      <a:pt x="240" y="135"/>
                      <a:pt x="240" y="135"/>
                    </a:cubicBezTo>
                    <a:cubicBezTo>
                      <a:pt x="259" y="115"/>
                      <a:pt x="259" y="115"/>
                      <a:pt x="259" y="115"/>
                    </a:cubicBezTo>
                    <a:cubicBezTo>
                      <a:pt x="259" y="109"/>
                      <a:pt x="259" y="109"/>
                      <a:pt x="259" y="109"/>
                    </a:cubicBezTo>
                    <a:cubicBezTo>
                      <a:pt x="264" y="109"/>
                      <a:pt x="264" y="109"/>
                      <a:pt x="264" y="109"/>
                    </a:cubicBezTo>
                    <a:cubicBezTo>
                      <a:pt x="281" y="91"/>
                      <a:pt x="281" y="91"/>
                      <a:pt x="281" y="91"/>
                    </a:cubicBezTo>
                    <a:cubicBezTo>
                      <a:pt x="259" y="91"/>
                      <a:pt x="259" y="91"/>
                      <a:pt x="259" y="91"/>
                    </a:cubicBezTo>
                    <a:cubicBezTo>
                      <a:pt x="259" y="35"/>
                      <a:pt x="259" y="35"/>
                      <a:pt x="259" y="35"/>
                    </a:cubicBezTo>
                    <a:cubicBezTo>
                      <a:pt x="332" y="35"/>
                      <a:pt x="332" y="35"/>
                      <a:pt x="332" y="35"/>
                    </a:cubicBezTo>
                    <a:cubicBezTo>
                      <a:pt x="365" y="0"/>
                      <a:pt x="365" y="0"/>
                      <a:pt x="365"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154"/>
              <p:cNvSpPr>
                <a:spLocks/>
              </p:cNvSpPr>
              <p:nvPr/>
            </p:nvSpPr>
            <p:spPr bwMode="auto">
              <a:xfrm>
                <a:off x="4690" y="1184"/>
                <a:ext cx="502" cy="88"/>
              </a:xfrm>
              <a:custGeom>
                <a:avLst/>
                <a:gdLst>
                  <a:gd name="T0" fmla="*/ 435 w 435"/>
                  <a:gd name="T1" fmla="*/ 0 h 76"/>
                  <a:gd name="T2" fmla="*/ 18 w 435"/>
                  <a:gd name="T3" fmla="*/ 0 h 76"/>
                  <a:gd name="T4" fmla="*/ 15 w 435"/>
                  <a:gd name="T5" fmla="*/ 1 h 76"/>
                  <a:gd name="T6" fmla="*/ 0 w 435"/>
                  <a:gd name="T7" fmla="*/ 20 h 76"/>
                  <a:gd name="T8" fmla="*/ 0 w 435"/>
                  <a:gd name="T9" fmla="*/ 76 h 76"/>
                  <a:gd name="T10" fmla="*/ 365 w 435"/>
                  <a:gd name="T11" fmla="*/ 76 h 76"/>
                  <a:gd name="T12" fmla="*/ 435 w 435"/>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35" h="76">
                    <a:moveTo>
                      <a:pt x="435" y="0"/>
                    </a:moveTo>
                    <a:cubicBezTo>
                      <a:pt x="18" y="0"/>
                      <a:pt x="18" y="0"/>
                      <a:pt x="18" y="0"/>
                    </a:cubicBezTo>
                    <a:cubicBezTo>
                      <a:pt x="17" y="0"/>
                      <a:pt x="16" y="1"/>
                      <a:pt x="15" y="1"/>
                    </a:cubicBezTo>
                    <a:cubicBezTo>
                      <a:pt x="6" y="3"/>
                      <a:pt x="0" y="11"/>
                      <a:pt x="0" y="20"/>
                    </a:cubicBezTo>
                    <a:cubicBezTo>
                      <a:pt x="0" y="76"/>
                      <a:pt x="0" y="76"/>
                      <a:pt x="0" y="76"/>
                    </a:cubicBezTo>
                    <a:cubicBezTo>
                      <a:pt x="365" y="76"/>
                      <a:pt x="365" y="76"/>
                      <a:pt x="365" y="76"/>
                    </a:cubicBezTo>
                    <a:cubicBezTo>
                      <a:pt x="435" y="0"/>
                      <a:pt x="435" y="0"/>
                      <a:pt x="435"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155"/>
              <p:cNvSpPr>
                <a:spLocks/>
              </p:cNvSpPr>
              <p:nvPr/>
            </p:nvSpPr>
            <p:spPr bwMode="auto">
              <a:xfrm>
                <a:off x="4861" y="1398"/>
                <a:ext cx="106" cy="64"/>
              </a:xfrm>
              <a:custGeom>
                <a:avLst/>
                <a:gdLst>
                  <a:gd name="T0" fmla="*/ 106 w 106"/>
                  <a:gd name="T1" fmla="*/ 0 h 64"/>
                  <a:gd name="T2" fmla="*/ 0 w 106"/>
                  <a:gd name="T3" fmla="*/ 0 h 64"/>
                  <a:gd name="T4" fmla="*/ 0 w 106"/>
                  <a:gd name="T5" fmla="*/ 64 h 64"/>
                  <a:gd name="T6" fmla="*/ 75 w 106"/>
                  <a:gd name="T7" fmla="*/ 64 h 64"/>
                  <a:gd name="T8" fmla="*/ 106 w 106"/>
                  <a:gd name="T9" fmla="*/ 30 h 64"/>
                  <a:gd name="T10" fmla="*/ 106 w 106"/>
                  <a:gd name="T11" fmla="*/ 0 h 64"/>
                </a:gdLst>
                <a:ahLst/>
                <a:cxnLst>
                  <a:cxn ang="0">
                    <a:pos x="T0" y="T1"/>
                  </a:cxn>
                  <a:cxn ang="0">
                    <a:pos x="T2" y="T3"/>
                  </a:cxn>
                  <a:cxn ang="0">
                    <a:pos x="T4" y="T5"/>
                  </a:cxn>
                  <a:cxn ang="0">
                    <a:pos x="T6" y="T7"/>
                  </a:cxn>
                  <a:cxn ang="0">
                    <a:pos x="T8" y="T9"/>
                  </a:cxn>
                  <a:cxn ang="0">
                    <a:pos x="T10" y="T11"/>
                  </a:cxn>
                </a:cxnLst>
                <a:rect l="0" t="0" r="r" b="b"/>
                <a:pathLst>
                  <a:path w="106" h="64">
                    <a:moveTo>
                      <a:pt x="106" y="0"/>
                    </a:moveTo>
                    <a:lnTo>
                      <a:pt x="0" y="0"/>
                    </a:lnTo>
                    <a:lnTo>
                      <a:pt x="0" y="64"/>
                    </a:lnTo>
                    <a:lnTo>
                      <a:pt x="75" y="64"/>
                    </a:lnTo>
                    <a:lnTo>
                      <a:pt x="106" y="30"/>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156"/>
              <p:cNvSpPr>
                <a:spLocks/>
              </p:cNvSpPr>
              <p:nvPr/>
            </p:nvSpPr>
            <p:spPr bwMode="auto">
              <a:xfrm>
                <a:off x="4861" y="1398"/>
                <a:ext cx="106" cy="64"/>
              </a:xfrm>
              <a:custGeom>
                <a:avLst/>
                <a:gdLst>
                  <a:gd name="T0" fmla="*/ 106 w 106"/>
                  <a:gd name="T1" fmla="*/ 0 h 64"/>
                  <a:gd name="T2" fmla="*/ 0 w 106"/>
                  <a:gd name="T3" fmla="*/ 0 h 64"/>
                  <a:gd name="T4" fmla="*/ 0 w 106"/>
                  <a:gd name="T5" fmla="*/ 64 h 64"/>
                  <a:gd name="T6" fmla="*/ 75 w 106"/>
                  <a:gd name="T7" fmla="*/ 64 h 64"/>
                  <a:gd name="T8" fmla="*/ 106 w 106"/>
                  <a:gd name="T9" fmla="*/ 30 h 64"/>
                  <a:gd name="T10" fmla="*/ 106 w 106"/>
                  <a:gd name="T11" fmla="*/ 0 h 64"/>
                </a:gdLst>
                <a:ahLst/>
                <a:cxnLst>
                  <a:cxn ang="0">
                    <a:pos x="T0" y="T1"/>
                  </a:cxn>
                  <a:cxn ang="0">
                    <a:pos x="T2" y="T3"/>
                  </a:cxn>
                  <a:cxn ang="0">
                    <a:pos x="T4" y="T5"/>
                  </a:cxn>
                  <a:cxn ang="0">
                    <a:pos x="T6" y="T7"/>
                  </a:cxn>
                  <a:cxn ang="0">
                    <a:pos x="T8" y="T9"/>
                  </a:cxn>
                  <a:cxn ang="0">
                    <a:pos x="T10" y="T11"/>
                  </a:cxn>
                </a:cxnLst>
                <a:rect l="0" t="0" r="r" b="b"/>
                <a:pathLst>
                  <a:path w="106" h="64">
                    <a:moveTo>
                      <a:pt x="106" y="0"/>
                    </a:moveTo>
                    <a:lnTo>
                      <a:pt x="0" y="0"/>
                    </a:lnTo>
                    <a:lnTo>
                      <a:pt x="0" y="64"/>
                    </a:lnTo>
                    <a:lnTo>
                      <a:pt x="75" y="64"/>
                    </a:lnTo>
                    <a:lnTo>
                      <a:pt x="106" y="3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Rectangle 157"/>
              <p:cNvSpPr>
                <a:spLocks noChangeArrowheads="1"/>
              </p:cNvSpPr>
              <p:nvPr/>
            </p:nvSpPr>
            <p:spPr bwMode="auto">
              <a:xfrm>
                <a:off x="4861"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158"/>
              <p:cNvSpPr>
                <a:spLocks noChangeArrowheads="1"/>
              </p:cNvSpPr>
              <p:nvPr/>
            </p:nvSpPr>
            <p:spPr bwMode="auto">
              <a:xfrm>
                <a:off x="4861"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159"/>
              <p:cNvSpPr>
                <a:spLocks/>
              </p:cNvSpPr>
              <p:nvPr/>
            </p:nvSpPr>
            <p:spPr bwMode="auto">
              <a:xfrm>
                <a:off x="4861" y="1483"/>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160"/>
              <p:cNvSpPr>
                <a:spLocks/>
              </p:cNvSpPr>
              <p:nvPr/>
            </p:nvSpPr>
            <p:spPr bwMode="auto">
              <a:xfrm>
                <a:off x="4861" y="1483"/>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161"/>
              <p:cNvSpPr>
                <a:spLocks/>
              </p:cNvSpPr>
              <p:nvPr/>
            </p:nvSpPr>
            <p:spPr bwMode="auto">
              <a:xfrm>
                <a:off x="4989" y="1398"/>
                <a:ext cx="6" cy="7"/>
              </a:xfrm>
              <a:custGeom>
                <a:avLst/>
                <a:gdLst>
                  <a:gd name="T0" fmla="*/ 6 w 6"/>
                  <a:gd name="T1" fmla="*/ 0 h 7"/>
                  <a:gd name="T2" fmla="*/ 0 w 6"/>
                  <a:gd name="T3" fmla="*/ 0 h 7"/>
                  <a:gd name="T4" fmla="*/ 0 w 6"/>
                  <a:gd name="T5" fmla="*/ 7 h 7"/>
                  <a:gd name="T6" fmla="*/ 6 w 6"/>
                  <a:gd name="T7" fmla="*/ 0 h 7"/>
                </a:gdLst>
                <a:ahLst/>
                <a:cxnLst>
                  <a:cxn ang="0">
                    <a:pos x="T0" y="T1"/>
                  </a:cxn>
                  <a:cxn ang="0">
                    <a:pos x="T2" y="T3"/>
                  </a:cxn>
                  <a:cxn ang="0">
                    <a:pos x="T4" y="T5"/>
                  </a:cxn>
                  <a:cxn ang="0">
                    <a:pos x="T6" y="T7"/>
                  </a:cxn>
                </a:cxnLst>
                <a:rect l="0" t="0" r="r" b="b"/>
                <a:pathLst>
                  <a:path w="6" h="7">
                    <a:moveTo>
                      <a:pt x="6" y="0"/>
                    </a:moveTo>
                    <a:lnTo>
                      <a:pt x="0" y="0"/>
                    </a:lnTo>
                    <a:lnTo>
                      <a:pt x="0" y="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162"/>
              <p:cNvSpPr>
                <a:spLocks/>
              </p:cNvSpPr>
              <p:nvPr/>
            </p:nvSpPr>
            <p:spPr bwMode="auto">
              <a:xfrm>
                <a:off x="4989" y="1398"/>
                <a:ext cx="6" cy="7"/>
              </a:xfrm>
              <a:custGeom>
                <a:avLst/>
                <a:gdLst>
                  <a:gd name="T0" fmla="*/ 6 w 6"/>
                  <a:gd name="T1" fmla="*/ 0 h 7"/>
                  <a:gd name="T2" fmla="*/ 0 w 6"/>
                  <a:gd name="T3" fmla="*/ 0 h 7"/>
                  <a:gd name="T4" fmla="*/ 0 w 6"/>
                  <a:gd name="T5" fmla="*/ 7 h 7"/>
                  <a:gd name="T6" fmla="*/ 6 w 6"/>
                  <a:gd name="T7" fmla="*/ 0 h 7"/>
                </a:gdLst>
                <a:ahLst/>
                <a:cxnLst>
                  <a:cxn ang="0">
                    <a:pos x="T0" y="T1"/>
                  </a:cxn>
                  <a:cxn ang="0">
                    <a:pos x="T2" y="T3"/>
                  </a:cxn>
                  <a:cxn ang="0">
                    <a:pos x="T4" y="T5"/>
                  </a:cxn>
                  <a:cxn ang="0">
                    <a:pos x="T6" y="T7"/>
                  </a:cxn>
                </a:cxnLst>
                <a:rect l="0" t="0" r="r" b="b"/>
                <a:pathLst>
                  <a:path w="6" h="7">
                    <a:moveTo>
                      <a:pt x="6" y="0"/>
                    </a:moveTo>
                    <a:lnTo>
                      <a:pt x="0" y="0"/>
                    </a:lnTo>
                    <a:lnTo>
                      <a:pt x="0" y="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163"/>
              <p:cNvSpPr>
                <a:spLocks/>
              </p:cNvSpPr>
              <p:nvPr/>
            </p:nvSpPr>
            <p:spPr bwMode="auto">
              <a:xfrm>
                <a:off x="4989" y="1312"/>
                <a:ext cx="84" cy="65"/>
              </a:xfrm>
              <a:custGeom>
                <a:avLst/>
                <a:gdLst>
                  <a:gd name="T0" fmla="*/ 84 w 84"/>
                  <a:gd name="T1" fmla="*/ 0 h 65"/>
                  <a:gd name="T2" fmla="*/ 0 w 84"/>
                  <a:gd name="T3" fmla="*/ 0 h 65"/>
                  <a:gd name="T4" fmla="*/ 0 w 84"/>
                  <a:gd name="T5" fmla="*/ 65 h 65"/>
                  <a:gd name="T6" fmla="*/ 25 w 84"/>
                  <a:gd name="T7" fmla="*/ 65 h 65"/>
                  <a:gd name="T8" fmla="*/ 84 w 84"/>
                  <a:gd name="T9" fmla="*/ 0 h 65"/>
                </a:gdLst>
                <a:ahLst/>
                <a:cxnLst>
                  <a:cxn ang="0">
                    <a:pos x="T0" y="T1"/>
                  </a:cxn>
                  <a:cxn ang="0">
                    <a:pos x="T2" y="T3"/>
                  </a:cxn>
                  <a:cxn ang="0">
                    <a:pos x="T4" y="T5"/>
                  </a:cxn>
                  <a:cxn ang="0">
                    <a:pos x="T6" y="T7"/>
                  </a:cxn>
                  <a:cxn ang="0">
                    <a:pos x="T8" y="T9"/>
                  </a:cxn>
                </a:cxnLst>
                <a:rect l="0" t="0" r="r" b="b"/>
                <a:pathLst>
                  <a:path w="84" h="65">
                    <a:moveTo>
                      <a:pt x="84" y="0"/>
                    </a:moveTo>
                    <a:lnTo>
                      <a:pt x="0" y="0"/>
                    </a:lnTo>
                    <a:lnTo>
                      <a:pt x="0" y="65"/>
                    </a:lnTo>
                    <a:lnTo>
                      <a:pt x="25" y="65"/>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164"/>
              <p:cNvSpPr>
                <a:spLocks/>
              </p:cNvSpPr>
              <p:nvPr/>
            </p:nvSpPr>
            <p:spPr bwMode="auto">
              <a:xfrm>
                <a:off x="4989" y="1312"/>
                <a:ext cx="84" cy="65"/>
              </a:xfrm>
              <a:custGeom>
                <a:avLst/>
                <a:gdLst>
                  <a:gd name="T0" fmla="*/ 84 w 84"/>
                  <a:gd name="T1" fmla="*/ 0 h 65"/>
                  <a:gd name="T2" fmla="*/ 0 w 84"/>
                  <a:gd name="T3" fmla="*/ 0 h 65"/>
                  <a:gd name="T4" fmla="*/ 0 w 84"/>
                  <a:gd name="T5" fmla="*/ 65 h 65"/>
                  <a:gd name="T6" fmla="*/ 25 w 84"/>
                  <a:gd name="T7" fmla="*/ 65 h 65"/>
                  <a:gd name="T8" fmla="*/ 84 w 84"/>
                  <a:gd name="T9" fmla="*/ 0 h 65"/>
                </a:gdLst>
                <a:ahLst/>
                <a:cxnLst>
                  <a:cxn ang="0">
                    <a:pos x="T0" y="T1"/>
                  </a:cxn>
                  <a:cxn ang="0">
                    <a:pos x="T2" y="T3"/>
                  </a:cxn>
                  <a:cxn ang="0">
                    <a:pos x="T4" y="T5"/>
                  </a:cxn>
                  <a:cxn ang="0">
                    <a:pos x="T6" y="T7"/>
                  </a:cxn>
                  <a:cxn ang="0">
                    <a:pos x="T8" y="T9"/>
                  </a:cxn>
                </a:cxnLst>
                <a:rect l="0" t="0" r="r" b="b"/>
                <a:pathLst>
                  <a:path w="84" h="65">
                    <a:moveTo>
                      <a:pt x="84" y="0"/>
                    </a:moveTo>
                    <a:lnTo>
                      <a:pt x="0" y="0"/>
                    </a:lnTo>
                    <a:lnTo>
                      <a:pt x="0" y="65"/>
                    </a:lnTo>
                    <a:lnTo>
                      <a:pt x="25" y="65"/>
                    </a:lnTo>
                    <a:lnTo>
                      <a:pt x="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165"/>
              <p:cNvSpPr>
                <a:spLocks noChangeArrowheads="1"/>
              </p:cNvSpPr>
              <p:nvPr/>
            </p:nvSpPr>
            <p:spPr bwMode="auto">
              <a:xfrm>
                <a:off x="4733"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166"/>
              <p:cNvSpPr>
                <a:spLocks noChangeArrowheads="1"/>
              </p:cNvSpPr>
              <p:nvPr/>
            </p:nvSpPr>
            <p:spPr bwMode="auto">
              <a:xfrm>
                <a:off x="4733"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167"/>
              <p:cNvSpPr>
                <a:spLocks noChangeArrowheads="1"/>
              </p:cNvSpPr>
              <p:nvPr/>
            </p:nvSpPr>
            <p:spPr bwMode="auto">
              <a:xfrm>
                <a:off x="4733"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168"/>
              <p:cNvSpPr>
                <a:spLocks noChangeArrowheads="1"/>
              </p:cNvSpPr>
              <p:nvPr/>
            </p:nvSpPr>
            <p:spPr bwMode="auto">
              <a:xfrm>
                <a:off x="4733"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Rectangle 169"/>
              <p:cNvSpPr>
                <a:spLocks noChangeArrowheads="1"/>
              </p:cNvSpPr>
              <p:nvPr/>
            </p:nvSpPr>
            <p:spPr bwMode="auto">
              <a:xfrm>
                <a:off x="4733" y="1483"/>
                <a:ext cx="106" cy="6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170"/>
              <p:cNvSpPr>
                <a:spLocks noChangeArrowheads="1"/>
              </p:cNvSpPr>
              <p:nvPr/>
            </p:nvSpPr>
            <p:spPr bwMode="auto">
              <a:xfrm>
                <a:off x="4733"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171"/>
              <p:cNvSpPr>
                <a:spLocks/>
              </p:cNvSpPr>
              <p:nvPr/>
            </p:nvSpPr>
            <p:spPr bwMode="auto">
              <a:xfrm>
                <a:off x="4733" y="1568"/>
                <a:ext cx="104" cy="65"/>
              </a:xfrm>
              <a:custGeom>
                <a:avLst/>
                <a:gdLst>
                  <a:gd name="T0" fmla="*/ 104 w 104"/>
                  <a:gd name="T1" fmla="*/ 0 h 65"/>
                  <a:gd name="T2" fmla="*/ 0 w 104"/>
                  <a:gd name="T3" fmla="*/ 0 h 65"/>
                  <a:gd name="T4" fmla="*/ 0 w 104"/>
                  <a:gd name="T5" fmla="*/ 65 h 65"/>
                  <a:gd name="T6" fmla="*/ 45 w 104"/>
                  <a:gd name="T7" fmla="*/ 65 h 65"/>
                  <a:gd name="T8" fmla="*/ 104 w 104"/>
                  <a:gd name="T9" fmla="*/ 0 h 65"/>
                </a:gdLst>
                <a:ahLst/>
                <a:cxnLst>
                  <a:cxn ang="0">
                    <a:pos x="T0" y="T1"/>
                  </a:cxn>
                  <a:cxn ang="0">
                    <a:pos x="T2" y="T3"/>
                  </a:cxn>
                  <a:cxn ang="0">
                    <a:pos x="T4" y="T5"/>
                  </a:cxn>
                  <a:cxn ang="0">
                    <a:pos x="T6" y="T7"/>
                  </a:cxn>
                  <a:cxn ang="0">
                    <a:pos x="T8" y="T9"/>
                  </a:cxn>
                </a:cxnLst>
                <a:rect l="0" t="0" r="r" b="b"/>
                <a:pathLst>
                  <a:path w="104" h="65">
                    <a:moveTo>
                      <a:pt x="104" y="0"/>
                    </a:moveTo>
                    <a:lnTo>
                      <a:pt x="0" y="0"/>
                    </a:lnTo>
                    <a:lnTo>
                      <a:pt x="0" y="65"/>
                    </a:lnTo>
                    <a:lnTo>
                      <a:pt x="45" y="65"/>
                    </a:lnTo>
                    <a:lnTo>
                      <a:pt x="104"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172"/>
              <p:cNvSpPr>
                <a:spLocks/>
              </p:cNvSpPr>
              <p:nvPr/>
            </p:nvSpPr>
            <p:spPr bwMode="auto">
              <a:xfrm>
                <a:off x="4733" y="1568"/>
                <a:ext cx="104" cy="65"/>
              </a:xfrm>
              <a:custGeom>
                <a:avLst/>
                <a:gdLst>
                  <a:gd name="T0" fmla="*/ 104 w 104"/>
                  <a:gd name="T1" fmla="*/ 0 h 65"/>
                  <a:gd name="T2" fmla="*/ 0 w 104"/>
                  <a:gd name="T3" fmla="*/ 0 h 65"/>
                  <a:gd name="T4" fmla="*/ 0 w 104"/>
                  <a:gd name="T5" fmla="*/ 65 h 65"/>
                  <a:gd name="T6" fmla="*/ 45 w 104"/>
                  <a:gd name="T7" fmla="*/ 65 h 65"/>
                  <a:gd name="T8" fmla="*/ 104 w 104"/>
                  <a:gd name="T9" fmla="*/ 0 h 65"/>
                </a:gdLst>
                <a:ahLst/>
                <a:cxnLst>
                  <a:cxn ang="0">
                    <a:pos x="T0" y="T1"/>
                  </a:cxn>
                  <a:cxn ang="0">
                    <a:pos x="T2" y="T3"/>
                  </a:cxn>
                  <a:cxn ang="0">
                    <a:pos x="T4" y="T5"/>
                  </a:cxn>
                  <a:cxn ang="0">
                    <a:pos x="T6" y="T7"/>
                  </a:cxn>
                  <a:cxn ang="0">
                    <a:pos x="T8" y="T9"/>
                  </a:cxn>
                </a:cxnLst>
                <a:rect l="0" t="0" r="r" b="b"/>
                <a:pathLst>
                  <a:path w="104" h="65">
                    <a:moveTo>
                      <a:pt x="104" y="0"/>
                    </a:moveTo>
                    <a:lnTo>
                      <a:pt x="0" y="0"/>
                    </a:lnTo>
                    <a:lnTo>
                      <a:pt x="0" y="65"/>
                    </a:lnTo>
                    <a:lnTo>
                      <a:pt x="45" y="65"/>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173"/>
              <p:cNvSpPr>
                <a:spLocks/>
              </p:cNvSpPr>
              <p:nvPr/>
            </p:nvSpPr>
            <p:spPr bwMode="auto">
              <a:xfrm>
                <a:off x="4729"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cubicBezTo>
                      <a:pt x="930" y="1057"/>
                      <a:pt x="930" y="1057"/>
                      <a:pt x="930" y="1057"/>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174"/>
              <p:cNvSpPr>
                <a:spLocks/>
              </p:cNvSpPr>
              <p:nvPr/>
            </p:nvSpPr>
            <p:spPr bwMode="auto">
              <a:xfrm>
                <a:off x="4722"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175"/>
              <p:cNvSpPr>
                <a:spLocks/>
              </p:cNvSpPr>
              <p:nvPr/>
            </p:nvSpPr>
            <p:spPr bwMode="auto">
              <a:xfrm>
                <a:off x="4853" y="3731"/>
                <a:ext cx="37" cy="60"/>
              </a:xfrm>
              <a:custGeom>
                <a:avLst/>
                <a:gdLst>
                  <a:gd name="T0" fmla="*/ 0 w 32"/>
                  <a:gd name="T1" fmla="*/ 50 h 52"/>
                  <a:gd name="T2" fmla="*/ 0 w 32"/>
                  <a:gd name="T3" fmla="*/ 41 h 52"/>
                  <a:gd name="T4" fmla="*/ 3 w 32"/>
                  <a:gd name="T5" fmla="*/ 43 h 52"/>
                  <a:gd name="T6" fmla="*/ 6 w 32"/>
                  <a:gd name="T7" fmla="*/ 44 h 52"/>
                  <a:gd name="T8" fmla="*/ 10 w 32"/>
                  <a:gd name="T9" fmla="*/ 45 h 52"/>
                  <a:gd name="T10" fmla="*/ 13 w 32"/>
                  <a:gd name="T11" fmla="*/ 46 h 52"/>
                  <a:gd name="T12" fmla="*/ 21 w 32"/>
                  <a:gd name="T13" fmla="*/ 44 h 52"/>
                  <a:gd name="T14" fmla="*/ 23 w 32"/>
                  <a:gd name="T15" fmla="*/ 39 h 52"/>
                  <a:gd name="T16" fmla="*/ 23 w 32"/>
                  <a:gd name="T17" fmla="*/ 36 h 52"/>
                  <a:gd name="T18" fmla="*/ 20 w 32"/>
                  <a:gd name="T19" fmla="*/ 33 h 52"/>
                  <a:gd name="T20" fmla="*/ 17 w 32"/>
                  <a:gd name="T21" fmla="*/ 31 h 52"/>
                  <a:gd name="T22" fmla="*/ 12 w 32"/>
                  <a:gd name="T23" fmla="*/ 29 h 52"/>
                  <a:gd name="T24" fmla="*/ 7 w 32"/>
                  <a:gd name="T25" fmla="*/ 26 h 52"/>
                  <a:gd name="T26" fmla="*/ 3 w 32"/>
                  <a:gd name="T27" fmla="*/ 23 h 52"/>
                  <a:gd name="T28" fmla="*/ 1 w 32"/>
                  <a:gd name="T29" fmla="*/ 19 h 52"/>
                  <a:gd name="T30" fmla="*/ 0 w 32"/>
                  <a:gd name="T31" fmla="*/ 14 h 52"/>
                  <a:gd name="T32" fmla="*/ 1 w 32"/>
                  <a:gd name="T33" fmla="*/ 8 h 52"/>
                  <a:gd name="T34" fmla="*/ 6 w 32"/>
                  <a:gd name="T35" fmla="*/ 4 h 52"/>
                  <a:gd name="T36" fmla="*/ 12 w 32"/>
                  <a:gd name="T37" fmla="*/ 1 h 52"/>
                  <a:gd name="T38" fmla="*/ 18 w 32"/>
                  <a:gd name="T39" fmla="*/ 0 h 52"/>
                  <a:gd name="T40" fmla="*/ 30 w 32"/>
                  <a:gd name="T41" fmla="*/ 2 h 52"/>
                  <a:gd name="T42" fmla="*/ 30 w 32"/>
                  <a:gd name="T43" fmla="*/ 10 h 52"/>
                  <a:gd name="T44" fmla="*/ 19 w 32"/>
                  <a:gd name="T45" fmla="*/ 7 h 52"/>
                  <a:gd name="T46" fmla="*/ 15 w 32"/>
                  <a:gd name="T47" fmla="*/ 8 h 52"/>
                  <a:gd name="T48" fmla="*/ 12 w 32"/>
                  <a:gd name="T49" fmla="*/ 9 h 52"/>
                  <a:gd name="T50" fmla="*/ 10 w 32"/>
                  <a:gd name="T51" fmla="*/ 11 h 52"/>
                  <a:gd name="T52" fmla="*/ 9 w 32"/>
                  <a:gd name="T53" fmla="*/ 14 h 52"/>
                  <a:gd name="T54" fmla="*/ 9 w 32"/>
                  <a:gd name="T55" fmla="*/ 17 h 52"/>
                  <a:gd name="T56" fmla="*/ 11 w 32"/>
                  <a:gd name="T57" fmla="*/ 19 h 52"/>
                  <a:gd name="T58" fmla="*/ 15 w 32"/>
                  <a:gd name="T59" fmla="*/ 21 h 52"/>
                  <a:gd name="T60" fmla="*/ 19 w 32"/>
                  <a:gd name="T61" fmla="*/ 23 h 52"/>
                  <a:gd name="T62" fmla="*/ 24 w 32"/>
                  <a:gd name="T63" fmla="*/ 26 h 52"/>
                  <a:gd name="T64" fmla="*/ 28 w 32"/>
                  <a:gd name="T65" fmla="*/ 29 h 52"/>
                  <a:gd name="T66" fmla="*/ 31 w 32"/>
                  <a:gd name="T67" fmla="*/ 34 h 52"/>
                  <a:gd name="T68" fmla="*/ 32 w 32"/>
                  <a:gd name="T69" fmla="*/ 39 h 52"/>
                  <a:gd name="T70" fmla="*/ 31 w 32"/>
                  <a:gd name="T71" fmla="*/ 45 h 52"/>
                  <a:gd name="T72" fmla="*/ 26 w 32"/>
                  <a:gd name="T73" fmla="*/ 49 h 52"/>
                  <a:gd name="T74" fmla="*/ 20 w 32"/>
                  <a:gd name="T75" fmla="*/ 52 h 52"/>
                  <a:gd name="T76" fmla="*/ 13 w 32"/>
                  <a:gd name="T77" fmla="*/ 52 h 52"/>
                  <a:gd name="T78" fmla="*/ 10 w 32"/>
                  <a:gd name="T79" fmla="*/ 52 h 52"/>
                  <a:gd name="T80" fmla="*/ 6 w 32"/>
                  <a:gd name="T81" fmla="*/ 52 h 52"/>
                  <a:gd name="T82" fmla="*/ 3 w 32"/>
                  <a:gd name="T83" fmla="*/ 51 h 52"/>
                  <a:gd name="T84" fmla="*/ 0 w 32"/>
                  <a:gd name="T85"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50"/>
                    </a:moveTo>
                    <a:cubicBezTo>
                      <a:pt x="0" y="41"/>
                      <a:pt x="0" y="41"/>
                      <a:pt x="0" y="41"/>
                    </a:cubicBezTo>
                    <a:cubicBezTo>
                      <a:pt x="1" y="42"/>
                      <a:pt x="2" y="42"/>
                      <a:pt x="3" y="43"/>
                    </a:cubicBezTo>
                    <a:cubicBezTo>
                      <a:pt x="4" y="43"/>
                      <a:pt x="5" y="44"/>
                      <a:pt x="6" y="44"/>
                    </a:cubicBezTo>
                    <a:cubicBezTo>
                      <a:pt x="7" y="45"/>
                      <a:pt x="8" y="45"/>
                      <a:pt x="10" y="45"/>
                    </a:cubicBezTo>
                    <a:cubicBezTo>
                      <a:pt x="11" y="45"/>
                      <a:pt x="12" y="46"/>
                      <a:pt x="13" y="46"/>
                    </a:cubicBezTo>
                    <a:cubicBezTo>
                      <a:pt x="16" y="46"/>
                      <a:pt x="19" y="45"/>
                      <a:pt x="21" y="44"/>
                    </a:cubicBezTo>
                    <a:cubicBezTo>
                      <a:pt x="23" y="43"/>
                      <a:pt x="23" y="41"/>
                      <a:pt x="23" y="39"/>
                    </a:cubicBezTo>
                    <a:cubicBezTo>
                      <a:pt x="23" y="38"/>
                      <a:pt x="23" y="36"/>
                      <a:pt x="23" y="36"/>
                    </a:cubicBezTo>
                    <a:cubicBezTo>
                      <a:pt x="22" y="35"/>
                      <a:pt x="21" y="34"/>
                      <a:pt x="20" y="33"/>
                    </a:cubicBezTo>
                    <a:cubicBezTo>
                      <a:pt x="19" y="32"/>
                      <a:pt x="18" y="32"/>
                      <a:pt x="17" y="31"/>
                    </a:cubicBezTo>
                    <a:cubicBezTo>
                      <a:pt x="15" y="30"/>
                      <a:pt x="14" y="30"/>
                      <a:pt x="12" y="29"/>
                    </a:cubicBezTo>
                    <a:cubicBezTo>
                      <a:pt x="10" y="28"/>
                      <a:pt x="9" y="27"/>
                      <a:pt x="7" y="26"/>
                    </a:cubicBezTo>
                    <a:cubicBezTo>
                      <a:pt x="6" y="25"/>
                      <a:pt x="4" y="24"/>
                      <a:pt x="3" y="23"/>
                    </a:cubicBezTo>
                    <a:cubicBezTo>
                      <a:pt x="2" y="22"/>
                      <a:pt x="1" y="21"/>
                      <a:pt x="1" y="19"/>
                    </a:cubicBezTo>
                    <a:cubicBezTo>
                      <a:pt x="0" y="18"/>
                      <a:pt x="0" y="16"/>
                      <a:pt x="0" y="14"/>
                    </a:cubicBezTo>
                    <a:cubicBezTo>
                      <a:pt x="0" y="12"/>
                      <a:pt x="0" y="10"/>
                      <a:pt x="1" y="8"/>
                    </a:cubicBezTo>
                    <a:cubicBezTo>
                      <a:pt x="3" y="6"/>
                      <a:pt x="4" y="5"/>
                      <a:pt x="6" y="4"/>
                    </a:cubicBezTo>
                    <a:cubicBezTo>
                      <a:pt x="7" y="3"/>
                      <a:pt x="9" y="2"/>
                      <a:pt x="12" y="1"/>
                    </a:cubicBezTo>
                    <a:cubicBezTo>
                      <a:pt x="14" y="1"/>
                      <a:pt x="16" y="0"/>
                      <a:pt x="18" y="0"/>
                    </a:cubicBezTo>
                    <a:cubicBezTo>
                      <a:pt x="24" y="0"/>
                      <a:pt x="28" y="1"/>
                      <a:pt x="30" y="2"/>
                    </a:cubicBezTo>
                    <a:cubicBezTo>
                      <a:pt x="30" y="10"/>
                      <a:pt x="30" y="10"/>
                      <a:pt x="30" y="10"/>
                    </a:cubicBezTo>
                    <a:cubicBezTo>
                      <a:pt x="27" y="8"/>
                      <a:pt x="23" y="7"/>
                      <a:pt x="19" y="7"/>
                    </a:cubicBezTo>
                    <a:cubicBezTo>
                      <a:pt x="18" y="7"/>
                      <a:pt x="17" y="7"/>
                      <a:pt x="15" y="8"/>
                    </a:cubicBezTo>
                    <a:cubicBezTo>
                      <a:pt x="14" y="8"/>
                      <a:pt x="13" y="8"/>
                      <a:pt x="12" y="9"/>
                    </a:cubicBezTo>
                    <a:cubicBezTo>
                      <a:pt x="11" y="9"/>
                      <a:pt x="10" y="10"/>
                      <a:pt x="10" y="11"/>
                    </a:cubicBezTo>
                    <a:cubicBezTo>
                      <a:pt x="9" y="12"/>
                      <a:pt x="9" y="13"/>
                      <a:pt x="9" y="14"/>
                    </a:cubicBezTo>
                    <a:cubicBezTo>
                      <a:pt x="9" y="15"/>
                      <a:pt x="9" y="16"/>
                      <a:pt x="9" y="17"/>
                    </a:cubicBezTo>
                    <a:cubicBezTo>
                      <a:pt x="10" y="18"/>
                      <a:pt x="11" y="18"/>
                      <a:pt x="11" y="19"/>
                    </a:cubicBezTo>
                    <a:cubicBezTo>
                      <a:pt x="12" y="20"/>
                      <a:pt x="13" y="21"/>
                      <a:pt x="15" y="21"/>
                    </a:cubicBezTo>
                    <a:cubicBezTo>
                      <a:pt x="16" y="22"/>
                      <a:pt x="18" y="22"/>
                      <a:pt x="19" y="23"/>
                    </a:cubicBezTo>
                    <a:cubicBezTo>
                      <a:pt x="21" y="24"/>
                      <a:pt x="23" y="25"/>
                      <a:pt x="24" y="26"/>
                    </a:cubicBezTo>
                    <a:cubicBezTo>
                      <a:pt x="26" y="27"/>
                      <a:pt x="27" y="28"/>
                      <a:pt x="28" y="29"/>
                    </a:cubicBezTo>
                    <a:cubicBezTo>
                      <a:pt x="30" y="31"/>
                      <a:pt x="30" y="32"/>
                      <a:pt x="31" y="34"/>
                    </a:cubicBezTo>
                    <a:cubicBezTo>
                      <a:pt x="32" y="35"/>
                      <a:pt x="32" y="37"/>
                      <a:pt x="32" y="39"/>
                    </a:cubicBezTo>
                    <a:cubicBezTo>
                      <a:pt x="32" y="41"/>
                      <a:pt x="32" y="43"/>
                      <a:pt x="31" y="45"/>
                    </a:cubicBezTo>
                    <a:cubicBezTo>
                      <a:pt x="30" y="47"/>
                      <a:pt x="28" y="48"/>
                      <a:pt x="26" y="49"/>
                    </a:cubicBezTo>
                    <a:cubicBezTo>
                      <a:pt x="25" y="50"/>
                      <a:pt x="23" y="51"/>
                      <a:pt x="20" y="52"/>
                    </a:cubicBezTo>
                    <a:cubicBezTo>
                      <a:pt x="18" y="52"/>
                      <a:pt x="16" y="52"/>
                      <a:pt x="13" y="52"/>
                    </a:cubicBezTo>
                    <a:cubicBezTo>
                      <a:pt x="12" y="52"/>
                      <a:pt x="11" y="52"/>
                      <a:pt x="10" y="52"/>
                    </a:cubicBezTo>
                    <a:cubicBezTo>
                      <a:pt x="9" y="52"/>
                      <a:pt x="8" y="52"/>
                      <a:pt x="6" y="52"/>
                    </a:cubicBezTo>
                    <a:cubicBezTo>
                      <a:pt x="5" y="51"/>
                      <a:pt x="4" y="51"/>
                      <a:pt x="3" y="51"/>
                    </a:cubicBezTo>
                    <a:cubicBezTo>
                      <a:pt x="2" y="50"/>
                      <a:pt x="1" y="50"/>
                      <a:pt x="0"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176"/>
              <p:cNvSpPr>
                <a:spLocks/>
              </p:cNvSpPr>
              <p:nvPr/>
            </p:nvSpPr>
            <p:spPr bwMode="auto">
              <a:xfrm>
                <a:off x="4894" y="3732"/>
                <a:ext cx="44" cy="59"/>
              </a:xfrm>
              <a:custGeom>
                <a:avLst/>
                <a:gdLst>
                  <a:gd name="T0" fmla="*/ 44 w 44"/>
                  <a:gd name="T1" fmla="*/ 8 h 59"/>
                  <a:gd name="T2" fmla="*/ 27 w 44"/>
                  <a:gd name="T3" fmla="*/ 8 h 59"/>
                  <a:gd name="T4" fmla="*/ 27 w 44"/>
                  <a:gd name="T5" fmla="*/ 59 h 59"/>
                  <a:gd name="T6" fmla="*/ 18 w 44"/>
                  <a:gd name="T7" fmla="*/ 59 h 59"/>
                  <a:gd name="T8" fmla="*/ 18 w 44"/>
                  <a:gd name="T9" fmla="*/ 8 h 59"/>
                  <a:gd name="T10" fmla="*/ 0 w 44"/>
                  <a:gd name="T11" fmla="*/ 8 h 59"/>
                  <a:gd name="T12" fmla="*/ 0 w 44"/>
                  <a:gd name="T13" fmla="*/ 0 h 59"/>
                  <a:gd name="T14" fmla="*/ 44 w 44"/>
                  <a:gd name="T15" fmla="*/ 0 h 59"/>
                  <a:gd name="T16" fmla="*/ 44 w 44"/>
                  <a:gd name="T17"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9">
                    <a:moveTo>
                      <a:pt x="44" y="8"/>
                    </a:moveTo>
                    <a:lnTo>
                      <a:pt x="27" y="8"/>
                    </a:lnTo>
                    <a:lnTo>
                      <a:pt x="27" y="59"/>
                    </a:lnTo>
                    <a:lnTo>
                      <a:pt x="18" y="59"/>
                    </a:lnTo>
                    <a:lnTo>
                      <a:pt x="18" y="8"/>
                    </a:lnTo>
                    <a:lnTo>
                      <a:pt x="0" y="8"/>
                    </a:lnTo>
                    <a:lnTo>
                      <a:pt x="0" y="0"/>
                    </a:lnTo>
                    <a:lnTo>
                      <a:pt x="44" y="0"/>
                    </a:lnTo>
                    <a:lnTo>
                      <a:pt x="4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177"/>
              <p:cNvSpPr>
                <a:spLocks noEditPoints="1"/>
              </p:cNvSpPr>
              <p:nvPr/>
            </p:nvSpPr>
            <p:spPr bwMode="auto">
              <a:xfrm>
                <a:off x="4939" y="3731"/>
                <a:ext cx="56" cy="60"/>
              </a:xfrm>
              <a:custGeom>
                <a:avLst/>
                <a:gdLst>
                  <a:gd name="T0" fmla="*/ 24 w 48"/>
                  <a:gd name="T1" fmla="*/ 52 h 52"/>
                  <a:gd name="T2" fmla="*/ 7 w 48"/>
                  <a:gd name="T3" fmla="*/ 45 h 52"/>
                  <a:gd name="T4" fmla="*/ 0 w 48"/>
                  <a:gd name="T5" fmla="*/ 27 h 52"/>
                  <a:gd name="T6" fmla="*/ 7 w 48"/>
                  <a:gd name="T7" fmla="*/ 8 h 52"/>
                  <a:gd name="T8" fmla="*/ 25 w 48"/>
                  <a:gd name="T9" fmla="*/ 0 h 52"/>
                  <a:gd name="T10" fmla="*/ 42 w 48"/>
                  <a:gd name="T11" fmla="*/ 7 h 52"/>
                  <a:gd name="T12" fmla="*/ 48 w 48"/>
                  <a:gd name="T13" fmla="*/ 26 h 52"/>
                  <a:gd name="T14" fmla="*/ 42 w 48"/>
                  <a:gd name="T15" fmla="*/ 45 h 52"/>
                  <a:gd name="T16" fmla="*/ 24 w 48"/>
                  <a:gd name="T17" fmla="*/ 52 h 52"/>
                  <a:gd name="T18" fmla="*/ 24 w 48"/>
                  <a:gd name="T19" fmla="*/ 8 h 52"/>
                  <a:gd name="T20" fmla="*/ 13 w 48"/>
                  <a:gd name="T21" fmla="*/ 13 h 52"/>
                  <a:gd name="T22" fmla="*/ 9 w 48"/>
                  <a:gd name="T23" fmla="*/ 27 h 52"/>
                  <a:gd name="T24" fmla="*/ 13 w 48"/>
                  <a:gd name="T25" fmla="*/ 40 h 52"/>
                  <a:gd name="T26" fmla="*/ 24 w 48"/>
                  <a:gd name="T27" fmla="*/ 45 h 52"/>
                  <a:gd name="T28" fmla="*/ 35 w 48"/>
                  <a:gd name="T29" fmla="*/ 40 h 52"/>
                  <a:gd name="T30" fmla="*/ 40 w 48"/>
                  <a:gd name="T31" fmla="*/ 27 h 52"/>
                  <a:gd name="T32" fmla="*/ 36 w 48"/>
                  <a:gd name="T33" fmla="*/ 13 h 52"/>
                  <a:gd name="T34" fmla="*/ 24 w 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7" y="52"/>
                      <a:pt x="11" y="50"/>
                      <a:pt x="7" y="45"/>
                    </a:cubicBezTo>
                    <a:cubicBezTo>
                      <a:pt x="2" y="41"/>
                      <a:pt x="0" y="35"/>
                      <a:pt x="0" y="27"/>
                    </a:cubicBezTo>
                    <a:cubicBezTo>
                      <a:pt x="0" y="19"/>
                      <a:pt x="2" y="12"/>
                      <a:pt x="7" y="8"/>
                    </a:cubicBezTo>
                    <a:cubicBezTo>
                      <a:pt x="11" y="3"/>
                      <a:pt x="17" y="0"/>
                      <a:pt x="25" y="0"/>
                    </a:cubicBezTo>
                    <a:cubicBezTo>
                      <a:pt x="32" y="0"/>
                      <a:pt x="38" y="3"/>
                      <a:pt x="42" y="7"/>
                    </a:cubicBezTo>
                    <a:cubicBezTo>
                      <a:pt x="46" y="12"/>
                      <a:pt x="48" y="18"/>
                      <a:pt x="48" y="26"/>
                    </a:cubicBezTo>
                    <a:cubicBezTo>
                      <a:pt x="48" y="34"/>
                      <a:pt x="46" y="41"/>
                      <a:pt x="42" y="45"/>
                    </a:cubicBezTo>
                    <a:cubicBezTo>
                      <a:pt x="37" y="50"/>
                      <a:pt x="31" y="52"/>
                      <a:pt x="24" y="52"/>
                    </a:cubicBezTo>
                    <a:close/>
                    <a:moveTo>
                      <a:pt x="24" y="8"/>
                    </a:moveTo>
                    <a:cubicBezTo>
                      <a:pt x="20" y="8"/>
                      <a:pt x="16" y="9"/>
                      <a:pt x="13" y="13"/>
                    </a:cubicBezTo>
                    <a:cubicBezTo>
                      <a:pt x="10" y="16"/>
                      <a:pt x="9" y="21"/>
                      <a:pt x="9" y="27"/>
                    </a:cubicBezTo>
                    <a:cubicBezTo>
                      <a:pt x="9" y="32"/>
                      <a:pt x="10" y="37"/>
                      <a:pt x="13" y="40"/>
                    </a:cubicBezTo>
                    <a:cubicBezTo>
                      <a:pt x="16" y="43"/>
                      <a:pt x="19" y="45"/>
                      <a:pt x="24" y="45"/>
                    </a:cubicBezTo>
                    <a:cubicBezTo>
                      <a:pt x="29" y="45"/>
                      <a:pt x="33" y="44"/>
                      <a:pt x="35" y="40"/>
                    </a:cubicBezTo>
                    <a:cubicBezTo>
                      <a:pt x="38" y="37"/>
                      <a:pt x="40" y="32"/>
                      <a:pt x="40" y="27"/>
                    </a:cubicBezTo>
                    <a:cubicBezTo>
                      <a:pt x="40" y="21"/>
                      <a:pt x="38" y="16"/>
                      <a:pt x="36" y="13"/>
                    </a:cubicBezTo>
                    <a:cubicBezTo>
                      <a:pt x="33" y="9"/>
                      <a:pt x="29"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Freeform 178"/>
              <p:cNvSpPr>
                <a:spLocks noEditPoints="1"/>
              </p:cNvSpPr>
              <p:nvPr/>
            </p:nvSpPr>
            <p:spPr bwMode="auto">
              <a:xfrm>
                <a:off x="5006" y="3732"/>
                <a:ext cx="45" cy="59"/>
              </a:xfrm>
              <a:custGeom>
                <a:avLst/>
                <a:gdLst>
                  <a:gd name="T0" fmla="*/ 39 w 39"/>
                  <a:gd name="T1" fmla="*/ 51 h 51"/>
                  <a:gd name="T2" fmla="*/ 29 w 39"/>
                  <a:gd name="T3" fmla="*/ 51 h 51"/>
                  <a:gd name="T4" fmla="*/ 21 w 39"/>
                  <a:gd name="T5" fmla="*/ 37 h 51"/>
                  <a:gd name="T6" fmla="*/ 19 w 39"/>
                  <a:gd name="T7" fmla="*/ 34 h 51"/>
                  <a:gd name="T8" fmla="*/ 17 w 39"/>
                  <a:gd name="T9" fmla="*/ 32 h 51"/>
                  <a:gd name="T10" fmla="*/ 14 w 39"/>
                  <a:gd name="T11" fmla="*/ 31 h 51"/>
                  <a:gd name="T12" fmla="*/ 11 w 39"/>
                  <a:gd name="T13" fmla="*/ 30 h 51"/>
                  <a:gd name="T14" fmla="*/ 8 w 39"/>
                  <a:gd name="T15" fmla="*/ 30 h 51"/>
                  <a:gd name="T16" fmla="*/ 8 w 39"/>
                  <a:gd name="T17" fmla="*/ 51 h 51"/>
                  <a:gd name="T18" fmla="*/ 0 w 39"/>
                  <a:gd name="T19" fmla="*/ 51 h 51"/>
                  <a:gd name="T20" fmla="*/ 0 w 39"/>
                  <a:gd name="T21" fmla="*/ 0 h 51"/>
                  <a:gd name="T22" fmla="*/ 16 w 39"/>
                  <a:gd name="T23" fmla="*/ 0 h 51"/>
                  <a:gd name="T24" fmla="*/ 23 w 39"/>
                  <a:gd name="T25" fmla="*/ 1 h 51"/>
                  <a:gd name="T26" fmla="*/ 28 w 39"/>
                  <a:gd name="T27" fmla="*/ 4 h 51"/>
                  <a:gd name="T28" fmla="*/ 31 w 39"/>
                  <a:gd name="T29" fmla="*/ 8 h 51"/>
                  <a:gd name="T30" fmla="*/ 33 w 39"/>
                  <a:gd name="T31" fmla="*/ 14 h 51"/>
                  <a:gd name="T32" fmla="*/ 32 w 39"/>
                  <a:gd name="T33" fmla="*/ 19 h 51"/>
                  <a:gd name="T34" fmla="*/ 30 w 39"/>
                  <a:gd name="T35" fmla="*/ 23 h 51"/>
                  <a:gd name="T36" fmla="*/ 26 w 39"/>
                  <a:gd name="T37" fmla="*/ 26 h 51"/>
                  <a:gd name="T38" fmla="*/ 21 w 39"/>
                  <a:gd name="T39" fmla="*/ 28 h 51"/>
                  <a:gd name="T40" fmla="*/ 21 w 39"/>
                  <a:gd name="T41" fmla="*/ 28 h 51"/>
                  <a:gd name="T42" fmla="*/ 24 w 39"/>
                  <a:gd name="T43" fmla="*/ 29 h 51"/>
                  <a:gd name="T44" fmla="*/ 26 w 39"/>
                  <a:gd name="T45" fmla="*/ 31 h 51"/>
                  <a:gd name="T46" fmla="*/ 28 w 39"/>
                  <a:gd name="T47" fmla="*/ 34 h 51"/>
                  <a:gd name="T48" fmla="*/ 30 w 39"/>
                  <a:gd name="T49" fmla="*/ 36 h 51"/>
                  <a:gd name="T50" fmla="*/ 39 w 39"/>
                  <a:gd name="T51" fmla="*/ 51 h 51"/>
                  <a:gd name="T52" fmla="*/ 8 w 39"/>
                  <a:gd name="T53" fmla="*/ 7 h 51"/>
                  <a:gd name="T54" fmla="*/ 8 w 39"/>
                  <a:gd name="T55" fmla="*/ 23 h 51"/>
                  <a:gd name="T56" fmla="*/ 15 w 39"/>
                  <a:gd name="T57" fmla="*/ 23 h 51"/>
                  <a:gd name="T58" fmla="*/ 18 w 39"/>
                  <a:gd name="T59" fmla="*/ 23 h 51"/>
                  <a:gd name="T60" fmla="*/ 21 w 39"/>
                  <a:gd name="T61" fmla="*/ 21 h 51"/>
                  <a:gd name="T62" fmla="*/ 23 w 39"/>
                  <a:gd name="T63" fmla="*/ 18 h 51"/>
                  <a:gd name="T64" fmla="*/ 24 w 39"/>
                  <a:gd name="T65" fmla="*/ 15 h 51"/>
                  <a:gd name="T66" fmla="*/ 22 w 39"/>
                  <a:gd name="T67" fmla="*/ 9 h 51"/>
                  <a:gd name="T68" fmla="*/ 15 w 39"/>
                  <a:gd name="T69" fmla="*/ 7 h 51"/>
                  <a:gd name="T70" fmla="*/ 8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29" y="51"/>
                      <a:pt x="29" y="51"/>
                      <a:pt x="29" y="51"/>
                    </a:cubicBezTo>
                    <a:cubicBezTo>
                      <a:pt x="21" y="37"/>
                      <a:pt x="21" y="37"/>
                      <a:pt x="21" y="37"/>
                    </a:cubicBezTo>
                    <a:cubicBezTo>
                      <a:pt x="20" y="36"/>
                      <a:pt x="19" y="35"/>
                      <a:pt x="19" y="34"/>
                    </a:cubicBezTo>
                    <a:cubicBezTo>
                      <a:pt x="18" y="33"/>
                      <a:pt x="17" y="32"/>
                      <a:pt x="17" y="32"/>
                    </a:cubicBezTo>
                    <a:cubicBezTo>
                      <a:pt x="16" y="31"/>
                      <a:pt x="15" y="31"/>
                      <a:pt x="14" y="31"/>
                    </a:cubicBezTo>
                    <a:cubicBezTo>
                      <a:pt x="13" y="30"/>
                      <a:pt x="12" y="30"/>
                      <a:pt x="11" y="30"/>
                    </a:cubicBezTo>
                    <a:cubicBezTo>
                      <a:pt x="8" y="30"/>
                      <a:pt x="8" y="30"/>
                      <a:pt x="8" y="30"/>
                    </a:cubicBezTo>
                    <a:cubicBezTo>
                      <a:pt x="8" y="51"/>
                      <a:pt x="8" y="51"/>
                      <a:pt x="8" y="51"/>
                    </a:cubicBezTo>
                    <a:cubicBezTo>
                      <a:pt x="0" y="51"/>
                      <a:pt x="0" y="51"/>
                      <a:pt x="0" y="51"/>
                    </a:cubicBezTo>
                    <a:cubicBezTo>
                      <a:pt x="0" y="0"/>
                      <a:pt x="0" y="0"/>
                      <a:pt x="0" y="0"/>
                    </a:cubicBezTo>
                    <a:cubicBezTo>
                      <a:pt x="16" y="0"/>
                      <a:pt x="16" y="0"/>
                      <a:pt x="16" y="0"/>
                    </a:cubicBezTo>
                    <a:cubicBezTo>
                      <a:pt x="19" y="0"/>
                      <a:pt x="21" y="1"/>
                      <a:pt x="23" y="1"/>
                    </a:cubicBezTo>
                    <a:cubicBezTo>
                      <a:pt x="25" y="2"/>
                      <a:pt x="26" y="2"/>
                      <a:pt x="28" y="4"/>
                    </a:cubicBezTo>
                    <a:cubicBezTo>
                      <a:pt x="29" y="5"/>
                      <a:pt x="31" y="6"/>
                      <a:pt x="31" y="8"/>
                    </a:cubicBezTo>
                    <a:cubicBezTo>
                      <a:pt x="32" y="10"/>
                      <a:pt x="33" y="12"/>
                      <a:pt x="33" y="14"/>
                    </a:cubicBezTo>
                    <a:cubicBezTo>
                      <a:pt x="33" y="16"/>
                      <a:pt x="32" y="17"/>
                      <a:pt x="32" y="19"/>
                    </a:cubicBezTo>
                    <a:cubicBezTo>
                      <a:pt x="31" y="20"/>
                      <a:pt x="31" y="22"/>
                      <a:pt x="30" y="23"/>
                    </a:cubicBezTo>
                    <a:cubicBezTo>
                      <a:pt x="29" y="24"/>
                      <a:pt x="27" y="25"/>
                      <a:pt x="26" y="26"/>
                    </a:cubicBezTo>
                    <a:cubicBezTo>
                      <a:pt x="25" y="27"/>
                      <a:pt x="23" y="27"/>
                      <a:pt x="21" y="28"/>
                    </a:cubicBezTo>
                    <a:cubicBezTo>
                      <a:pt x="21" y="28"/>
                      <a:pt x="21" y="28"/>
                      <a:pt x="21" y="28"/>
                    </a:cubicBezTo>
                    <a:cubicBezTo>
                      <a:pt x="22" y="28"/>
                      <a:pt x="23" y="29"/>
                      <a:pt x="24" y="29"/>
                    </a:cubicBezTo>
                    <a:cubicBezTo>
                      <a:pt x="25" y="30"/>
                      <a:pt x="25" y="31"/>
                      <a:pt x="26" y="31"/>
                    </a:cubicBezTo>
                    <a:cubicBezTo>
                      <a:pt x="26" y="32"/>
                      <a:pt x="27" y="33"/>
                      <a:pt x="28" y="34"/>
                    </a:cubicBezTo>
                    <a:cubicBezTo>
                      <a:pt x="28" y="34"/>
                      <a:pt x="29" y="35"/>
                      <a:pt x="30" y="36"/>
                    </a:cubicBezTo>
                    <a:lnTo>
                      <a:pt x="39" y="51"/>
                    </a:lnTo>
                    <a:close/>
                    <a:moveTo>
                      <a:pt x="8" y="7"/>
                    </a:moveTo>
                    <a:cubicBezTo>
                      <a:pt x="8" y="23"/>
                      <a:pt x="8" y="23"/>
                      <a:pt x="8" y="23"/>
                    </a:cubicBezTo>
                    <a:cubicBezTo>
                      <a:pt x="15" y="23"/>
                      <a:pt x="15" y="23"/>
                      <a:pt x="15" y="23"/>
                    </a:cubicBezTo>
                    <a:cubicBezTo>
                      <a:pt x="16" y="23"/>
                      <a:pt x="17" y="23"/>
                      <a:pt x="18" y="23"/>
                    </a:cubicBezTo>
                    <a:cubicBezTo>
                      <a:pt x="20" y="22"/>
                      <a:pt x="21" y="22"/>
                      <a:pt x="21" y="21"/>
                    </a:cubicBezTo>
                    <a:cubicBezTo>
                      <a:pt x="22" y="20"/>
                      <a:pt x="23" y="19"/>
                      <a:pt x="23" y="18"/>
                    </a:cubicBezTo>
                    <a:cubicBezTo>
                      <a:pt x="24" y="17"/>
                      <a:pt x="24" y="16"/>
                      <a:pt x="24" y="15"/>
                    </a:cubicBezTo>
                    <a:cubicBezTo>
                      <a:pt x="24" y="12"/>
                      <a:pt x="23" y="10"/>
                      <a:pt x="22" y="9"/>
                    </a:cubicBezTo>
                    <a:cubicBezTo>
                      <a:pt x="20" y="8"/>
                      <a:pt x="18" y="7"/>
                      <a:pt x="15"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179"/>
              <p:cNvSpPr>
                <a:spLocks noEditPoints="1"/>
              </p:cNvSpPr>
              <p:nvPr/>
            </p:nvSpPr>
            <p:spPr bwMode="auto">
              <a:xfrm>
                <a:off x="5051" y="3732"/>
                <a:ext cx="54"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5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3" y="9"/>
                      <a:pt x="23" y="8"/>
                    </a:cubicBezTo>
                    <a:cubicBezTo>
                      <a:pt x="23" y="8"/>
                      <a:pt x="23" y="8"/>
                      <a:pt x="23" y="8"/>
                    </a:cubicBezTo>
                    <a:cubicBezTo>
                      <a:pt x="23" y="9"/>
                      <a:pt x="23" y="10"/>
                      <a:pt x="22" y="11"/>
                    </a:cubicBezTo>
                    <a:cubicBezTo>
                      <a:pt x="15" y="31"/>
                      <a:pt x="15" y="31"/>
                      <a:pt x="15"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Freeform 180"/>
              <p:cNvSpPr>
                <a:spLocks/>
              </p:cNvSpPr>
              <p:nvPr/>
            </p:nvSpPr>
            <p:spPr bwMode="auto">
              <a:xfrm>
                <a:off x="5109" y="3731"/>
                <a:ext cx="48" cy="60"/>
              </a:xfrm>
              <a:custGeom>
                <a:avLst/>
                <a:gdLst>
                  <a:gd name="T0" fmla="*/ 42 w 42"/>
                  <a:gd name="T1" fmla="*/ 48 h 52"/>
                  <a:gd name="T2" fmla="*/ 25 w 42"/>
                  <a:gd name="T3" fmla="*/ 52 h 52"/>
                  <a:gd name="T4" fmla="*/ 7 w 42"/>
                  <a:gd name="T5" fmla="*/ 46 h 52"/>
                  <a:gd name="T6" fmla="*/ 0 w 42"/>
                  <a:gd name="T7" fmla="*/ 27 h 52"/>
                  <a:gd name="T8" fmla="*/ 7 w 42"/>
                  <a:gd name="T9" fmla="*/ 8 h 52"/>
                  <a:gd name="T10" fmla="*/ 27 w 42"/>
                  <a:gd name="T11" fmla="*/ 0 h 52"/>
                  <a:gd name="T12" fmla="*/ 41 w 42"/>
                  <a:gd name="T13" fmla="*/ 3 h 52"/>
                  <a:gd name="T14" fmla="*/ 41 w 42"/>
                  <a:gd name="T15" fmla="*/ 11 h 52"/>
                  <a:gd name="T16" fmla="*/ 27 w 42"/>
                  <a:gd name="T17" fmla="*/ 8 h 52"/>
                  <a:gd name="T18" fmla="*/ 14 w 42"/>
                  <a:gd name="T19" fmla="*/ 13 h 52"/>
                  <a:gd name="T20" fmla="*/ 8 w 42"/>
                  <a:gd name="T21" fmla="*/ 27 h 52"/>
                  <a:gd name="T22" fmla="*/ 13 w 42"/>
                  <a:gd name="T23" fmla="*/ 40 h 52"/>
                  <a:gd name="T24" fmla="*/ 25 w 42"/>
                  <a:gd name="T25" fmla="*/ 45 h 52"/>
                  <a:gd name="T26" fmla="*/ 34 w 42"/>
                  <a:gd name="T27" fmla="*/ 43 h 52"/>
                  <a:gd name="T28" fmla="*/ 34 w 42"/>
                  <a:gd name="T29" fmla="*/ 31 h 52"/>
                  <a:gd name="T30" fmla="*/ 23 w 42"/>
                  <a:gd name="T31" fmla="*/ 31 h 52"/>
                  <a:gd name="T32" fmla="*/ 23 w 42"/>
                  <a:gd name="T33" fmla="*/ 24 h 52"/>
                  <a:gd name="T34" fmla="*/ 42 w 42"/>
                  <a:gd name="T35" fmla="*/ 24 h 52"/>
                  <a:gd name="T36" fmla="*/ 42 w 4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2">
                    <a:moveTo>
                      <a:pt x="42" y="48"/>
                    </a:moveTo>
                    <a:cubicBezTo>
                      <a:pt x="37" y="51"/>
                      <a:pt x="31" y="52"/>
                      <a:pt x="25" y="52"/>
                    </a:cubicBezTo>
                    <a:cubicBezTo>
                      <a:pt x="17" y="52"/>
                      <a:pt x="11" y="50"/>
                      <a:pt x="7" y="46"/>
                    </a:cubicBezTo>
                    <a:cubicBezTo>
                      <a:pt x="2" y="41"/>
                      <a:pt x="0" y="35"/>
                      <a:pt x="0" y="27"/>
                    </a:cubicBezTo>
                    <a:cubicBezTo>
                      <a:pt x="0" y="19"/>
                      <a:pt x="2" y="13"/>
                      <a:pt x="7" y="8"/>
                    </a:cubicBezTo>
                    <a:cubicBezTo>
                      <a:pt x="12" y="3"/>
                      <a:pt x="19" y="0"/>
                      <a:pt x="27" y="0"/>
                    </a:cubicBezTo>
                    <a:cubicBezTo>
                      <a:pt x="32" y="0"/>
                      <a:pt x="37" y="1"/>
                      <a:pt x="41" y="3"/>
                    </a:cubicBezTo>
                    <a:cubicBezTo>
                      <a:pt x="41" y="11"/>
                      <a:pt x="41" y="11"/>
                      <a:pt x="41" y="11"/>
                    </a:cubicBezTo>
                    <a:cubicBezTo>
                      <a:pt x="37" y="9"/>
                      <a:pt x="32" y="8"/>
                      <a:pt x="27" y="8"/>
                    </a:cubicBezTo>
                    <a:cubicBezTo>
                      <a:pt x="21" y="8"/>
                      <a:pt x="17" y="9"/>
                      <a:pt x="14" y="13"/>
                    </a:cubicBezTo>
                    <a:cubicBezTo>
                      <a:pt x="10" y="16"/>
                      <a:pt x="8" y="21"/>
                      <a:pt x="8" y="27"/>
                    </a:cubicBezTo>
                    <a:cubicBezTo>
                      <a:pt x="8" y="32"/>
                      <a:pt x="10" y="37"/>
                      <a:pt x="13" y="40"/>
                    </a:cubicBezTo>
                    <a:cubicBezTo>
                      <a:pt x="16" y="44"/>
                      <a:pt x="20" y="45"/>
                      <a:pt x="25" y="45"/>
                    </a:cubicBezTo>
                    <a:cubicBezTo>
                      <a:pt x="28" y="45"/>
                      <a:pt x="31" y="45"/>
                      <a:pt x="34" y="43"/>
                    </a:cubicBezTo>
                    <a:cubicBezTo>
                      <a:pt x="34" y="31"/>
                      <a:pt x="34" y="31"/>
                      <a:pt x="34" y="31"/>
                    </a:cubicBezTo>
                    <a:cubicBezTo>
                      <a:pt x="23" y="31"/>
                      <a:pt x="23" y="31"/>
                      <a:pt x="23" y="31"/>
                    </a:cubicBezTo>
                    <a:cubicBezTo>
                      <a:pt x="23" y="24"/>
                      <a:pt x="23" y="24"/>
                      <a:pt x="23" y="24"/>
                    </a:cubicBezTo>
                    <a:cubicBezTo>
                      <a:pt x="42" y="24"/>
                      <a:pt x="42" y="24"/>
                      <a:pt x="42" y="24"/>
                    </a:cubicBezTo>
                    <a:lnTo>
                      <a:pt x="42"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181"/>
              <p:cNvSpPr>
                <a:spLocks/>
              </p:cNvSpPr>
              <p:nvPr/>
            </p:nvSpPr>
            <p:spPr bwMode="auto">
              <a:xfrm>
                <a:off x="5170" y="3732"/>
                <a:ext cx="32" cy="59"/>
              </a:xfrm>
              <a:custGeom>
                <a:avLst/>
                <a:gdLst>
                  <a:gd name="T0" fmla="*/ 32 w 32"/>
                  <a:gd name="T1" fmla="*/ 59 h 59"/>
                  <a:gd name="T2" fmla="*/ 0 w 32"/>
                  <a:gd name="T3" fmla="*/ 59 h 59"/>
                  <a:gd name="T4" fmla="*/ 0 w 32"/>
                  <a:gd name="T5" fmla="*/ 0 h 59"/>
                  <a:gd name="T6" fmla="*/ 31 w 32"/>
                  <a:gd name="T7" fmla="*/ 0 h 59"/>
                  <a:gd name="T8" fmla="*/ 31 w 32"/>
                  <a:gd name="T9" fmla="*/ 8 h 59"/>
                  <a:gd name="T10" fmla="*/ 10 w 32"/>
                  <a:gd name="T11" fmla="*/ 8 h 59"/>
                  <a:gd name="T12" fmla="*/ 10 w 32"/>
                  <a:gd name="T13" fmla="*/ 25 h 59"/>
                  <a:gd name="T14" fmla="*/ 30 w 32"/>
                  <a:gd name="T15" fmla="*/ 25 h 59"/>
                  <a:gd name="T16" fmla="*/ 30 w 32"/>
                  <a:gd name="T17" fmla="*/ 33 h 59"/>
                  <a:gd name="T18" fmla="*/ 10 w 32"/>
                  <a:gd name="T19" fmla="*/ 33 h 59"/>
                  <a:gd name="T20" fmla="*/ 10 w 32"/>
                  <a:gd name="T21" fmla="*/ 51 h 59"/>
                  <a:gd name="T22" fmla="*/ 32 w 32"/>
                  <a:gd name="T23" fmla="*/ 51 h 59"/>
                  <a:gd name="T24" fmla="*/ 32 w 32"/>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9">
                    <a:moveTo>
                      <a:pt x="32" y="59"/>
                    </a:moveTo>
                    <a:lnTo>
                      <a:pt x="0" y="59"/>
                    </a:lnTo>
                    <a:lnTo>
                      <a:pt x="0" y="0"/>
                    </a:lnTo>
                    <a:lnTo>
                      <a:pt x="31" y="0"/>
                    </a:lnTo>
                    <a:lnTo>
                      <a:pt x="31" y="8"/>
                    </a:lnTo>
                    <a:lnTo>
                      <a:pt x="10" y="8"/>
                    </a:lnTo>
                    <a:lnTo>
                      <a:pt x="10" y="25"/>
                    </a:lnTo>
                    <a:lnTo>
                      <a:pt x="30" y="25"/>
                    </a:lnTo>
                    <a:lnTo>
                      <a:pt x="30" y="33"/>
                    </a:lnTo>
                    <a:lnTo>
                      <a:pt x="10" y="33"/>
                    </a:lnTo>
                    <a:lnTo>
                      <a:pt x="10" y="51"/>
                    </a:lnTo>
                    <a:lnTo>
                      <a:pt x="32" y="5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Freeform 182"/>
              <p:cNvSpPr>
                <a:spLocks noEditPoints="1"/>
              </p:cNvSpPr>
              <p:nvPr/>
            </p:nvSpPr>
            <p:spPr bwMode="auto">
              <a:xfrm>
                <a:off x="4855"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3 w 39"/>
                  <a:gd name="T25" fmla="*/ 0 h 50"/>
                  <a:gd name="T26" fmla="*/ 29 w 39"/>
                  <a:gd name="T27" fmla="*/ 3 h 50"/>
                  <a:gd name="T28" fmla="*/ 32 w 39"/>
                  <a:gd name="T29" fmla="*/ 7 h 50"/>
                  <a:gd name="T30" fmla="*/ 33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6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4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1" y="35"/>
                      <a:pt x="20" y="34"/>
                      <a:pt x="19" y="33"/>
                    </a:cubicBezTo>
                    <a:cubicBezTo>
                      <a:pt x="19" y="32"/>
                      <a:pt x="18" y="32"/>
                      <a:pt x="17" y="31"/>
                    </a:cubicBezTo>
                    <a:cubicBezTo>
                      <a:pt x="16"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1" y="0"/>
                      <a:pt x="23" y="0"/>
                    </a:cubicBezTo>
                    <a:cubicBezTo>
                      <a:pt x="25" y="1"/>
                      <a:pt x="27" y="2"/>
                      <a:pt x="29" y="3"/>
                    </a:cubicBezTo>
                    <a:cubicBezTo>
                      <a:pt x="30" y="4"/>
                      <a:pt x="31" y="6"/>
                      <a:pt x="32" y="7"/>
                    </a:cubicBezTo>
                    <a:cubicBezTo>
                      <a:pt x="33" y="9"/>
                      <a:pt x="33" y="11"/>
                      <a:pt x="33" y="13"/>
                    </a:cubicBezTo>
                    <a:cubicBezTo>
                      <a:pt x="33" y="15"/>
                      <a:pt x="33" y="17"/>
                      <a:pt x="33" y="18"/>
                    </a:cubicBezTo>
                    <a:cubicBezTo>
                      <a:pt x="32" y="20"/>
                      <a:pt x="31" y="21"/>
                      <a:pt x="30" y="22"/>
                    </a:cubicBezTo>
                    <a:cubicBezTo>
                      <a:pt x="29" y="23"/>
                      <a:pt x="28" y="24"/>
                      <a:pt x="27" y="25"/>
                    </a:cubicBezTo>
                    <a:cubicBezTo>
                      <a:pt x="25" y="26"/>
                      <a:pt x="24" y="27"/>
                      <a:pt x="22" y="27"/>
                    </a:cubicBezTo>
                    <a:cubicBezTo>
                      <a:pt x="22" y="27"/>
                      <a:pt x="22" y="27"/>
                      <a:pt x="22" y="27"/>
                    </a:cubicBezTo>
                    <a:cubicBezTo>
                      <a:pt x="23" y="28"/>
                      <a:pt x="24" y="28"/>
                      <a:pt x="25" y="29"/>
                    </a:cubicBezTo>
                    <a:cubicBezTo>
                      <a:pt x="25" y="29"/>
                      <a:pt x="26" y="30"/>
                      <a:pt x="26"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3" y="19"/>
                      <a:pt x="24" y="18"/>
                    </a:cubicBezTo>
                    <a:cubicBezTo>
                      <a:pt x="24" y="17"/>
                      <a:pt x="24" y="15"/>
                      <a:pt x="24" y="14"/>
                    </a:cubicBezTo>
                    <a:cubicBezTo>
                      <a:pt x="24" y="12"/>
                      <a:pt x="24" y="10"/>
                      <a:pt x="22" y="8"/>
                    </a:cubicBezTo>
                    <a:cubicBezTo>
                      <a:pt x="21" y="7"/>
                      <a:pt x="18"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Freeform 183"/>
              <p:cNvSpPr>
                <a:spLocks/>
              </p:cNvSpPr>
              <p:nvPr/>
            </p:nvSpPr>
            <p:spPr bwMode="auto">
              <a:xfrm>
                <a:off x="4907" y="3832"/>
                <a:ext cx="32" cy="58"/>
              </a:xfrm>
              <a:custGeom>
                <a:avLst/>
                <a:gdLst>
                  <a:gd name="T0" fmla="*/ 32 w 32"/>
                  <a:gd name="T1" fmla="*/ 58 h 58"/>
                  <a:gd name="T2" fmla="*/ 0 w 32"/>
                  <a:gd name="T3" fmla="*/ 58 h 58"/>
                  <a:gd name="T4" fmla="*/ 0 w 32"/>
                  <a:gd name="T5" fmla="*/ 0 h 58"/>
                  <a:gd name="T6" fmla="*/ 31 w 32"/>
                  <a:gd name="T7" fmla="*/ 0 h 58"/>
                  <a:gd name="T8" fmla="*/ 31 w 32"/>
                  <a:gd name="T9" fmla="*/ 8 h 58"/>
                  <a:gd name="T10" fmla="*/ 9 w 32"/>
                  <a:gd name="T11" fmla="*/ 8 h 58"/>
                  <a:gd name="T12" fmla="*/ 9 w 32"/>
                  <a:gd name="T13" fmla="*/ 25 h 58"/>
                  <a:gd name="T14" fmla="*/ 30 w 32"/>
                  <a:gd name="T15" fmla="*/ 25 h 58"/>
                  <a:gd name="T16" fmla="*/ 30 w 32"/>
                  <a:gd name="T17" fmla="*/ 33 h 58"/>
                  <a:gd name="T18" fmla="*/ 9 w 32"/>
                  <a:gd name="T19" fmla="*/ 33 h 58"/>
                  <a:gd name="T20" fmla="*/ 9 w 32"/>
                  <a:gd name="T21" fmla="*/ 50 h 58"/>
                  <a:gd name="T22" fmla="*/ 32 w 32"/>
                  <a:gd name="T23" fmla="*/ 50 h 58"/>
                  <a:gd name="T24" fmla="*/ 32 w 32"/>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8">
                    <a:moveTo>
                      <a:pt x="32" y="58"/>
                    </a:moveTo>
                    <a:lnTo>
                      <a:pt x="0" y="58"/>
                    </a:lnTo>
                    <a:lnTo>
                      <a:pt x="0" y="0"/>
                    </a:lnTo>
                    <a:lnTo>
                      <a:pt x="31" y="0"/>
                    </a:lnTo>
                    <a:lnTo>
                      <a:pt x="31" y="8"/>
                    </a:lnTo>
                    <a:lnTo>
                      <a:pt x="9" y="8"/>
                    </a:lnTo>
                    <a:lnTo>
                      <a:pt x="9" y="25"/>
                    </a:lnTo>
                    <a:lnTo>
                      <a:pt x="30" y="25"/>
                    </a:lnTo>
                    <a:lnTo>
                      <a:pt x="30" y="33"/>
                    </a:lnTo>
                    <a:lnTo>
                      <a:pt x="9" y="33"/>
                    </a:lnTo>
                    <a:lnTo>
                      <a:pt x="9" y="50"/>
                    </a:lnTo>
                    <a:lnTo>
                      <a:pt x="32" y="50"/>
                    </a:lnTo>
                    <a:lnTo>
                      <a:pt x="3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184"/>
              <p:cNvSpPr>
                <a:spLocks/>
              </p:cNvSpPr>
              <p:nvPr/>
            </p:nvSpPr>
            <p:spPr bwMode="auto">
              <a:xfrm>
                <a:off x="4947" y="3831"/>
                <a:ext cx="37" cy="60"/>
              </a:xfrm>
              <a:custGeom>
                <a:avLst/>
                <a:gdLst>
                  <a:gd name="T0" fmla="*/ 0 w 32"/>
                  <a:gd name="T1" fmla="*/ 49 h 52"/>
                  <a:gd name="T2" fmla="*/ 0 w 32"/>
                  <a:gd name="T3" fmla="*/ 40 h 52"/>
                  <a:gd name="T4" fmla="*/ 3 w 32"/>
                  <a:gd name="T5" fmla="*/ 42 h 52"/>
                  <a:gd name="T6" fmla="*/ 6 w 32"/>
                  <a:gd name="T7" fmla="*/ 44 h 52"/>
                  <a:gd name="T8" fmla="*/ 10 w 32"/>
                  <a:gd name="T9" fmla="*/ 45 h 52"/>
                  <a:gd name="T10" fmla="*/ 13 w 32"/>
                  <a:gd name="T11" fmla="*/ 45 h 52"/>
                  <a:gd name="T12" fmla="*/ 21 w 32"/>
                  <a:gd name="T13" fmla="*/ 43 h 52"/>
                  <a:gd name="T14" fmla="*/ 24 w 32"/>
                  <a:gd name="T15" fmla="*/ 38 h 52"/>
                  <a:gd name="T16" fmla="*/ 23 w 32"/>
                  <a:gd name="T17" fmla="*/ 35 h 52"/>
                  <a:gd name="T18" fmla="*/ 20 w 32"/>
                  <a:gd name="T19" fmla="*/ 33 h 52"/>
                  <a:gd name="T20" fmla="*/ 17 w 32"/>
                  <a:gd name="T21" fmla="*/ 30 h 52"/>
                  <a:gd name="T22" fmla="*/ 12 w 32"/>
                  <a:gd name="T23" fmla="*/ 28 h 52"/>
                  <a:gd name="T24" fmla="*/ 7 w 32"/>
                  <a:gd name="T25" fmla="*/ 26 h 52"/>
                  <a:gd name="T26" fmla="*/ 3 w 32"/>
                  <a:gd name="T27" fmla="*/ 23 h 52"/>
                  <a:gd name="T28" fmla="*/ 1 w 32"/>
                  <a:gd name="T29" fmla="*/ 19 h 52"/>
                  <a:gd name="T30" fmla="*/ 0 w 32"/>
                  <a:gd name="T31" fmla="*/ 14 h 52"/>
                  <a:gd name="T32" fmla="*/ 2 w 32"/>
                  <a:gd name="T33" fmla="*/ 7 h 52"/>
                  <a:gd name="T34" fmla="*/ 6 w 32"/>
                  <a:gd name="T35" fmla="*/ 3 h 52"/>
                  <a:gd name="T36" fmla="*/ 12 w 32"/>
                  <a:gd name="T37" fmla="*/ 1 h 52"/>
                  <a:gd name="T38" fmla="*/ 19 w 32"/>
                  <a:gd name="T39" fmla="*/ 0 h 52"/>
                  <a:gd name="T40" fmla="*/ 30 w 32"/>
                  <a:gd name="T41" fmla="*/ 2 h 52"/>
                  <a:gd name="T42" fmla="*/ 30 w 32"/>
                  <a:gd name="T43" fmla="*/ 10 h 52"/>
                  <a:gd name="T44" fmla="*/ 19 w 32"/>
                  <a:gd name="T45" fmla="*/ 7 h 52"/>
                  <a:gd name="T46" fmla="*/ 15 w 32"/>
                  <a:gd name="T47" fmla="*/ 7 h 52"/>
                  <a:gd name="T48" fmla="*/ 12 w 32"/>
                  <a:gd name="T49" fmla="*/ 8 h 52"/>
                  <a:gd name="T50" fmla="*/ 10 w 32"/>
                  <a:gd name="T51" fmla="*/ 10 h 52"/>
                  <a:gd name="T52" fmla="*/ 9 w 32"/>
                  <a:gd name="T53" fmla="*/ 13 h 52"/>
                  <a:gd name="T54" fmla="*/ 9 w 32"/>
                  <a:gd name="T55" fmla="*/ 16 h 52"/>
                  <a:gd name="T56" fmla="*/ 12 w 32"/>
                  <a:gd name="T57" fmla="*/ 19 h 52"/>
                  <a:gd name="T58" fmla="*/ 15 w 32"/>
                  <a:gd name="T59" fmla="*/ 21 h 52"/>
                  <a:gd name="T60" fmla="*/ 19 w 32"/>
                  <a:gd name="T61" fmla="*/ 23 h 52"/>
                  <a:gd name="T62" fmla="*/ 24 w 32"/>
                  <a:gd name="T63" fmla="*/ 26 h 52"/>
                  <a:gd name="T64" fmla="*/ 28 w 32"/>
                  <a:gd name="T65" fmla="*/ 29 h 52"/>
                  <a:gd name="T66" fmla="*/ 31 w 32"/>
                  <a:gd name="T67" fmla="*/ 33 h 52"/>
                  <a:gd name="T68" fmla="*/ 32 w 32"/>
                  <a:gd name="T69" fmla="*/ 38 h 52"/>
                  <a:gd name="T70" fmla="*/ 31 w 32"/>
                  <a:gd name="T71" fmla="*/ 44 h 52"/>
                  <a:gd name="T72" fmla="*/ 27 w 32"/>
                  <a:gd name="T73" fmla="*/ 49 h 52"/>
                  <a:gd name="T74" fmla="*/ 21 w 32"/>
                  <a:gd name="T75" fmla="*/ 51 h 52"/>
                  <a:gd name="T76" fmla="*/ 13 w 32"/>
                  <a:gd name="T77" fmla="*/ 52 h 52"/>
                  <a:gd name="T78" fmla="*/ 10 w 32"/>
                  <a:gd name="T79" fmla="*/ 52 h 52"/>
                  <a:gd name="T80" fmla="*/ 6 w 32"/>
                  <a:gd name="T81" fmla="*/ 51 h 52"/>
                  <a:gd name="T82" fmla="*/ 3 w 32"/>
                  <a:gd name="T83" fmla="*/ 50 h 52"/>
                  <a:gd name="T84" fmla="*/ 0 w 32"/>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49"/>
                    </a:moveTo>
                    <a:cubicBezTo>
                      <a:pt x="0" y="40"/>
                      <a:pt x="0" y="40"/>
                      <a:pt x="0" y="40"/>
                    </a:cubicBezTo>
                    <a:cubicBezTo>
                      <a:pt x="1" y="41"/>
                      <a:pt x="2" y="42"/>
                      <a:pt x="3" y="42"/>
                    </a:cubicBezTo>
                    <a:cubicBezTo>
                      <a:pt x="4" y="43"/>
                      <a:pt x="5" y="43"/>
                      <a:pt x="6" y="44"/>
                    </a:cubicBezTo>
                    <a:cubicBezTo>
                      <a:pt x="7"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0" y="27"/>
                      <a:pt x="9" y="27"/>
                      <a:pt x="7" y="26"/>
                    </a:cubicBezTo>
                    <a:cubicBezTo>
                      <a:pt x="6" y="25"/>
                      <a:pt x="5" y="24"/>
                      <a:pt x="3" y="23"/>
                    </a:cubicBezTo>
                    <a:cubicBezTo>
                      <a:pt x="2" y="21"/>
                      <a:pt x="2" y="20"/>
                      <a:pt x="1" y="19"/>
                    </a:cubicBezTo>
                    <a:cubicBezTo>
                      <a:pt x="0"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5" y="7"/>
                    </a:cubicBezTo>
                    <a:cubicBezTo>
                      <a:pt x="14" y="7"/>
                      <a:pt x="13" y="8"/>
                      <a:pt x="12" y="8"/>
                    </a:cubicBezTo>
                    <a:cubicBezTo>
                      <a:pt x="11" y="9"/>
                      <a:pt x="10" y="9"/>
                      <a:pt x="10" y="10"/>
                    </a:cubicBezTo>
                    <a:cubicBezTo>
                      <a:pt x="9" y="11"/>
                      <a:pt x="9" y="12"/>
                      <a:pt x="9" y="13"/>
                    </a:cubicBezTo>
                    <a:cubicBezTo>
                      <a:pt x="9" y="15"/>
                      <a:pt x="9" y="15"/>
                      <a:pt x="9" y="16"/>
                    </a:cubicBezTo>
                    <a:cubicBezTo>
                      <a:pt x="10" y="17"/>
                      <a:pt x="11" y="18"/>
                      <a:pt x="12" y="19"/>
                    </a:cubicBezTo>
                    <a:cubicBezTo>
                      <a:pt x="12" y="19"/>
                      <a:pt x="14" y="20"/>
                      <a:pt x="15" y="21"/>
                    </a:cubicBezTo>
                    <a:cubicBezTo>
                      <a:pt x="16" y="21"/>
                      <a:pt x="18" y="22"/>
                      <a:pt x="19" y="23"/>
                    </a:cubicBezTo>
                    <a:cubicBezTo>
                      <a:pt x="21" y="24"/>
                      <a:pt x="23" y="25"/>
                      <a:pt x="24" y="26"/>
                    </a:cubicBezTo>
                    <a:cubicBezTo>
                      <a:pt x="26" y="27"/>
                      <a:pt x="27" y="28"/>
                      <a:pt x="28" y="29"/>
                    </a:cubicBezTo>
                    <a:cubicBezTo>
                      <a:pt x="30" y="30"/>
                      <a:pt x="31" y="31"/>
                      <a:pt x="31" y="33"/>
                    </a:cubicBezTo>
                    <a:cubicBezTo>
                      <a:pt x="32" y="34"/>
                      <a:pt x="32" y="36"/>
                      <a:pt x="32" y="38"/>
                    </a:cubicBezTo>
                    <a:cubicBezTo>
                      <a:pt x="32" y="41"/>
                      <a:pt x="32" y="43"/>
                      <a:pt x="31" y="44"/>
                    </a:cubicBezTo>
                    <a:cubicBezTo>
                      <a:pt x="30" y="46"/>
                      <a:pt x="28" y="48"/>
                      <a:pt x="27" y="49"/>
                    </a:cubicBezTo>
                    <a:cubicBezTo>
                      <a:pt x="25" y="50"/>
                      <a:pt x="23" y="51"/>
                      <a:pt x="21" y="51"/>
                    </a:cubicBezTo>
                    <a:cubicBezTo>
                      <a:pt x="18" y="52"/>
                      <a:pt x="16" y="52"/>
                      <a:pt x="13" y="52"/>
                    </a:cubicBezTo>
                    <a:cubicBezTo>
                      <a:pt x="13" y="52"/>
                      <a:pt x="11" y="52"/>
                      <a:pt x="10" y="52"/>
                    </a:cubicBezTo>
                    <a:cubicBezTo>
                      <a:pt x="9" y="52"/>
                      <a:pt x="8" y="51"/>
                      <a:pt x="6"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185"/>
              <p:cNvSpPr>
                <a:spLocks noEditPoints="1"/>
              </p:cNvSpPr>
              <p:nvPr/>
            </p:nvSpPr>
            <p:spPr bwMode="auto">
              <a:xfrm>
                <a:off x="4991" y="3831"/>
                <a:ext cx="57"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3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2" y="40"/>
                      <a:pt x="0" y="34"/>
                      <a:pt x="0" y="26"/>
                    </a:cubicBezTo>
                    <a:cubicBezTo>
                      <a:pt x="0" y="18"/>
                      <a:pt x="3" y="12"/>
                      <a:pt x="7" y="7"/>
                    </a:cubicBezTo>
                    <a:cubicBezTo>
                      <a:pt x="11" y="2"/>
                      <a:pt x="17"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3"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29"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186"/>
              <p:cNvSpPr>
                <a:spLocks/>
              </p:cNvSpPr>
              <p:nvPr/>
            </p:nvSpPr>
            <p:spPr bwMode="auto">
              <a:xfrm>
                <a:off x="5057" y="3832"/>
                <a:ext cx="46"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Freeform 187"/>
              <p:cNvSpPr>
                <a:spLocks noEditPoints="1"/>
              </p:cNvSpPr>
              <p:nvPr/>
            </p:nvSpPr>
            <p:spPr bwMode="auto">
              <a:xfrm>
                <a:off x="5117" y="3832"/>
                <a:ext cx="45" cy="58"/>
              </a:xfrm>
              <a:custGeom>
                <a:avLst/>
                <a:gdLst>
                  <a:gd name="T0" fmla="*/ 39 w 39"/>
                  <a:gd name="T1" fmla="*/ 50 h 50"/>
                  <a:gd name="T2" fmla="*/ 29 w 39"/>
                  <a:gd name="T3" fmla="*/ 50 h 50"/>
                  <a:gd name="T4" fmla="*/ 21 w 39"/>
                  <a:gd name="T5" fmla="*/ 37 h 50"/>
                  <a:gd name="T6" fmla="*/ 19 w 39"/>
                  <a:gd name="T7" fmla="*/ 33 h 50"/>
                  <a:gd name="T8" fmla="*/ 16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1 w 39"/>
                  <a:gd name="T39" fmla="*/ 27 h 50"/>
                  <a:gd name="T40" fmla="*/ 21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5"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0"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Freeform 188"/>
              <p:cNvSpPr>
                <a:spLocks/>
              </p:cNvSpPr>
              <p:nvPr/>
            </p:nvSpPr>
            <p:spPr bwMode="auto">
              <a:xfrm>
                <a:off x="5163" y="3831"/>
                <a:ext cx="45" cy="60"/>
              </a:xfrm>
              <a:custGeom>
                <a:avLst/>
                <a:gdLst>
                  <a:gd name="T0" fmla="*/ 39 w 39"/>
                  <a:gd name="T1" fmla="*/ 49 h 52"/>
                  <a:gd name="T2" fmla="*/ 25 w 39"/>
                  <a:gd name="T3" fmla="*/ 52 h 52"/>
                  <a:gd name="T4" fmla="*/ 7 w 39"/>
                  <a:gd name="T5" fmla="*/ 45 h 52"/>
                  <a:gd name="T6" fmla="*/ 0 w 39"/>
                  <a:gd name="T7" fmla="*/ 27 h 52"/>
                  <a:gd name="T8" fmla="*/ 8 w 39"/>
                  <a:gd name="T9" fmla="*/ 7 h 52"/>
                  <a:gd name="T10" fmla="*/ 27 w 39"/>
                  <a:gd name="T11" fmla="*/ 0 h 52"/>
                  <a:gd name="T12" fmla="*/ 39 w 39"/>
                  <a:gd name="T13" fmla="*/ 2 h 52"/>
                  <a:gd name="T14" fmla="*/ 39 w 39"/>
                  <a:gd name="T15" fmla="*/ 10 h 52"/>
                  <a:gd name="T16" fmla="*/ 27 w 39"/>
                  <a:gd name="T17" fmla="*/ 7 h 52"/>
                  <a:gd name="T18" fmla="*/ 14 w 39"/>
                  <a:gd name="T19" fmla="*/ 12 h 52"/>
                  <a:gd name="T20" fmla="*/ 9 w 39"/>
                  <a:gd name="T21" fmla="*/ 26 h 52"/>
                  <a:gd name="T22" fmla="*/ 14 w 39"/>
                  <a:gd name="T23" fmla="*/ 40 h 52"/>
                  <a:gd name="T24" fmla="*/ 26 w 39"/>
                  <a:gd name="T25" fmla="*/ 45 h 52"/>
                  <a:gd name="T26" fmla="*/ 39 w 39"/>
                  <a:gd name="T27" fmla="*/ 41 h 52"/>
                  <a:gd name="T28" fmla="*/ 39 w 39"/>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49"/>
                    </a:moveTo>
                    <a:cubicBezTo>
                      <a:pt x="35" y="51"/>
                      <a:pt x="30" y="52"/>
                      <a:pt x="25" y="52"/>
                    </a:cubicBezTo>
                    <a:cubicBezTo>
                      <a:pt x="17" y="52"/>
                      <a:pt x="11" y="50"/>
                      <a:pt x="7" y="45"/>
                    </a:cubicBezTo>
                    <a:cubicBezTo>
                      <a:pt x="3" y="40"/>
                      <a:pt x="0" y="34"/>
                      <a:pt x="0" y="27"/>
                    </a:cubicBezTo>
                    <a:cubicBezTo>
                      <a:pt x="0" y="19"/>
                      <a:pt x="3" y="12"/>
                      <a:pt x="8" y="7"/>
                    </a:cubicBezTo>
                    <a:cubicBezTo>
                      <a:pt x="13" y="2"/>
                      <a:pt x="19" y="0"/>
                      <a:pt x="27" y="0"/>
                    </a:cubicBezTo>
                    <a:cubicBezTo>
                      <a:pt x="31" y="0"/>
                      <a:pt x="35" y="0"/>
                      <a:pt x="39" y="2"/>
                    </a:cubicBezTo>
                    <a:cubicBezTo>
                      <a:pt x="39" y="10"/>
                      <a:pt x="39" y="10"/>
                      <a:pt x="39" y="10"/>
                    </a:cubicBezTo>
                    <a:cubicBezTo>
                      <a:pt x="35" y="8"/>
                      <a:pt x="32" y="7"/>
                      <a:pt x="27" y="7"/>
                    </a:cubicBezTo>
                    <a:cubicBezTo>
                      <a:pt x="22" y="7"/>
                      <a:pt x="18" y="9"/>
                      <a:pt x="14" y="12"/>
                    </a:cubicBezTo>
                    <a:cubicBezTo>
                      <a:pt x="11" y="16"/>
                      <a:pt x="9" y="21"/>
                      <a:pt x="9" y="26"/>
                    </a:cubicBezTo>
                    <a:cubicBezTo>
                      <a:pt x="9" y="32"/>
                      <a:pt x="11" y="36"/>
                      <a:pt x="14" y="40"/>
                    </a:cubicBezTo>
                    <a:cubicBezTo>
                      <a:pt x="17" y="43"/>
                      <a:pt x="21" y="45"/>
                      <a:pt x="26" y="45"/>
                    </a:cubicBezTo>
                    <a:cubicBezTo>
                      <a:pt x="31" y="45"/>
                      <a:pt x="35" y="43"/>
                      <a:pt x="39" y="41"/>
                    </a:cubicBezTo>
                    <a:lnTo>
                      <a:pt x="3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189"/>
              <p:cNvSpPr>
                <a:spLocks/>
              </p:cNvSpPr>
              <p:nvPr/>
            </p:nvSpPr>
            <p:spPr bwMode="auto">
              <a:xfrm>
                <a:off x="5218" y="3832"/>
                <a:ext cx="34" cy="58"/>
              </a:xfrm>
              <a:custGeom>
                <a:avLst/>
                <a:gdLst>
                  <a:gd name="T0" fmla="*/ 34 w 34"/>
                  <a:gd name="T1" fmla="*/ 58 h 58"/>
                  <a:gd name="T2" fmla="*/ 0 w 34"/>
                  <a:gd name="T3" fmla="*/ 58 h 58"/>
                  <a:gd name="T4" fmla="*/ 0 w 34"/>
                  <a:gd name="T5" fmla="*/ 0 h 58"/>
                  <a:gd name="T6" fmla="*/ 32 w 34"/>
                  <a:gd name="T7" fmla="*/ 0 h 58"/>
                  <a:gd name="T8" fmla="*/ 32 w 34"/>
                  <a:gd name="T9" fmla="*/ 8 h 58"/>
                  <a:gd name="T10" fmla="*/ 11 w 34"/>
                  <a:gd name="T11" fmla="*/ 8 h 58"/>
                  <a:gd name="T12" fmla="*/ 11 w 34"/>
                  <a:gd name="T13" fmla="*/ 25 h 58"/>
                  <a:gd name="T14" fmla="*/ 30 w 34"/>
                  <a:gd name="T15" fmla="*/ 25 h 58"/>
                  <a:gd name="T16" fmla="*/ 30 w 34"/>
                  <a:gd name="T17" fmla="*/ 33 h 58"/>
                  <a:gd name="T18" fmla="*/ 11 w 34"/>
                  <a:gd name="T19" fmla="*/ 33 h 58"/>
                  <a:gd name="T20" fmla="*/ 11 w 34"/>
                  <a:gd name="T21" fmla="*/ 50 h 58"/>
                  <a:gd name="T22" fmla="*/ 34 w 34"/>
                  <a:gd name="T23" fmla="*/ 50 h 58"/>
                  <a:gd name="T24" fmla="*/ 34 w 34"/>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8">
                    <a:moveTo>
                      <a:pt x="34" y="58"/>
                    </a:moveTo>
                    <a:lnTo>
                      <a:pt x="0" y="58"/>
                    </a:lnTo>
                    <a:lnTo>
                      <a:pt x="0" y="0"/>
                    </a:lnTo>
                    <a:lnTo>
                      <a:pt x="32" y="0"/>
                    </a:lnTo>
                    <a:lnTo>
                      <a:pt x="32" y="8"/>
                    </a:lnTo>
                    <a:lnTo>
                      <a:pt x="11" y="8"/>
                    </a:lnTo>
                    <a:lnTo>
                      <a:pt x="11" y="25"/>
                    </a:lnTo>
                    <a:lnTo>
                      <a:pt x="30" y="25"/>
                    </a:lnTo>
                    <a:lnTo>
                      <a:pt x="30" y="33"/>
                    </a:lnTo>
                    <a:lnTo>
                      <a:pt x="11" y="33"/>
                    </a:lnTo>
                    <a:lnTo>
                      <a:pt x="11" y="50"/>
                    </a:lnTo>
                    <a:lnTo>
                      <a:pt x="34" y="50"/>
                    </a:ln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Freeform 190"/>
              <p:cNvSpPr>
                <a:spLocks/>
              </p:cNvSpPr>
              <p:nvPr/>
            </p:nvSpPr>
            <p:spPr bwMode="auto">
              <a:xfrm>
                <a:off x="5281" y="3831"/>
                <a:ext cx="49"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3 w 43"/>
                  <a:gd name="T23" fmla="*/ 40 h 52"/>
                  <a:gd name="T24" fmla="*/ 25 w 43"/>
                  <a:gd name="T25" fmla="*/ 45 h 52"/>
                  <a:gd name="T26" fmla="*/ 34 w 43"/>
                  <a:gd name="T27" fmla="*/ 43 h 52"/>
                  <a:gd name="T28" fmla="*/ 34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7" y="50"/>
                      <a:pt x="32" y="52"/>
                      <a:pt x="25" y="52"/>
                    </a:cubicBezTo>
                    <a:cubicBezTo>
                      <a:pt x="18" y="52"/>
                      <a:pt x="12" y="50"/>
                      <a:pt x="7" y="45"/>
                    </a:cubicBezTo>
                    <a:cubicBezTo>
                      <a:pt x="2"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7" y="9"/>
                      <a:pt x="14" y="12"/>
                    </a:cubicBezTo>
                    <a:cubicBezTo>
                      <a:pt x="11" y="16"/>
                      <a:pt x="9" y="20"/>
                      <a:pt x="9" y="26"/>
                    </a:cubicBezTo>
                    <a:cubicBezTo>
                      <a:pt x="9" y="32"/>
                      <a:pt x="10" y="36"/>
                      <a:pt x="13" y="40"/>
                    </a:cubicBezTo>
                    <a:cubicBezTo>
                      <a:pt x="16" y="43"/>
                      <a:pt x="20" y="45"/>
                      <a:pt x="25" y="45"/>
                    </a:cubicBezTo>
                    <a:cubicBezTo>
                      <a:pt x="29" y="45"/>
                      <a:pt x="32" y="44"/>
                      <a:pt x="34" y="43"/>
                    </a:cubicBezTo>
                    <a:cubicBezTo>
                      <a:pt x="34" y="31"/>
                      <a:pt x="34" y="31"/>
                      <a:pt x="34"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191"/>
              <p:cNvSpPr>
                <a:spLocks noEditPoints="1"/>
              </p:cNvSpPr>
              <p:nvPr/>
            </p:nvSpPr>
            <p:spPr bwMode="auto">
              <a:xfrm>
                <a:off x="5343" y="3832"/>
                <a:ext cx="44" cy="58"/>
              </a:xfrm>
              <a:custGeom>
                <a:avLst/>
                <a:gdLst>
                  <a:gd name="T0" fmla="*/ 38 w 38"/>
                  <a:gd name="T1" fmla="*/ 50 h 50"/>
                  <a:gd name="T2" fmla="*/ 29 w 38"/>
                  <a:gd name="T3" fmla="*/ 50 h 50"/>
                  <a:gd name="T4" fmla="*/ 21 w 38"/>
                  <a:gd name="T5" fmla="*/ 37 h 50"/>
                  <a:gd name="T6" fmla="*/ 19 w 38"/>
                  <a:gd name="T7" fmla="*/ 33 h 50"/>
                  <a:gd name="T8" fmla="*/ 16 w 38"/>
                  <a:gd name="T9" fmla="*/ 31 h 50"/>
                  <a:gd name="T10" fmla="*/ 14 w 38"/>
                  <a:gd name="T11" fmla="*/ 30 h 50"/>
                  <a:gd name="T12" fmla="*/ 11 w 38"/>
                  <a:gd name="T13" fmla="*/ 30 h 50"/>
                  <a:gd name="T14" fmla="*/ 8 w 38"/>
                  <a:gd name="T15" fmla="*/ 30 h 50"/>
                  <a:gd name="T16" fmla="*/ 8 w 38"/>
                  <a:gd name="T17" fmla="*/ 50 h 50"/>
                  <a:gd name="T18" fmla="*/ 0 w 38"/>
                  <a:gd name="T19" fmla="*/ 50 h 50"/>
                  <a:gd name="T20" fmla="*/ 0 w 38"/>
                  <a:gd name="T21" fmla="*/ 0 h 50"/>
                  <a:gd name="T22" fmla="*/ 16 w 38"/>
                  <a:gd name="T23" fmla="*/ 0 h 50"/>
                  <a:gd name="T24" fmla="*/ 23 w 38"/>
                  <a:gd name="T25" fmla="*/ 0 h 50"/>
                  <a:gd name="T26" fmla="*/ 28 w 38"/>
                  <a:gd name="T27" fmla="*/ 3 h 50"/>
                  <a:gd name="T28" fmla="*/ 31 w 38"/>
                  <a:gd name="T29" fmla="*/ 7 h 50"/>
                  <a:gd name="T30" fmla="*/ 33 w 38"/>
                  <a:gd name="T31" fmla="*/ 13 h 50"/>
                  <a:gd name="T32" fmla="*/ 32 w 38"/>
                  <a:gd name="T33" fmla="*/ 18 h 50"/>
                  <a:gd name="T34" fmla="*/ 30 w 38"/>
                  <a:gd name="T35" fmla="*/ 22 h 50"/>
                  <a:gd name="T36" fmla="*/ 26 w 38"/>
                  <a:gd name="T37" fmla="*/ 25 h 50"/>
                  <a:gd name="T38" fmla="*/ 21 w 38"/>
                  <a:gd name="T39" fmla="*/ 27 h 50"/>
                  <a:gd name="T40" fmla="*/ 21 w 38"/>
                  <a:gd name="T41" fmla="*/ 27 h 50"/>
                  <a:gd name="T42" fmla="*/ 24 w 38"/>
                  <a:gd name="T43" fmla="*/ 29 h 50"/>
                  <a:gd name="T44" fmla="*/ 26 w 38"/>
                  <a:gd name="T45" fmla="*/ 31 h 50"/>
                  <a:gd name="T46" fmla="*/ 28 w 38"/>
                  <a:gd name="T47" fmla="*/ 33 h 50"/>
                  <a:gd name="T48" fmla="*/ 30 w 38"/>
                  <a:gd name="T49" fmla="*/ 36 h 50"/>
                  <a:gd name="T50" fmla="*/ 38 w 38"/>
                  <a:gd name="T51" fmla="*/ 50 h 50"/>
                  <a:gd name="T52" fmla="*/ 8 w 38"/>
                  <a:gd name="T53" fmla="*/ 6 h 50"/>
                  <a:gd name="T54" fmla="*/ 8 w 38"/>
                  <a:gd name="T55" fmla="*/ 23 h 50"/>
                  <a:gd name="T56" fmla="*/ 15 w 38"/>
                  <a:gd name="T57" fmla="*/ 23 h 50"/>
                  <a:gd name="T58" fmla="*/ 18 w 38"/>
                  <a:gd name="T59" fmla="*/ 22 h 50"/>
                  <a:gd name="T60" fmla="*/ 21 w 38"/>
                  <a:gd name="T61" fmla="*/ 20 h 50"/>
                  <a:gd name="T62" fmla="*/ 23 w 38"/>
                  <a:gd name="T63" fmla="*/ 18 h 50"/>
                  <a:gd name="T64" fmla="*/ 24 w 38"/>
                  <a:gd name="T65" fmla="*/ 14 h 50"/>
                  <a:gd name="T66" fmla="*/ 21 w 38"/>
                  <a:gd name="T67" fmla="*/ 8 h 50"/>
                  <a:gd name="T68" fmla="*/ 15 w 38"/>
                  <a:gd name="T69" fmla="*/ 6 h 50"/>
                  <a:gd name="T70" fmla="*/ 8 w 38"/>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50">
                    <a:moveTo>
                      <a:pt x="38"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8" y="0"/>
                      <a:pt x="21" y="0"/>
                      <a:pt x="23" y="0"/>
                    </a:cubicBezTo>
                    <a:cubicBezTo>
                      <a:pt x="25" y="1"/>
                      <a:pt x="26" y="2"/>
                      <a:pt x="28" y="3"/>
                    </a:cubicBezTo>
                    <a:cubicBezTo>
                      <a:pt x="29" y="4"/>
                      <a:pt x="30" y="6"/>
                      <a:pt x="31" y="7"/>
                    </a:cubicBezTo>
                    <a:cubicBezTo>
                      <a:pt x="32" y="9"/>
                      <a:pt x="33" y="11"/>
                      <a:pt x="33" y="13"/>
                    </a:cubicBezTo>
                    <a:cubicBezTo>
                      <a:pt x="33" y="15"/>
                      <a:pt x="32" y="17"/>
                      <a:pt x="32" y="18"/>
                    </a:cubicBezTo>
                    <a:cubicBezTo>
                      <a:pt x="31" y="20"/>
                      <a:pt x="30"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4" y="29"/>
                      <a:pt x="25" y="30"/>
                      <a:pt x="26" y="31"/>
                    </a:cubicBezTo>
                    <a:cubicBezTo>
                      <a:pt x="26" y="31"/>
                      <a:pt x="27" y="32"/>
                      <a:pt x="28" y="33"/>
                    </a:cubicBezTo>
                    <a:cubicBezTo>
                      <a:pt x="28" y="34"/>
                      <a:pt x="29" y="35"/>
                      <a:pt x="30" y="36"/>
                    </a:cubicBezTo>
                    <a:lnTo>
                      <a:pt x="38" y="50"/>
                    </a:lnTo>
                    <a:close/>
                    <a:moveTo>
                      <a:pt x="8" y="6"/>
                    </a:moveTo>
                    <a:cubicBezTo>
                      <a:pt x="8" y="23"/>
                      <a:pt x="8" y="23"/>
                      <a:pt x="8" y="23"/>
                    </a:cubicBezTo>
                    <a:cubicBezTo>
                      <a:pt x="15" y="23"/>
                      <a:pt x="15" y="23"/>
                      <a:pt x="15" y="23"/>
                    </a:cubicBezTo>
                    <a:cubicBezTo>
                      <a:pt x="16" y="23"/>
                      <a:pt x="17" y="23"/>
                      <a:pt x="18" y="22"/>
                    </a:cubicBezTo>
                    <a:cubicBezTo>
                      <a:pt x="19" y="22"/>
                      <a:pt x="20" y="21"/>
                      <a:pt x="21" y="20"/>
                    </a:cubicBezTo>
                    <a:cubicBezTo>
                      <a:pt x="22" y="20"/>
                      <a:pt x="23" y="19"/>
                      <a:pt x="23" y="18"/>
                    </a:cubicBezTo>
                    <a:cubicBezTo>
                      <a:pt x="24" y="17"/>
                      <a:pt x="24" y="15"/>
                      <a:pt x="24" y="14"/>
                    </a:cubicBezTo>
                    <a:cubicBezTo>
                      <a:pt x="24" y="12"/>
                      <a:pt x="23" y="10"/>
                      <a:pt x="21"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Freeform 192"/>
              <p:cNvSpPr>
                <a:spLocks noEditPoints="1"/>
              </p:cNvSpPr>
              <p:nvPr/>
            </p:nvSpPr>
            <p:spPr bwMode="auto">
              <a:xfrm>
                <a:off x="5389" y="3831"/>
                <a:ext cx="57"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4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2"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4"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193"/>
              <p:cNvSpPr>
                <a:spLocks/>
              </p:cNvSpPr>
              <p:nvPr/>
            </p:nvSpPr>
            <p:spPr bwMode="auto">
              <a:xfrm>
                <a:off x="5455" y="3832"/>
                <a:ext cx="46"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194"/>
              <p:cNvSpPr>
                <a:spLocks noEditPoints="1"/>
              </p:cNvSpPr>
              <p:nvPr/>
            </p:nvSpPr>
            <p:spPr bwMode="auto">
              <a:xfrm>
                <a:off x="5515"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8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3 w 33"/>
                  <a:gd name="T25" fmla="*/ 25 h 50"/>
                  <a:gd name="T26" fmla="*/ 22 w 33"/>
                  <a:gd name="T27" fmla="*/ 22 h 50"/>
                  <a:gd name="T28" fmla="*/ 24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8" y="4"/>
                    </a:cubicBezTo>
                    <a:cubicBezTo>
                      <a:pt x="32" y="6"/>
                      <a:pt x="33" y="10"/>
                      <a:pt x="33" y="15"/>
                    </a:cubicBezTo>
                    <a:cubicBezTo>
                      <a:pt x="33" y="20"/>
                      <a:pt x="32" y="24"/>
                      <a:pt x="28" y="27"/>
                    </a:cubicBezTo>
                    <a:cubicBezTo>
                      <a:pt x="25" y="30"/>
                      <a:pt x="20" y="32"/>
                      <a:pt x="15" y="32"/>
                    </a:cubicBezTo>
                    <a:lnTo>
                      <a:pt x="8" y="32"/>
                    </a:lnTo>
                    <a:close/>
                    <a:moveTo>
                      <a:pt x="8" y="7"/>
                    </a:moveTo>
                    <a:cubicBezTo>
                      <a:pt x="8" y="25"/>
                      <a:pt x="8" y="25"/>
                      <a:pt x="8" y="25"/>
                    </a:cubicBezTo>
                    <a:cubicBezTo>
                      <a:pt x="13" y="25"/>
                      <a:pt x="13" y="25"/>
                      <a:pt x="13" y="25"/>
                    </a:cubicBezTo>
                    <a:cubicBezTo>
                      <a:pt x="17" y="25"/>
                      <a:pt x="20" y="24"/>
                      <a:pt x="22" y="22"/>
                    </a:cubicBezTo>
                    <a:cubicBezTo>
                      <a:pt x="23" y="21"/>
                      <a:pt x="24" y="18"/>
                      <a:pt x="24" y="15"/>
                    </a:cubicBezTo>
                    <a:cubicBezTo>
                      <a:pt x="24"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195"/>
              <p:cNvSpPr>
                <a:spLocks/>
              </p:cNvSpPr>
              <p:nvPr/>
            </p:nvSpPr>
            <p:spPr bwMode="auto">
              <a:xfrm>
                <a:off x="4977" y="3093"/>
                <a:ext cx="577" cy="402"/>
              </a:xfrm>
              <a:custGeom>
                <a:avLst/>
                <a:gdLst>
                  <a:gd name="T0" fmla="*/ 0 w 500"/>
                  <a:gd name="T1" fmla="*/ 331 h 349"/>
                  <a:gd name="T2" fmla="*/ 19 w 500"/>
                  <a:gd name="T3" fmla="*/ 349 h 349"/>
                  <a:gd name="T4" fmla="*/ 481 w 500"/>
                  <a:gd name="T5" fmla="*/ 349 h 349"/>
                  <a:gd name="T6" fmla="*/ 500 w 500"/>
                  <a:gd name="T7" fmla="*/ 331 h 349"/>
                  <a:gd name="T8" fmla="*/ 500 w 500"/>
                  <a:gd name="T9" fmla="*/ 0 h 349"/>
                  <a:gd name="T10" fmla="*/ 0 w 500"/>
                  <a:gd name="T11" fmla="*/ 0 h 349"/>
                  <a:gd name="T12" fmla="*/ 0 w 500"/>
                  <a:gd name="T13" fmla="*/ 331 h 349"/>
                </a:gdLst>
                <a:ahLst/>
                <a:cxnLst>
                  <a:cxn ang="0">
                    <a:pos x="T0" y="T1"/>
                  </a:cxn>
                  <a:cxn ang="0">
                    <a:pos x="T2" y="T3"/>
                  </a:cxn>
                  <a:cxn ang="0">
                    <a:pos x="T4" y="T5"/>
                  </a:cxn>
                  <a:cxn ang="0">
                    <a:pos x="T6" y="T7"/>
                  </a:cxn>
                  <a:cxn ang="0">
                    <a:pos x="T8" y="T9"/>
                  </a:cxn>
                  <a:cxn ang="0">
                    <a:pos x="T10" y="T11"/>
                  </a:cxn>
                  <a:cxn ang="0">
                    <a:pos x="T12" y="T13"/>
                  </a:cxn>
                </a:cxnLst>
                <a:rect l="0" t="0" r="r" b="b"/>
                <a:pathLst>
                  <a:path w="500" h="349">
                    <a:moveTo>
                      <a:pt x="0" y="331"/>
                    </a:moveTo>
                    <a:cubicBezTo>
                      <a:pt x="0" y="341"/>
                      <a:pt x="9" y="349"/>
                      <a:pt x="19" y="349"/>
                    </a:cubicBezTo>
                    <a:cubicBezTo>
                      <a:pt x="481" y="349"/>
                      <a:pt x="481" y="349"/>
                      <a:pt x="481" y="349"/>
                    </a:cubicBezTo>
                    <a:cubicBezTo>
                      <a:pt x="491" y="349"/>
                      <a:pt x="500" y="341"/>
                      <a:pt x="500" y="331"/>
                    </a:cubicBezTo>
                    <a:cubicBezTo>
                      <a:pt x="500" y="0"/>
                      <a:pt x="500" y="0"/>
                      <a:pt x="500" y="0"/>
                    </a:cubicBezTo>
                    <a:cubicBezTo>
                      <a:pt x="0" y="0"/>
                      <a:pt x="0" y="0"/>
                      <a:pt x="0" y="0"/>
                    </a:cubicBezTo>
                    <a:cubicBezTo>
                      <a:pt x="0" y="331"/>
                      <a:pt x="0" y="331"/>
                      <a:pt x="0" y="33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196"/>
              <p:cNvSpPr>
                <a:spLocks/>
              </p:cNvSpPr>
              <p:nvPr/>
            </p:nvSpPr>
            <p:spPr bwMode="auto">
              <a:xfrm>
                <a:off x="4977" y="3005"/>
                <a:ext cx="577" cy="88"/>
              </a:xfrm>
              <a:custGeom>
                <a:avLst/>
                <a:gdLst>
                  <a:gd name="T0" fmla="*/ 481 w 500"/>
                  <a:gd name="T1" fmla="*/ 0 h 76"/>
                  <a:gd name="T2" fmla="*/ 19 w 500"/>
                  <a:gd name="T3" fmla="*/ 0 h 76"/>
                  <a:gd name="T4" fmla="*/ 0 w 500"/>
                  <a:gd name="T5" fmla="*/ 18 h 76"/>
                  <a:gd name="T6" fmla="*/ 0 w 500"/>
                  <a:gd name="T7" fmla="*/ 76 h 76"/>
                  <a:gd name="T8" fmla="*/ 500 w 500"/>
                  <a:gd name="T9" fmla="*/ 76 h 76"/>
                  <a:gd name="T10" fmla="*/ 500 w 500"/>
                  <a:gd name="T11" fmla="*/ 18 h 76"/>
                  <a:gd name="T12" fmla="*/ 481 w 5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00" h="76">
                    <a:moveTo>
                      <a:pt x="481" y="0"/>
                    </a:moveTo>
                    <a:cubicBezTo>
                      <a:pt x="19" y="0"/>
                      <a:pt x="19" y="0"/>
                      <a:pt x="19" y="0"/>
                    </a:cubicBezTo>
                    <a:cubicBezTo>
                      <a:pt x="9" y="0"/>
                      <a:pt x="0" y="8"/>
                      <a:pt x="0" y="18"/>
                    </a:cubicBezTo>
                    <a:cubicBezTo>
                      <a:pt x="0" y="76"/>
                      <a:pt x="0" y="76"/>
                      <a:pt x="0" y="76"/>
                    </a:cubicBezTo>
                    <a:cubicBezTo>
                      <a:pt x="500" y="76"/>
                      <a:pt x="500" y="76"/>
                      <a:pt x="500" y="76"/>
                    </a:cubicBezTo>
                    <a:cubicBezTo>
                      <a:pt x="500" y="18"/>
                      <a:pt x="500" y="18"/>
                      <a:pt x="500" y="18"/>
                    </a:cubicBezTo>
                    <a:cubicBezTo>
                      <a:pt x="500" y="8"/>
                      <a:pt x="491" y="0"/>
                      <a:pt x="481"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Rectangle 197"/>
              <p:cNvSpPr>
                <a:spLocks noChangeArrowheads="1"/>
              </p:cNvSpPr>
              <p:nvPr/>
            </p:nvSpPr>
            <p:spPr bwMode="auto">
              <a:xfrm>
                <a:off x="5148"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Rectangle 198"/>
              <p:cNvSpPr>
                <a:spLocks noChangeArrowheads="1"/>
              </p:cNvSpPr>
              <p:nvPr/>
            </p:nvSpPr>
            <p:spPr bwMode="auto">
              <a:xfrm>
                <a:off x="5148"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Rectangle 199"/>
              <p:cNvSpPr>
                <a:spLocks noChangeArrowheads="1"/>
              </p:cNvSpPr>
              <p:nvPr/>
            </p:nvSpPr>
            <p:spPr bwMode="auto">
              <a:xfrm>
                <a:off x="5148"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Rectangle 200"/>
              <p:cNvSpPr>
                <a:spLocks noChangeArrowheads="1"/>
              </p:cNvSpPr>
              <p:nvPr/>
            </p:nvSpPr>
            <p:spPr bwMode="auto">
              <a:xfrm>
                <a:off x="5148"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Rectangle 201"/>
              <p:cNvSpPr>
                <a:spLocks noChangeArrowheads="1"/>
              </p:cNvSpPr>
              <p:nvPr/>
            </p:nvSpPr>
            <p:spPr bwMode="auto">
              <a:xfrm>
                <a:off x="5148"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Rectangle 202"/>
              <p:cNvSpPr>
                <a:spLocks noChangeArrowheads="1"/>
              </p:cNvSpPr>
              <p:nvPr/>
            </p:nvSpPr>
            <p:spPr bwMode="auto">
              <a:xfrm>
                <a:off x="5148"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Rectangle 203"/>
              <p:cNvSpPr>
                <a:spLocks noChangeArrowheads="1"/>
              </p:cNvSpPr>
              <p:nvPr/>
            </p:nvSpPr>
            <p:spPr bwMode="auto">
              <a:xfrm>
                <a:off x="5276"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Rectangle 204"/>
              <p:cNvSpPr>
                <a:spLocks noChangeArrowheads="1"/>
              </p:cNvSpPr>
              <p:nvPr/>
            </p:nvSpPr>
            <p:spPr bwMode="auto">
              <a:xfrm>
                <a:off x="5276"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0" name="Rectangle 206"/>
            <p:cNvSpPr>
              <a:spLocks noChangeArrowheads="1"/>
            </p:cNvSpPr>
            <p:nvPr/>
          </p:nvSpPr>
          <p:spPr bwMode="auto">
            <a:xfrm>
              <a:off x="5276"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207"/>
            <p:cNvSpPr>
              <a:spLocks noChangeArrowheads="1"/>
            </p:cNvSpPr>
            <p:nvPr/>
          </p:nvSpPr>
          <p:spPr bwMode="auto">
            <a:xfrm>
              <a:off x="5276"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Rectangle 208"/>
            <p:cNvSpPr>
              <a:spLocks noChangeArrowheads="1"/>
            </p:cNvSpPr>
            <p:nvPr/>
          </p:nvSpPr>
          <p:spPr bwMode="auto">
            <a:xfrm>
              <a:off x="5276"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Rectangle 209"/>
            <p:cNvSpPr>
              <a:spLocks noChangeArrowheads="1"/>
            </p:cNvSpPr>
            <p:nvPr/>
          </p:nvSpPr>
          <p:spPr bwMode="auto">
            <a:xfrm>
              <a:off x="5020"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Rectangle 210"/>
            <p:cNvSpPr>
              <a:spLocks noChangeArrowheads="1"/>
            </p:cNvSpPr>
            <p:nvPr/>
          </p:nvSpPr>
          <p:spPr bwMode="auto">
            <a:xfrm>
              <a:off x="5020"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Rectangle 211"/>
            <p:cNvSpPr>
              <a:spLocks noChangeArrowheads="1"/>
            </p:cNvSpPr>
            <p:nvPr/>
          </p:nvSpPr>
          <p:spPr bwMode="auto">
            <a:xfrm>
              <a:off x="5020"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Rectangle 212"/>
            <p:cNvSpPr>
              <a:spLocks noChangeArrowheads="1"/>
            </p:cNvSpPr>
            <p:nvPr/>
          </p:nvSpPr>
          <p:spPr bwMode="auto">
            <a:xfrm>
              <a:off x="5020"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Rectangle 213"/>
            <p:cNvSpPr>
              <a:spLocks noChangeArrowheads="1"/>
            </p:cNvSpPr>
            <p:nvPr/>
          </p:nvSpPr>
          <p:spPr bwMode="auto">
            <a:xfrm>
              <a:off x="5020"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Rectangle 214"/>
            <p:cNvSpPr>
              <a:spLocks noChangeArrowheads="1"/>
            </p:cNvSpPr>
            <p:nvPr/>
          </p:nvSpPr>
          <p:spPr bwMode="auto">
            <a:xfrm>
              <a:off x="5020"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Rectangle 215"/>
            <p:cNvSpPr>
              <a:spLocks noChangeArrowheads="1"/>
            </p:cNvSpPr>
            <p:nvPr/>
          </p:nvSpPr>
          <p:spPr bwMode="auto">
            <a:xfrm>
              <a:off x="5020"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Rectangle 216"/>
            <p:cNvSpPr>
              <a:spLocks noChangeArrowheads="1"/>
            </p:cNvSpPr>
            <p:nvPr/>
          </p:nvSpPr>
          <p:spPr bwMode="auto">
            <a:xfrm>
              <a:off x="5020" y="3389"/>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Rectangle 217"/>
            <p:cNvSpPr>
              <a:spLocks noChangeArrowheads="1"/>
            </p:cNvSpPr>
            <p:nvPr/>
          </p:nvSpPr>
          <p:spPr bwMode="auto">
            <a:xfrm>
              <a:off x="5148"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Rectangle 218"/>
            <p:cNvSpPr>
              <a:spLocks noChangeArrowheads="1"/>
            </p:cNvSpPr>
            <p:nvPr/>
          </p:nvSpPr>
          <p:spPr bwMode="auto">
            <a:xfrm>
              <a:off x="5276"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Rectangle 219"/>
            <p:cNvSpPr>
              <a:spLocks noChangeArrowheads="1"/>
            </p:cNvSpPr>
            <p:nvPr/>
          </p:nvSpPr>
          <p:spPr bwMode="auto">
            <a:xfrm>
              <a:off x="5404"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Rectangle 220"/>
            <p:cNvSpPr>
              <a:spLocks noChangeArrowheads="1"/>
            </p:cNvSpPr>
            <p:nvPr/>
          </p:nvSpPr>
          <p:spPr bwMode="auto">
            <a:xfrm>
              <a:off x="5404"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Rectangle 221"/>
            <p:cNvSpPr>
              <a:spLocks noChangeArrowheads="1"/>
            </p:cNvSpPr>
            <p:nvPr/>
          </p:nvSpPr>
          <p:spPr bwMode="auto">
            <a:xfrm>
              <a:off x="5404"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Rectangle 222"/>
            <p:cNvSpPr>
              <a:spLocks noChangeArrowheads="1"/>
            </p:cNvSpPr>
            <p:nvPr/>
          </p:nvSpPr>
          <p:spPr bwMode="auto">
            <a:xfrm>
              <a:off x="5404"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Rectangle 223"/>
            <p:cNvSpPr>
              <a:spLocks noChangeArrowheads="1"/>
            </p:cNvSpPr>
            <p:nvPr/>
          </p:nvSpPr>
          <p:spPr bwMode="auto">
            <a:xfrm>
              <a:off x="4996" y="3004"/>
              <a:ext cx="484" cy="491"/>
            </a:xfrm>
            <a:prstGeom prst="rect">
              <a:avLst/>
            </a:prstGeom>
            <a:solidFill>
              <a:srgbClr val="1C42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224"/>
            <p:cNvSpPr>
              <a:spLocks noEditPoints="1"/>
            </p:cNvSpPr>
            <p:nvPr/>
          </p:nvSpPr>
          <p:spPr bwMode="auto">
            <a:xfrm>
              <a:off x="4977" y="3093"/>
              <a:ext cx="423" cy="402"/>
            </a:xfrm>
            <a:custGeom>
              <a:avLst/>
              <a:gdLst>
                <a:gd name="T0" fmla="*/ 37 w 366"/>
                <a:gd name="T1" fmla="*/ 238 h 349"/>
                <a:gd name="T2" fmla="*/ 37 w 366"/>
                <a:gd name="T3" fmla="*/ 183 h 349"/>
                <a:gd name="T4" fmla="*/ 130 w 366"/>
                <a:gd name="T5" fmla="*/ 183 h 349"/>
                <a:gd name="T6" fmla="*/ 130 w 366"/>
                <a:gd name="T7" fmla="*/ 238 h 349"/>
                <a:gd name="T8" fmla="*/ 37 w 366"/>
                <a:gd name="T9" fmla="*/ 238 h 349"/>
                <a:gd name="T10" fmla="*/ 37 w 366"/>
                <a:gd name="T11" fmla="*/ 164 h 349"/>
                <a:gd name="T12" fmla="*/ 37 w 366"/>
                <a:gd name="T13" fmla="*/ 109 h 349"/>
                <a:gd name="T14" fmla="*/ 130 w 366"/>
                <a:gd name="T15" fmla="*/ 109 h 349"/>
                <a:gd name="T16" fmla="*/ 130 w 366"/>
                <a:gd name="T17" fmla="*/ 164 h 349"/>
                <a:gd name="T18" fmla="*/ 37 w 366"/>
                <a:gd name="T19" fmla="*/ 164 h 349"/>
                <a:gd name="T20" fmla="*/ 37 w 366"/>
                <a:gd name="T21" fmla="*/ 90 h 349"/>
                <a:gd name="T22" fmla="*/ 37 w 366"/>
                <a:gd name="T23" fmla="*/ 35 h 349"/>
                <a:gd name="T24" fmla="*/ 130 w 366"/>
                <a:gd name="T25" fmla="*/ 35 h 349"/>
                <a:gd name="T26" fmla="*/ 130 w 366"/>
                <a:gd name="T27" fmla="*/ 90 h 349"/>
                <a:gd name="T28" fmla="*/ 37 w 366"/>
                <a:gd name="T29" fmla="*/ 90 h 349"/>
                <a:gd name="T30" fmla="*/ 148 w 366"/>
                <a:gd name="T31" fmla="*/ 90 h 349"/>
                <a:gd name="T32" fmla="*/ 148 w 366"/>
                <a:gd name="T33" fmla="*/ 35 h 349"/>
                <a:gd name="T34" fmla="*/ 241 w 366"/>
                <a:gd name="T35" fmla="*/ 35 h 349"/>
                <a:gd name="T36" fmla="*/ 241 w 366"/>
                <a:gd name="T37" fmla="*/ 90 h 349"/>
                <a:gd name="T38" fmla="*/ 148 w 366"/>
                <a:gd name="T39" fmla="*/ 90 h 349"/>
                <a:gd name="T40" fmla="*/ 366 w 366"/>
                <a:gd name="T41" fmla="*/ 0 h 349"/>
                <a:gd name="T42" fmla="*/ 0 w 366"/>
                <a:gd name="T43" fmla="*/ 0 h 349"/>
                <a:gd name="T44" fmla="*/ 0 w 366"/>
                <a:gd name="T45" fmla="*/ 16 h 349"/>
                <a:gd name="T46" fmla="*/ 0 w 366"/>
                <a:gd name="T47" fmla="*/ 50 h 349"/>
                <a:gd name="T48" fmla="*/ 0 w 366"/>
                <a:gd name="T49" fmla="*/ 329 h 349"/>
                <a:gd name="T50" fmla="*/ 17 w 366"/>
                <a:gd name="T51" fmla="*/ 349 h 349"/>
                <a:gd name="T52" fmla="*/ 19 w 366"/>
                <a:gd name="T53" fmla="*/ 349 h 349"/>
                <a:gd name="T54" fmla="*/ 42 w 366"/>
                <a:gd name="T55" fmla="*/ 349 h 349"/>
                <a:gd name="T56" fmla="*/ 77 w 366"/>
                <a:gd name="T57" fmla="*/ 312 h 349"/>
                <a:gd name="T58" fmla="*/ 37 w 366"/>
                <a:gd name="T59" fmla="*/ 312 h 349"/>
                <a:gd name="T60" fmla="*/ 37 w 366"/>
                <a:gd name="T61" fmla="*/ 257 h 349"/>
                <a:gd name="T62" fmla="*/ 128 w 366"/>
                <a:gd name="T63" fmla="*/ 257 h 349"/>
                <a:gd name="T64" fmla="*/ 148 w 366"/>
                <a:gd name="T65" fmla="*/ 235 h 349"/>
                <a:gd name="T66" fmla="*/ 148 w 366"/>
                <a:gd name="T67" fmla="*/ 183 h 349"/>
                <a:gd name="T68" fmla="*/ 196 w 366"/>
                <a:gd name="T69" fmla="*/ 183 h 349"/>
                <a:gd name="T70" fmla="*/ 213 w 366"/>
                <a:gd name="T71" fmla="*/ 164 h 349"/>
                <a:gd name="T72" fmla="*/ 148 w 366"/>
                <a:gd name="T73" fmla="*/ 164 h 349"/>
                <a:gd name="T74" fmla="*/ 148 w 366"/>
                <a:gd name="T75" fmla="*/ 109 h 349"/>
                <a:gd name="T76" fmla="*/ 241 w 366"/>
                <a:gd name="T77" fmla="*/ 109 h 349"/>
                <a:gd name="T78" fmla="*/ 241 w 366"/>
                <a:gd name="T79" fmla="*/ 135 h 349"/>
                <a:gd name="T80" fmla="*/ 259 w 366"/>
                <a:gd name="T81" fmla="*/ 115 h 349"/>
                <a:gd name="T82" fmla="*/ 259 w 366"/>
                <a:gd name="T83" fmla="*/ 109 h 349"/>
                <a:gd name="T84" fmla="*/ 265 w 366"/>
                <a:gd name="T85" fmla="*/ 109 h 349"/>
                <a:gd name="T86" fmla="*/ 282 w 366"/>
                <a:gd name="T87" fmla="*/ 90 h 349"/>
                <a:gd name="T88" fmla="*/ 259 w 366"/>
                <a:gd name="T89" fmla="*/ 90 h 349"/>
                <a:gd name="T90" fmla="*/ 259 w 366"/>
                <a:gd name="T91" fmla="*/ 35 h 349"/>
                <a:gd name="T92" fmla="*/ 333 w 366"/>
                <a:gd name="T93" fmla="*/ 35 h 349"/>
                <a:gd name="T94" fmla="*/ 366 w 366"/>
                <a:gd name="T9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6" h="349">
                  <a:moveTo>
                    <a:pt x="37" y="238"/>
                  </a:moveTo>
                  <a:cubicBezTo>
                    <a:pt x="37" y="183"/>
                    <a:pt x="37" y="183"/>
                    <a:pt x="37" y="183"/>
                  </a:cubicBezTo>
                  <a:cubicBezTo>
                    <a:pt x="130" y="183"/>
                    <a:pt x="130" y="183"/>
                    <a:pt x="130" y="183"/>
                  </a:cubicBezTo>
                  <a:cubicBezTo>
                    <a:pt x="130" y="238"/>
                    <a:pt x="130" y="238"/>
                    <a:pt x="130" y="238"/>
                  </a:cubicBezTo>
                  <a:cubicBezTo>
                    <a:pt x="37" y="238"/>
                    <a:pt x="37" y="238"/>
                    <a:pt x="37" y="238"/>
                  </a:cubicBezTo>
                  <a:moveTo>
                    <a:pt x="37" y="164"/>
                  </a:moveTo>
                  <a:cubicBezTo>
                    <a:pt x="37" y="109"/>
                    <a:pt x="37" y="109"/>
                    <a:pt x="37" y="109"/>
                  </a:cubicBezTo>
                  <a:cubicBezTo>
                    <a:pt x="130" y="109"/>
                    <a:pt x="130" y="109"/>
                    <a:pt x="130" y="109"/>
                  </a:cubicBezTo>
                  <a:cubicBezTo>
                    <a:pt x="130" y="164"/>
                    <a:pt x="130" y="164"/>
                    <a:pt x="130" y="164"/>
                  </a:cubicBezTo>
                  <a:cubicBezTo>
                    <a:pt x="37" y="164"/>
                    <a:pt x="37" y="164"/>
                    <a:pt x="37" y="164"/>
                  </a:cubicBezTo>
                  <a:moveTo>
                    <a:pt x="37" y="90"/>
                  </a:moveTo>
                  <a:cubicBezTo>
                    <a:pt x="37" y="35"/>
                    <a:pt x="37" y="35"/>
                    <a:pt x="37" y="35"/>
                  </a:cubicBezTo>
                  <a:cubicBezTo>
                    <a:pt x="130" y="35"/>
                    <a:pt x="130" y="35"/>
                    <a:pt x="130" y="35"/>
                  </a:cubicBezTo>
                  <a:cubicBezTo>
                    <a:pt x="130" y="90"/>
                    <a:pt x="130" y="90"/>
                    <a:pt x="130" y="90"/>
                  </a:cubicBezTo>
                  <a:cubicBezTo>
                    <a:pt x="37" y="90"/>
                    <a:pt x="37" y="90"/>
                    <a:pt x="37" y="90"/>
                  </a:cubicBezTo>
                  <a:moveTo>
                    <a:pt x="148" y="90"/>
                  </a:moveTo>
                  <a:cubicBezTo>
                    <a:pt x="148" y="35"/>
                    <a:pt x="148" y="35"/>
                    <a:pt x="148" y="35"/>
                  </a:cubicBezTo>
                  <a:cubicBezTo>
                    <a:pt x="241" y="35"/>
                    <a:pt x="241" y="35"/>
                    <a:pt x="241" y="35"/>
                  </a:cubicBezTo>
                  <a:cubicBezTo>
                    <a:pt x="241" y="90"/>
                    <a:pt x="241" y="90"/>
                    <a:pt x="241" y="90"/>
                  </a:cubicBezTo>
                  <a:cubicBezTo>
                    <a:pt x="148" y="90"/>
                    <a:pt x="148" y="90"/>
                    <a:pt x="148" y="90"/>
                  </a:cubicBezTo>
                  <a:moveTo>
                    <a:pt x="366" y="0"/>
                  </a:moveTo>
                  <a:cubicBezTo>
                    <a:pt x="0" y="0"/>
                    <a:pt x="0" y="0"/>
                    <a:pt x="0" y="0"/>
                  </a:cubicBezTo>
                  <a:cubicBezTo>
                    <a:pt x="0" y="16"/>
                    <a:pt x="0" y="16"/>
                    <a:pt x="0" y="16"/>
                  </a:cubicBezTo>
                  <a:cubicBezTo>
                    <a:pt x="0" y="50"/>
                    <a:pt x="0" y="50"/>
                    <a:pt x="0" y="50"/>
                  </a:cubicBezTo>
                  <a:cubicBezTo>
                    <a:pt x="0" y="329"/>
                    <a:pt x="0" y="329"/>
                    <a:pt x="0" y="329"/>
                  </a:cubicBezTo>
                  <a:cubicBezTo>
                    <a:pt x="0" y="339"/>
                    <a:pt x="8" y="348"/>
                    <a:pt x="17" y="349"/>
                  </a:cubicBezTo>
                  <a:cubicBezTo>
                    <a:pt x="18" y="349"/>
                    <a:pt x="18" y="349"/>
                    <a:pt x="19" y="349"/>
                  </a:cubicBezTo>
                  <a:cubicBezTo>
                    <a:pt x="42" y="349"/>
                    <a:pt x="42" y="349"/>
                    <a:pt x="42" y="349"/>
                  </a:cubicBezTo>
                  <a:cubicBezTo>
                    <a:pt x="77" y="312"/>
                    <a:pt x="77" y="312"/>
                    <a:pt x="77" y="312"/>
                  </a:cubicBezTo>
                  <a:cubicBezTo>
                    <a:pt x="37" y="312"/>
                    <a:pt x="37" y="312"/>
                    <a:pt x="37" y="312"/>
                  </a:cubicBezTo>
                  <a:cubicBezTo>
                    <a:pt x="37" y="257"/>
                    <a:pt x="37" y="257"/>
                    <a:pt x="37" y="257"/>
                  </a:cubicBezTo>
                  <a:cubicBezTo>
                    <a:pt x="128" y="257"/>
                    <a:pt x="128" y="257"/>
                    <a:pt x="128" y="257"/>
                  </a:cubicBezTo>
                  <a:cubicBezTo>
                    <a:pt x="148" y="235"/>
                    <a:pt x="148" y="235"/>
                    <a:pt x="148" y="235"/>
                  </a:cubicBezTo>
                  <a:cubicBezTo>
                    <a:pt x="148" y="183"/>
                    <a:pt x="148" y="183"/>
                    <a:pt x="148" y="183"/>
                  </a:cubicBezTo>
                  <a:cubicBezTo>
                    <a:pt x="196" y="183"/>
                    <a:pt x="196" y="183"/>
                    <a:pt x="196" y="183"/>
                  </a:cubicBezTo>
                  <a:cubicBezTo>
                    <a:pt x="213" y="164"/>
                    <a:pt x="213" y="164"/>
                    <a:pt x="213" y="164"/>
                  </a:cubicBezTo>
                  <a:cubicBezTo>
                    <a:pt x="148" y="164"/>
                    <a:pt x="148" y="164"/>
                    <a:pt x="148" y="164"/>
                  </a:cubicBezTo>
                  <a:cubicBezTo>
                    <a:pt x="148" y="109"/>
                    <a:pt x="148" y="109"/>
                    <a:pt x="148" y="109"/>
                  </a:cubicBezTo>
                  <a:cubicBezTo>
                    <a:pt x="241" y="109"/>
                    <a:pt x="241" y="109"/>
                    <a:pt x="241" y="109"/>
                  </a:cubicBezTo>
                  <a:cubicBezTo>
                    <a:pt x="241" y="135"/>
                    <a:pt x="241" y="135"/>
                    <a:pt x="241" y="135"/>
                  </a:cubicBezTo>
                  <a:cubicBezTo>
                    <a:pt x="259" y="115"/>
                    <a:pt x="259" y="115"/>
                    <a:pt x="259" y="115"/>
                  </a:cubicBezTo>
                  <a:cubicBezTo>
                    <a:pt x="259" y="109"/>
                    <a:pt x="259" y="109"/>
                    <a:pt x="259" y="109"/>
                  </a:cubicBezTo>
                  <a:cubicBezTo>
                    <a:pt x="265" y="109"/>
                    <a:pt x="265" y="109"/>
                    <a:pt x="265" y="109"/>
                  </a:cubicBezTo>
                  <a:cubicBezTo>
                    <a:pt x="282" y="90"/>
                    <a:pt x="282" y="90"/>
                    <a:pt x="282" y="90"/>
                  </a:cubicBezTo>
                  <a:cubicBezTo>
                    <a:pt x="259" y="90"/>
                    <a:pt x="259" y="90"/>
                    <a:pt x="259" y="90"/>
                  </a:cubicBezTo>
                  <a:cubicBezTo>
                    <a:pt x="259" y="35"/>
                    <a:pt x="259" y="35"/>
                    <a:pt x="259" y="35"/>
                  </a:cubicBezTo>
                  <a:cubicBezTo>
                    <a:pt x="333" y="35"/>
                    <a:pt x="333" y="35"/>
                    <a:pt x="333" y="35"/>
                  </a:cubicBezTo>
                  <a:cubicBezTo>
                    <a:pt x="366" y="0"/>
                    <a:pt x="366" y="0"/>
                    <a:pt x="366"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225"/>
            <p:cNvSpPr>
              <a:spLocks/>
            </p:cNvSpPr>
            <p:nvPr/>
          </p:nvSpPr>
          <p:spPr bwMode="auto">
            <a:xfrm>
              <a:off x="4977" y="3005"/>
              <a:ext cx="503" cy="88"/>
            </a:xfrm>
            <a:custGeom>
              <a:avLst/>
              <a:gdLst>
                <a:gd name="T0" fmla="*/ 436 w 436"/>
                <a:gd name="T1" fmla="*/ 0 h 76"/>
                <a:gd name="T2" fmla="*/ 19 w 436"/>
                <a:gd name="T3" fmla="*/ 0 h 76"/>
                <a:gd name="T4" fmla="*/ 16 w 436"/>
                <a:gd name="T5" fmla="*/ 0 h 76"/>
                <a:gd name="T6" fmla="*/ 0 w 436"/>
                <a:gd name="T7" fmla="*/ 19 h 76"/>
                <a:gd name="T8" fmla="*/ 0 w 436"/>
                <a:gd name="T9" fmla="*/ 76 h 76"/>
                <a:gd name="T10" fmla="*/ 366 w 436"/>
                <a:gd name="T11" fmla="*/ 76 h 76"/>
                <a:gd name="T12" fmla="*/ 436 w 436"/>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36" h="76">
                  <a:moveTo>
                    <a:pt x="436" y="0"/>
                  </a:moveTo>
                  <a:cubicBezTo>
                    <a:pt x="19" y="0"/>
                    <a:pt x="19" y="0"/>
                    <a:pt x="19" y="0"/>
                  </a:cubicBezTo>
                  <a:cubicBezTo>
                    <a:pt x="18" y="0"/>
                    <a:pt x="17" y="0"/>
                    <a:pt x="16" y="0"/>
                  </a:cubicBezTo>
                  <a:cubicBezTo>
                    <a:pt x="7" y="2"/>
                    <a:pt x="0" y="10"/>
                    <a:pt x="0" y="19"/>
                  </a:cubicBezTo>
                  <a:cubicBezTo>
                    <a:pt x="0" y="76"/>
                    <a:pt x="0" y="76"/>
                    <a:pt x="0" y="76"/>
                  </a:cubicBezTo>
                  <a:cubicBezTo>
                    <a:pt x="366" y="76"/>
                    <a:pt x="366" y="76"/>
                    <a:pt x="366" y="76"/>
                  </a:cubicBezTo>
                  <a:cubicBezTo>
                    <a:pt x="436" y="0"/>
                    <a:pt x="436" y="0"/>
                    <a:pt x="436"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226"/>
            <p:cNvSpPr>
              <a:spLocks/>
            </p:cNvSpPr>
            <p:nvPr/>
          </p:nvSpPr>
          <p:spPr bwMode="auto">
            <a:xfrm>
              <a:off x="5148" y="3218"/>
              <a:ext cx="107" cy="64"/>
            </a:xfrm>
            <a:custGeom>
              <a:avLst/>
              <a:gdLst>
                <a:gd name="T0" fmla="*/ 107 w 107"/>
                <a:gd name="T1" fmla="*/ 0 h 64"/>
                <a:gd name="T2" fmla="*/ 0 w 107"/>
                <a:gd name="T3" fmla="*/ 0 h 64"/>
                <a:gd name="T4" fmla="*/ 0 w 107"/>
                <a:gd name="T5" fmla="*/ 64 h 64"/>
                <a:gd name="T6" fmla="*/ 75 w 107"/>
                <a:gd name="T7" fmla="*/ 64 h 64"/>
                <a:gd name="T8" fmla="*/ 107 w 107"/>
                <a:gd name="T9" fmla="*/ 30 h 64"/>
                <a:gd name="T10" fmla="*/ 107 w 107"/>
                <a:gd name="T11" fmla="*/ 0 h 64"/>
              </a:gdLst>
              <a:ahLst/>
              <a:cxnLst>
                <a:cxn ang="0">
                  <a:pos x="T0" y="T1"/>
                </a:cxn>
                <a:cxn ang="0">
                  <a:pos x="T2" y="T3"/>
                </a:cxn>
                <a:cxn ang="0">
                  <a:pos x="T4" y="T5"/>
                </a:cxn>
                <a:cxn ang="0">
                  <a:pos x="T6" y="T7"/>
                </a:cxn>
                <a:cxn ang="0">
                  <a:pos x="T8" y="T9"/>
                </a:cxn>
                <a:cxn ang="0">
                  <a:pos x="T10" y="T11"/>
                </a:cxn>
              </a:cxnLst>
              <a:rect l="0" t="0" r="r" b="b"/>
              <a:pathLst>
                <a:path w="107" h="64">
                  <a:moveTo>
                    <a:pt x="107" y="0"/>
                  </a:moveTo>
                  <a:lnTo>
                    <a:pt x="0" y="0"/>
                  </a:lnTo>
                  <a:lnTo>
                    <a:pt x="0" y="64"/>
                  </a:lnTo>
                  <a:lnTo>
                    <a:pt x="75" y="64"/>
                  </a:lnTo>
                  <a:lnTo>
                    <a:pt x="107" y="30"/>
                  </a:lnTo>
                  <a:lnTo>
                    <a:pt x="1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227"/>
            <p:cNvSpPr>
              <a:spLocks/>
            </p:cNvSpPr>
            <p:nvPr/>
          </p:nvSpPr>
          <p:spPr bwMode="auto">
            <a:xfrm>
              <a:off x="5148" y="3218"/>
              <a:ext cx="107" cy="64"/>
            </a:xfrm>
            <a:custGeom>
              <a:avLst/>
              <a:gdLst>
                <a:gd name="T0" fmla="*/ 107 w 107"/>
                <a:gd name="T1" fmla="*/ 0 h 64"/>
                <a:gd name="T2" fmla="*/ 0 w 107"/>
                <a:gd name="T3" fmla="*/ 0 h 64"/>
                <a:gd name="T4" fmla="*/ 0 w 107"/>
                <a:gd name="T5" fmla="*/ 64 h 64"/>
                <a:gd name="T6" fmla="*/ 75 w 107"/>
                <a:gd name="T7" fmla="*/ 64 h 64"/>
                <a:gd name="T8" fmla="*/ 107 w 107"/>
                <a:gd name="T9" fmla="*/ 30 h 64"/>
                <a:gd name="T10" fmla="*/ 107 w 107"/>
                <a:gd name="T11" fmla="*/ 0 h 64"/>
              </a:gdLst>
              <a:ahLst/>
              <a:cxnLst>
                <a:cxn ang="0">
                  <a:pos x="T0" y="T1"/>
                </a:cxn>
                <a:cxn ang="0">
                  <a:pos x="T2" y="T3"/>
                </a:cxn>
                <a:cxn ang="0">
                  <a:pos x="T4" y="T5"/>
                </a:cxn>
                <a:cxn ang="0">
                  <a:pos x="T6" y="T7"/>
                </a:cxn>
                <a:cxn ang="0">
                  <a:pos x="T8" y="T9"/>
                </a:cxn>
                <a:cxn ang="0">
                  <a:pos x="T10" y="T11"/>
                </a:cxn>
              </a:cxnLst>
              <a:rect l="0" t="0" r="r" b="b"/>
              <a:pathLst>
                <a:path w="107" h="64">
                  <a:moveTo>
                    <a:pt x="107" y="0"/>
                  </a:moveTo>
                  <a:lnTo>
                    <a:pt x="0" y="0"/>
                  </a:lnTo>
                  <a:lnTo>
                    <a:pt x="0" y="64"/>
                  </a:lnTo>
                  <a:lnTo>
                    <a:pt x="75" y="64"/>
                  </a:lnTo>
                  <a:lnTo>
                    <a:pt x="107" y="30"/>
                  </a:lnTo>
                  <a:lnTo>
                    <a:pt x="1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228"/>
            <p:cNvSpPr>
              <a:spLocks noChangeArrowheads="1"/>
            </p:cNvSpPr>
            <p:nvPr/>
          </p:nvSpPr>
          <p:spPr bwMode="auto">
            <a:xfrm>
              <a:off x="5148"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229"/>
            <p:cNvSpPr>
              <a:spLocks noChangeArrowheads="1"/>
            </p:cNvSpPr>
            <p:nvPr/>
          </p:nvSpPr>
          <p:spPr bwMode="auto">
            <a:xfrm>
              <a:off x="5148"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230"/>
            <p:cNvSpPr>
              <a:spLocks/>
            </p:cNvSpPr>
            <p:nvPr/>
          </p:nvSpPr>
          <p:spPr bwMode="auto">
            <a:xfrm>
              <a:off x="5148" y="3304"/>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231"/>
            <p:cNvSpPr>
              <a:spLocks/>
            </p:cNvSpPr>
            <p:nvPr/>
          </p:nvSpPr>
          <p:spPr bwMode="auto">
            <a:xfrm>
              <a:off x="5148" y="3304"/>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232"/>
            <p:cNvSpPr>
              <a:spLocks/>
            </p:cNvSpPr>
            <p:nvPr/>
          </p:nvSpPr>
          <p:spPr bwMode="auto">
            <a:xfrm>
              <a:off x="5276" y="3218"/>
              <a:ext cx="7" cy="7"/>
            </a:xfrm>
            <a:custGeom>
              <a:avLst/>
              <a:gdLst>
                <a:gd name="T0" fmla="*/ 7 w 7"/>
                <a:gd name="T1" fmla="*/ 0 h 7"/>
                <a:gd name="T2" fmla="*/ 0 w 7"/>
                <a:gd name="T3" fmla="*/ 0 h 7"/>
                <a:gd name="T4" fmla="*/ 0 w 7"/>
                <a:gd name="T5" fmla="*/ 7 h 7"/>
                <a:gd name="T6" fmla="*/ 7 w 7"/>
                <a:gd name="T7" fmla="*/ 0 h 7"/>
              </a:gdLst>
              <a:ahLst/>
              <a:cxnLst>
                <a:cxn ang="0">
                  <a:pos x="T0" y="T1"/>
                </a:cxn>
                <a:cxn ang="0">
                  <a:pos x="T2" y="T3"/>
                </a:cxn>
                <a:cxn ang="0">
                  <a:pos x="T4" y="T5"/>
                </a:cxn>
                <a:cxn ang="0">
                  <a:pos x="T6" y="T7"/>
                </a:cxn>
              </a:cxnLst>
              <a:rect l="0" t="0" r="r" b="b"/>
              <a:pathLst>
                <a:path w="7" h="7">
                  <a:moveTo>
                    <a:pt x="7" y="0"/>
                  </a:moveTo>
                  <a:lnTo>
                    <a:pt x="0" y="0"/>
                  </a:lnTo>
                  <a:lnTo>
                    <a:pt x="0"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233"/>
            <p:cNvSpPr>
              <a:spLocks/>
            </p:cNvSpPr>
            <p:nvPr/>
          </p:nvSpPr>
          <p:spPr bwMode="auto">
            <a:xfrm>
              <a:off x="5276" y="3218"/>
              <a:ext cx="7" cy="7"/>
            </a:xfrm>
            <a:custGeom>
              <a:avLst/>
              <a:gdLst>
                <a:gd name="T0" fmla="*/ 7 w 7"/>
                <a:gd name="T1" fmla="*/ 0 h 7"/>
                <a:gd name="T2" fmla="*/ 0 w 7"/>
                <a:gd name="T3" fmla="*/ 0 h 7"/>
                <a:gd name="T4" fmla="*/ 0 w 7"/>
                <a:gd name="T5" fmla="*/ 7 h 7"/>
                <a:gd name="T6" fmla="*/ 7 w 7"/>
                <a:gd name="T7" fmla="*/ 0 h 7"/>
              </a:gdLst>
              <a:ahLst/>
              <a:cxnLst>
                <a:cxn ang="0">
                  <a:pos x="T0" y="T1"/>
                </a:cxn>
                <a:cxn ang="0">
                  <a:pos x="T2" y="T3"/>
                </a:cxn>
                <a:cxn ang="0">
                  <a:pos x="T4" y="T5"/>
                </a:cxn>
                <a:cxn ang="0">
                  <a:pos x="T6" y="T7"/>
                </a:cxn>
              </a:cxnLst>
              <a:rect l="0" t="0" r="r" b="b"/>
              <a:pathLst>
                <a:path w="7" h="7">
                  <a:moveTo>
                    <a:pt x="7" y="0"/>
                  </a:moveTo>
                  <a:lnTo>
                    <a:pt x="0" y="0"/>
                  </a:lnTo>
                  <a:lnTo>
                    <a:pt x="0"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234"/>
            <p:cNvSpPr>
              <a:spLocks/>
            </p:cNvSpPr>
            <p:nvPr/>
          </p:nvSpPr>
          <p:spPr bwMode="auto">
            <a:xfrm>
              <a:off x="5276" y="3133"/>
              <a:ext cx="85" cy="64"/>
            </a:xfrm>
            <a:custGeom>
              <a:avLst/>
              <a:gdLst>
                <a:gd name="T0" fmla="*/ 85 w 85"/>
                <a:gd name="T1" fmla="*/ 0 h 64"/>
                <a:gd name="T2" fmla="*/ 0 w 85"/>
                <a:gd name="T3" fmla="*/ 0 h 64"/>
                <a:gd name="T4" fmla="*/ 0 w 85"/>
                <a:gd name="T5" fmla="*/ 64 h 64"/>
                <a:gd name="T6" fmla="*/ 27 w 85"/>
                <a:gd name="T7" fmla="*/ 64 h 64"/>
                <a:gd name="T8" fmla="*/ 85 w 85"/>
                <a:gd name="T9" fmla="*/ 0 h 64"/>
              </a:gdLst>
              <a:ahLst/>
              <a:cxnLst>
                <a:cxn ang="0">
                  <a:pos x="T0" y="T1"/>
                </a:cxn>
                <a:cxn ang="0">
                  <a:pos x="T2" y="T3"/>
                </a:cxn>
                <a:cxn ang="0">
                  <a:pos x="T4" y="T5"/>
                </a:cxn>
                <a:cxn ang="0">
                  <a:pos x="T6" y="T7"/>
                </a:cxn>
                <a:cxn ang="0">
                  <a:pos x="T8" y="T9"/>
                </a:cxn>
              </a:cxnLst>
              <a:rect l="0" t="0" r="r" b="b"/>
              <a:pathLst>
                <a:path w="85" h="64">
                  <a:moveTo>
                    <a:pt x="85" y="0"/>
                  </a:moveTo>
                  <a:lnTo>
                    <a:pt x="0" y="0"/>
                  </a:lnTo>
                  <a:lnTo>
                    <a:pt x="0" y="64"/>
                  </a:lnTo>
                  <a:lnTo>
                    <a:pt x="27" y="64"/>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235"/>
            <p:cNvSpPr>
              <a:spLocks/>
            </p:cNvSpPr>
            <p:nvPr/>
          </p:nvSpPr>
          <p:spPr bwMode="auto">
            <a:xfrm>
              <a:off x="5276" y="3133"/>
              <a:ext cx="85" cy="64"/>
            </a:xfrm>
            <a:custGeom>
              <a:avLst/>
              <a:gdLst>
                <a:gd name="T0" fmla="*/ 85 w 85"/>
                <a:gd name="T1" fmla="*/ 0 h 64"/>
                <a:gd name="T2" fmla="*/ 0 w 85"/>
                <a:gd name="T3" fmla="*/ 0 h 64"/>
                <a:gd name="T4" fmla="*/ 0 w 85"/>
                <a:gd name="T5" fmla="*/ 64 h 64"/>
                <a:gd name="T6" fmla="*/ 27 w 85"/>
                <a:gd name="T7" fmla="*/ 64 h 64"/>
                <a:gd name="T8" fmla="*/ 85 w 85"/>
                <a:gd name="T9" fmla="*/ 0 h 64"/>
              </a:gdLst>
              <a:ahLst/>
              <a:cxnLst>
                <a:cxn ang="0">
                  <a:pos x="T0" y="T1"/>
                </a:cxn>
                <a:cxn ang="0">
                  <a:pos x="T2" y="T3"/>
                </a:cxn>
                <a:cxn ang="0">
                  <a:pos x="T4" y="T5"/>
                </a:cxn>
                <a:cxn ang="0">
                  <a:pos x="T6" y="T7"/>
                </a:cxn>
                <a:cxn ang="0">
                  <a:pos x="T8" y="T9"/>
                </a:cxn>
              </a:cxnLst>
              <a:rect l="0" t="0" r="r" b="b"/>
              <a:pathLst>
                <a:path w="85" h="64">
                  <a:moveTo>
                    <a:pt x="85" y="0"/>
                  </a:moveTo>
                  <a:lnTo>
                    <a:pt x="0" y="0"/>
                  </a:lnTo>
                  <a:lnTo>
                    <a:pt x="0" y="64"/>
                  </a:lnTo>
                  <a:lnTo>
                    <a:pt x="27" y="64"/>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236"/>
            <p:cNvSpPr>
              <a:spLocks noChangeArrowheads="1"/>
            </p:cNvSpPr>
            <p:nvPr/>
          </p:nvSpPr>
          <p:spPr bwMode="auto">
            <a:xfrm>
              <a:off x="5020"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237"/>
            <p:cNvSpPr>
              <a:spLocks noChangeArrowheads="1"/>
            </p:cNvSpPr>
            <p:nvPr/>
          </p:nvSpPr>
          <p:spPr bwMode="auto">
            <a:xfrm>
              <a:off x="5020"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238"/>
            <p:cNvSpPr>
              <a:spLocks noChangeArrowheads="1"/>
            </p:cNvSpPr>
            <p:nvPr/>
          </p:nvSpPr>
          <p:spPr bwMode="auto">
            <a:xfrm>
              <a:off x="5020"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Rectangle 239"/>
            <p:cNvSpPr>
              <a:spLocks noChangeArrowheads="1"/>
            </p:cNvSpPr>
            <p:nvPr/>
          </p:nvSpPr>
          <p:spPr bwMode="auto">
            <a:xfrm>
              <a:off x="5020"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240"/>
            <p:cNvSpPr>
              <a:spLocks noChangeArrowheads="1"/>
            </p:cNvSpPr>
            <p:nvPr/>
          </p:nvSpPr>
          <p:spPr bwMode="auto">
            <a:xfrm>
              <a:off x="5020" y="3304"/>
              <a:ext cx="107" cy="63"/>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241"/>
            <p:cNvSpPr>
              <a:spLocks noChangeArrowheads="1"/>
            </p:cNvSpPr>
            <p:nvPr/>
          </p:nvSpPr>
          <p:spPr bwMode="auto">
            <a:xfrm>
              <a:off x="5020"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242"/>
            <p:cNvSpPr>
              <a:spLocks/>
            </p:cNvSpPr>
            <p:nvPr/>
          </p:nvSpPr>
          <p:spPr bwMode="auto">
            <a:xfrm>
              <a:off x="5020" y="3389"/>
              <a:ext cx="105" cy="64"/>
            </a:xfrm>
            <a:custGeom>
              <a:avLst/>
              <a:gdLst>
                <a:gd name="T0" fmla="*/ 105 w 105"/>
                <a:gd name="T1" fmla="*/ 0 h 64"/>
                <a:gd name="T2" fmla="*/ 0 w 105"/>
                <a:gd name="T3" fmla="*/ 0 h 64"/>
                <a:gd name="T4" fmla="*/ 0 w 105"/>
                <a:gd name="T5" fmla="*/ 64 h 64"/>
                <a:gd name="T6" fmla="*/ 46 w 105"/>
                <a:gd name="T7" fmla="*/ 64 h 64"/>
                <a:gd name="T8" fmla="*/ 105 w 105"/>
                <a:gd name="T9" fmla="*/ 0 h 64"/>
              </a:gdLst>
              <a:ahLst/>
              <a:cxnLst>
                <a:cxn ang="0">
                  <a:pos x="T0" y="T1"/>
                </a:cxn>
                <a:cxn ang="0">
                  <a:pos x="T2" y="T3"/>
                </a:cxn>
                <a:cxn ang="0">
                  <a:pos x="T4" y="T5"/>
                </a:cxn>
                <a:cxn ang="0">
                  <a:pos x="T6" y="T7"/>
                </a:cxn>
                <a:cxn ang="0">
                  <a:pos x="T8" y="T9"/>
                </a:cxn>
              </a:cxnLst>
              <a:rect l="0" t="0" r="r" b="b"/>
              <a:pathLst>
                <a:path w="105" h="64">
                  <a:moveTo>
                    <a:pt x="105" y="0"/>
                  </a:moveTo>
                  <a:lnTo>
                    <a:pt x="0" y="0"/>
                  </a:lnTo>
                  <a:lnTo>
                    <a:pt x="0" y="64"/>
                  </a:lnTo>
                  <a:lnTo>
                    <a:pt x="46" y="64"/>
                  </a:lnTo>
                  <a:lnTo>
                    <a:pt x="10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243"/>
            <p:cNvSpPr>
              <a:spLocks/>
            </p:cNvSpPr>
            <p:nvPr/>
          </p:nvSpPr>
          <p:spPr bwMode="auto">
            <a:xfrm>
              <a:off x="5020" y="3389"/>
              <a:ext cx="105" cy="64"/>
            </a:xfrm>
            <a:custGeom>
              <a:avLst/>
              <a:gdLst>
                <a:gd name="T0" fmla="*/ 105 w 105"/>
                <a:gd name="T1" fmla="*/ 0 h 64"/>
                <a:gd name="T2" fmla="*/ 0 w 105"/>
                <a:gd name="T3" fmla="*/ 0 h 64"/>
                <a:gd name="T4" fmla="*/ 0 w 105"/>
                <a:gd name="T5" fmla="*/ 64 h 64"/>
                <a:gd name="T6" fmla="*/ 46 w 105"/>
                <a:gd name="T7" fmla="*/ 64 h 64"/>
                <a:gd name="T8" fmla="*/ 105 w 105"/>
                <a:gd name="T9" fmla="*/ 0 h 64"/>
              </a:gdLst>
              <a:ahLst/>
              <a:cxnLst>
                <a:cxn ang="0">
                  <a:pos x="T0" y="T1"/>
                </a:cxn>
                <a:cxn ang="0">
                  <a:pos x="T2" y="T3"/>
                </a:cxn>
                <a:cxn ang="0">
                  <a:pos x="T4" y="T5"/>
                </a:cxn>
                <a:cxn ang="0">
                  <a:pos x="T6" y="T7"/>
                </a:cxn>
                <a:cxn ang="0">
                  <a:pos x="T8" y="T9"/>
                </a:cxn>
              </a:cxnLst>
              <a:rect l="0" t="0" r="r" b="b"/>
              <a:pathLst>
                <a:path w="105" h="64">
                  <a:moveTo>
                    <a:pt x="105" y="0"/>
                  </a:moveTo>
                  <a:lnTo>
                    <a:pt x="0" y="0"/>
                  </a:lnTo>
                  <a:lnTo>
                    <a:pt x="0" y="64"/>
                  </a:lnTo>
                  <a:lnTo>
                    <a:pt x="46" y="64"/>
                  </a:lnTo>
                  <a:lnTo>
                    <a:pt x="1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244"/>
            <p:cNvSpPr>
              <a:spLocks/>
            </p:cNvSpPr>
            <p:nvPr/>
          </p:nvSpPr>
          <p:spPr bwMode="auto">
            <a:xfrm>
              <a:off x="2491" y="1370"/>
              <a:ext cx="209" cy="185"/>
            </a:xfrm>
            <a:custGeom>
              <a:avLst/>
              <a:gdLst>
                <a:gd name="T0" fmla="*/ 139 w 181"/>
                <a:gd name="T1" fmla="*/ 144 h 160"/>
                <a:gd name="T2" fmla="*/ 91 w 181"/>
                <a:gd name="T3" fmla="*/ 160 h 160"/>
                <a:gd name="T4" fmla="*/ 27 w 181"/>
                <a:gd name="T5" fmla="*/ 129 h 160"/>
                <a:gd name="T6" fmla="*/ 42 w 181"/>
                <a:gd name="T7" fmla="*/ 17 h 160"/>
                <a:gd name="T8" fmla="*/ 90 w 181"/>
                <a:gd name="T9" fmla="*/ 0 h 160"/>
                <a:gd name="T10" fmla="*/ 154 w 181"/>
                <a:gd name="T11" fmla="*/ 32 h 160"/>
                <a:gd name="T12" fmla="*/ 139 w 181"/>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1" h="160">
                  <a:moveTo>
                    <a:pt x="139" y="144"/>
                  </a:moveTo>
                  <a:cubicBezTo>
                    <a:pt x="125" y="155"/>
                    <a:pt x="108" y="160"/>
                    <a:pt x="91" y="160"/>
                  </a:cubicBezTo>
                  <a:cubicBezTo>
                    <a:pt x="67" y="160"/>
                    <a:pt x="43" y="149"/>
                    <a:pt x="27" y="129"/>
                  </a:cubicBezTo>
                  <a:cubicBezTo>
                    <a:pt x="0" y="94"/>
                    <a:pt x="7" y="44"/>
                    <a:pt x="42" y="17"/>
                  </a:cubicBezTo>
                  <a:cubicBezTo>
                    <a:pt x="56" y="6"/>
                    <a:pt x="73" y="0"/>
                    <a:pt x="90" y="0"/>
                  </a:cubicBezTo>
                  <a:cubicBezTo>
                    <a:pt x="114" y="0"/>
                    <a:pt x="138" y="11"/>
                    <a:pt x="154" y="32"/>
                  </a:cubicBezTo>
                  <a:cubicBezTo>
                    <a:pt x="181"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245"/>
            <p:cNvSpPr>
              <a:spLocks/>
            </p:cNvSpPr>
            <p:nvPr/>
          </p:nvSpPr>
          <p:spPr bwMode="auto">
            <a:xfrm>
              <a:off x="2491" y="1370"/>
              <a:ext cx="209" cy="185"/>
            </a:xfrm>
            <a:custGeom>
              <a:avLst/>
              <a:gdLst>
                <a:gd name="T0" fmla="*/ 139 w 181"/>
                <a:gd name="T1" fmla="*/ 144 h 160"/>
                <a:gd name="T2" fmla="*/ 91 w 181"/>
                <a:gd name="T3" fmla="*/ 160 h 160"/>
                <a:gd name="T4" fmla="*/ 27 w 181"/>
                <a:gd name="T5" fmla="*/ 129 h 160"/>
                <a:gd name="T6" fmla="*/ 42 w 181"/>
                <a:gd name="T7" fmla="*/ 17 h 160"/>
                <a:gd name="T8" fmla="*/ 90 w 181"/>
                <a:gd name="T9" fmla="*/ 0 h 160"/>
                <a:gd name="T10" fmla="*/ 154 w 181"/>
                <a:gd name="T11" fmla="*/ 32 h 160"/>
                <a:gd name="T12" fmla="*/ 139 w 181"/>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1" h="160">
                  <a:moveTo>
                    <a:pt x="139" y="144"/>
                  </a:moveTo>
                  <a:cubicBezTo>
                    <a:pt x="125" y="155"/>
                    <a:pt x="108" y="160"/>
                    <a:pt x="91" y="160"/>
                  </a:cubicBezTo>
                  <a:cubicBezTo>
                    <a:pt x="67" y="160"/>
                    <a:pt x="43" y="149"/>
                    <a:pt x="27" y="129"/>
                  </a:cubicBezTo>
                  <a:cubicBezTo>
                    <a:pt x="0" y="94"/>
                    <a:pt x="7" y="44"/>
                    <a:pt x="42" y="17"/>
                  </a:cubicBezTo>
                  <a:cubicBezTo>
                    <a:pt x="56" y="6"/>
                    <a:pt x="73" y="0"/>
                    <a:pt x="90" y="0"/>
                  </a:cubicBezTo>
                  <a:cubicBezTo>
                    <a:pt x="114" y="0"/>
                    <a:pt x="138" y="11"/>
                    <a:pt x="154" y="32"/>
                  </a:cubicBezTo>
                  <a:cubicBezTo>
                    <a:pt x="181"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246"/>
            <p:cNvSpPr>
              <a:spLocks/>
            </p:cNvSpPr>
            <p:nvPr/>
          </p:nvSpPr>
          <p:spPr bwMode="auto">
            <a:xfrm>
              <a:off x="2516" y="1398"/>
              <a:ext cx="26" cy="67"/>
            </a:xfrm>
            <a:custGeom>
              <a:avLst/>
              <a:gdLst>
                <a:gd name="T0" fmla="*/ 14 w 22"/>
                <a:gd name="T1" fmla="*/ 58 h 58"/>
                <a:gd name="T2" fmla="*/ 22 w 22"/>
                <a:gd name="T3" fmla="*/ 44 h 58"/>
                <a:gd name="T4" fmla="*/ 11 w 22"/>
                <a:gd name="T5" fmla="*/ 0 h 58"/>
                <a:gd name="T6" fmla="*/ 3 w 22"/>
                <a:gd name="T7" fmla="*/ 11 h 58"/>
                <a:gd name="T8" fmla="*/ 14 w 22"/>
                <a:gd name="T9" fmla="*/ 58 h 58"/>
              </a:gdLst>
              <a:ahLst/>
              <a:cxnLst>
                <a:cxn ang="0">
                  <a:pos x="T0" y="T1"/>
                </a:cxn>
                <a:cxn ang="0">
                  <a:pos x="T2" y="T3"/>
                </a:cxn>
                <a:cxn ang="0">
                  <a:pos x="T4" y="T5"/>
                </a:cxn>
                <a:cxn ang="0">
                  <a:pos x="T6" y="T7"/>
                </a:cxn>
                <a:cxn ang="0">
                  <a:pos x="T8" y="T9"/>
                </a:cxn>
              </a:cxnLst>
              <a:rect l="0" t="0" r="r" b="b"/>
              <a:pathLst>
                <a:path w="22" h="58">
                  <a:moveTo>
                    <a:pt x="14" y="58"/>
                  </a:moveTo>
                  <a:cubicBezTo>
                    <a:pt x="16" y="53"/>
                    <a:pt x="19" y="49"/>
                    <a:pt x="22" y="44"/>
                  </a:cubicBezTo>
                  <a:cubicBezTo>
                    <a:pt x="9" y="24"/>
                    <a:pt x="10" y="8"/>
                    <a:pt x="11" y="0"/>
                  </a:cubicBezTo>
                  <a:cubicBezTo>
                    <a:pt x="8" y="4"/>
                    <a:pt x="5" y="7"/>
                    <a:pt x="3" y="11"/>
                  </a:cubicBezTo>
                  <a:cubicBezTo>
                    <a:pt x="0" y="21"/>
                    <a:pt x="0" y="38"/>
                    <a:pt x="1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247"/>
            <p:cNvSpPr>
              <a:spLocks/>
            </p:cNvSpPr>
            <p:nvPr/>
          </p:nvSpPr>
          <p:spPr bwMode="auto">
            <a:xfrm>
              <a:off x="2548" y="1467"/>
              <a:ext cx="124" cy="62"/>
            </a:xfrm>
            <a:custGeom>
              <a:avLst/>
              <a:gdLst>
                <a:gd name="T0" fmla="*/ 23 w 108"/>
                <a:gd name="T1" fmla="*/ 14 h 54"/>
                <a:gd name="T2" fmla="*/ 8 w 108"/>
                <a:gd name="T3" fmla="*/ 0 h 54"/>
                <a:gd name="T4" fmla="*/ 0 w 108"/>
                <a:gd name="T5" fmla="*/ 13 h 54"/>
                <a:gd name="T6" fmla="*/ 14 w 108"/>
                <a:gd name="T7" fmla="*/ 25 h 54"/>
                <a:gd name="T8" fmla="*/ 97 w 108"/>
                <a:gd name="T9" fmla="*/ 54 h 54"/>
                <a:gd name="T10" fmla="*/ 108 w 108"/>
                <a:gd name="T11" fmla="*/ 41 h 54"/>
                <a:gd name="T12" fmla="*/ 23 w 108"/>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108" h="54">
                  <a:moveTo>
                    <a:pt x="23" y="14"/>
                  </a:moveTo>
                  <a:cubicBezTo>
                    <a:pt x="17" y="9"/>
                    <a:pt x="12" y="5"/>
                    <a:pt x="8" y="0"/>
                  </a:cubicBezTo>
                  <a:cubicBezTo>
                    <a:pt x="5" y="5"/>
                    <a:pt x="2" y="9"/>
                    <a:pt x="0" y="13"/>
                  </a:cubicBezTo>
                  <a:cubicBezTo>
                    <a:pt x="4" y="17"/>
                    <a:pt x="9" y="21"/>
                    <a:pt x="14" y="25"/>
                  </a:cubicBezTo>
                  <a:cubicBezTo>
                    <a:pt x="47" y="51"/>
                    <a:pt x="79" y="54"/>
                    <a:pt x="97" y="54"/>
                  </a:cubicBezTo>
                  <a:cubicBezTo>
                    <a:pt x="99" y="54"/>
                    <a:pt x="104" y="46"/>
                    <a:pt x="108" y="41"/>
                  </a:cubicBezTo>
                  <a:cubicBezTo>
                    <a:pt x="100" y="43"/>
                    <a:pt x="65" y="47"/>
                    <a:pt x="2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248"/>
            <p:cNvSpPr>
              <a:spLocks/>
            </p:cNvSpPr>
            <p:nvPr/>
          </p:nvSpPr>
          <p:spPr bwMode="auto">
            <a:xfrm>
              <a:off x="2597" y="1421"/>
              <a:ext cx="88" cy="74"/>
            </a:xfrm>
            <a:custGeom>
              <a:avLst/>
              <a:gdLst>
                <a:gd name="T0" fmla="*/ 0 w 76"/>
                <a:gd name="T1" fmla="*/ 7 h 64"/>
                <a:gd name="T2" fmla="*/ 74 w 76"/>
                <a:gd name="T3" fmla="*/ 64 h 64"/>
                <a:gd name="T4" fmla="*/ 76 w 76"/>
                <a:gd name="T5" fmla="*/ 57 h 64"/>
                <a:gd name="T6" fmla="*/ 11 w 76"/>
                <a:gd name="T7" fmla="*/ 0 h 64"/>
                <a:gd name="T8" fmla="*/ 0 w 76"/>
                <a:gd name="T9" fmla="*/ 7 h 64"/>
              </a:gdLst>
              <a:ahLst/>
              <a:cxnLst>
                <a:cxn ang="0">
                  <a:pos x="T0" y="T1"/>
                </a:cxn>
                <a:cxn ang="0">
                  <a:pos x="T2" y="T3"/>
                </a:cxn>
                <a:cxn ang="0">
                  <a:pos x="T4" y="T5"/>
                </a:cxn>
                <a:cxn ang="0">
                  <a:pos x="T6" y="T7"/>
                </a:cxn>
                <a:cxn ang="0">
                  <a:pos x="T8" y="T9"/>
                </a:cxn>
              </a:cxnLst>
              <a:rect l="0" t="0" r="r" b="b"/>
              <a:pathLst>
                <a:path w="76" h="64">
                  <a:moveTo>
                    <a:pt x="0" y="7"/>
                  </a:moveTo>
                  <a:cubicBezTo>
                    <a:pt x="30" y="34"/>
                    <a:pt x="65" y="58"/>
                    <a:pt x="74" y="64"/>
                  </a:cubicBezTo>
                  <a:cubicBezTo>
                    <a:pt x="75" y="62"/>
                    <a:pt x="76" y="60"/>
                    <a:pt x="76" y="57"/>
                  </a:cubicBezTo>
                  <a:cubicBezTo>
                    <a:pt x="67" y="50"/>
                    <a:pt x="41" y="30"/>
                    <a:pt x="11" y="0"/>
                  </a:cubicBezTo>
                  <a:cubicBezTo>
                    <a:pt x="8" y="2"/>
                    <a:pt x="4" y="4"/>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249"/>
            <p:cNvSpPr>
              <a:spLocks/>
            </p:cNvSpPr>
            <p:nvPr/>
          </p:nvSpPr>
          <p:spPr bwMode="auto">
            <a:xfrm>
              <a:off x="2555" y="1375"/>
              <a:ext cx="38" cy="37"/>
            </a:xfrm>
            <a:custGeom>
              <a:avLst/>
              <a:gdLst>
                <a:gd name="T0" fmla="*/ 33 w 33"/>
                <a:gd name="T1" fmla="*/ 25 h 32"/>
                <a:gd name="T2" fmla="*/ 11 w 33"/>
                <a:gd name="T3" fmla="*/ 0 h 32"/>
                <a:gd name="T4" fmla="*/ 0 w 33"/>
                <a:gd name="T5" fmla="*/ 4 h 32"/>
                <a:gd name="T6" fmla="*/ 22 w 33"/>
                <a:gd name="T7" fmla="*/ 32 h 32"/>
                <a:gd name="T8" fmla="*/ 33 w 33"/>
                <a:gd name="T9" fmla="*/ 25 h 32"/>
              </a:gdLst>
              <a:ahLst/>
              <a:cxnLst>
                <a:cxn ang="0">
                  <a:pos x="T0" y="T1"/>
                </a:cxn>
                <a:cxn ang="0">
                  <a:pos x="T2" y="T3"/>
                </a:cxn>
                <a:cxn ang="0">
                  <a:pos x="T4" y="T5"/>
                </a:cxn>
                <a:cxn ang="0">
                  <a:pos x="T6" y="T7"/>
                </a:cxn>
                <a:cxn ang="0">
                  <a:pos x="T8" y="T9"/>
                </a:cxn>
              </a:cxnLst>
              <a:rect l="0" t="0" r="r" b="b"/>
              <a:pathLst>
                <a:path w="33" h="32">
                  <a:moveTo>
                    <a:pt x="33" y="25"/>
                  </a:moveTo>
                  <a:cubicBezTo>
                    <a:pt x="26" y="17"/>
                    <a:pt x="18" y="9"/>
                    <a:pt x="11" y="0"/>
                  </a:cubicBezTo>
                  <a:cubicBezTo>
                    <a:pt x="7" y="1"/>
                    <a:pt x="4" y="3"/>
                    <a:pt x="0" y="4"/>
                  </a:cubicBezTo>
                  <a:cubicBezTo>
                    <a:pt x="6" y="13"/>
                    <a:pt x="13" y="23"/>
                    <a:pt x="22" y="32"/>
                  </a:cubicBezTo>
                  <a:cubicBezTo>
                    <a:pt x="26" y="29"/>
                    <a:pt x="29" y="27"/>
                    <a:pt x="33"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250"/>
            <p:cNvSpPr>
              <a:spLocks/>
            </p:cNvSpPr>
            <p:nvPr/>
          </p:nvSpPr>
          <p:spPr bwMode="auto">
            <a:xfrm>
              <a:off x="2520" y="1465"/>
              <a:ext cx="28" cy="70"/>
            </a:xfrm>
            <a:custGeom>
              <a:avLst/>
              <a:gdLst>
                <a:gd name="T0" fmla="*/ 11 w 24"/>
                <a:gd name="T1" fmla="*/ 0 h 61"/>
                <a:gd name="T2" fmla="*/ 0 w 24"/>
                <a:gd name="T3" fmla="*/ 44 h 61"/>
                <a:gd name="T4" fmla="*/ 1 w 24"/>
                <a:gd name="T5" fmla="*/ 47 h 61"/>
                <a:gd name="T6" fmla="*/ 15 w 24"/>
                <a:gd name="T7" fmla="*/ 61 h 61"/>
                <a:gd name="T8" fmla="*/ 24 w 24"/>
                <a:gd name="T9" fmla="*/ 15 h 61"/>
                <a:gd name="T10" fmla="*/ 11 w 24"/>
                <a:gd name="T11" fmla="*/ 0 h 61"/>
              </a:gdLst>
              <a:ahLst/>
              <a:cxnLst>
                <a:cxn ang="0">
                  <a:pos x="T0" y="T1"/>
                </a:cxn>
                <a:cxn ang="0">
                  <a:pos x="T2" y="T3"/>
                </a:cxn>
                <a:cxn ang="0">
                  <a:pos x="T4" y="T5"/>
                </a:cxn>
                <a:cxn ang="0">
                  <a:pos x="T6" y="T7"/>
                </a:cxn>
                <a:cxn ang="0">
                  <a:pos x="T8" y="T9"/>
                </a:cxn>
                <a:cxn ang="0">
                  <a:pos x="T10" y="T11"/>
                </a:cxn>
              </a:cxnLst>
              <a:rect l="0" t="0" r="r" b="b"/>
              <a:pathLst>
                <a:path w="24" h="61">
                  <a:moveTo>
                    <a:pt x="11" y="0"/>
                  </a:moveTo>
                  <a:cubicBezTo>
                    <a:pt x="3" y="15"/>
                    <a:pt x="0" y="32"/>
                    <a:pt x="0" y="44"/>
                  </a:cubicBezTo>
                  <a:cubicBezTo>
                    <a:pt x="1" y="45"/>
                    <a:pt x="1" y="46"/>
                    <a:pt x="1" y="47"/>
                  </a:cubicBezTo>
                  <a:cubicBezTo>
                    <a:pt x="5" y="52"/>
                    <a:pt x="10" y="57"/>
                    <a:pt x="15" y="61"/>
                  </a:cubicBezTo>
                  <a:cubicBezTo>
                    <a:pt x="14" y="50"/>
                    <a:pt x="15" y="33"/>
                    <a:pt x="24" y="15"/>
                  </a:cubicBezTo>
                  <a:cubicBezTo>
                    <a:pt x="19" y="10"/>
                    <a:pt x="14" y="5"/>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251"/>
            <p:cNvSpPr>
              <a:spLocks/>
            </p:cNvSpPr>
            <p:nvPr/>
          </p:nvSpPr>
          <p:spPr bwMode="auto">
            <a:xfrm>
              <a:off x="2533" y="1412"/>
              <a:ext cx="64" cy="70"/>
            </a:xfrm>
            <a:custGeom>
              <a:avLst/>
              <a:gdLst>
                <a:gd name="T0" fmla="*/ 41 w 56"/>
                <a:gd name="T1" fmla="*/ 0 h 61"/>
                <a:gd name="T2" fmla="*/ 19 w 56"/>
                <a:gd name="T3" fmla="*/ 19 h 61"/>
                <a:gd name="T4" fmla="*/ 8 w 56"/>
                <a:gd name="T5" fmla="*/ 32 h 61"/>
                <a:gd name="T6" fmla="*/ 8 w 56"/>
                <a:gd name="T7" fmla="*/ 32 h 61"/>
                <a:gd name="T8" fmla="*/ 0 w 56"/>
                <a:gd name="T9" fmla="*/ 46 h 61"/>
                <a:gd name="T10" fmla="*/ 13 w 56"/>
                <a:gd name="T11" fmla="*/ 61 h 61"/>
                <a:gd name="T12" fmla="*/ 21 w 56"/>
                <a:gd name="T13" fmla="*/ 48 h 61"/>
                <a:gd name="T14" fmla="*/ 21 w 56"/>
                <a:gd name="T15" fmla="*/ 48 h 61"/>
                <a:gd name="T16" fmla="*/ 35 w 56"/>
                <a:gd name="T17" fmla="*/ 32 h 61"/>
                <a:gd name="T18" fmla="*/ 56 w 56"/>
                <a:gd name="T19" fmla="*/ 15 h 61"/>
                <a:gd name="T20" fmla="*/ 41 w 56"/>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1">
                  <a:moveTo>
                    <a:pt x="41" y="0"/>
                  </a:moveTo>
                  <a:cubicBezTo>
                    <a:pt x="34" y="5"/>
                    <a:pt x="26" y="11"/>
                    <a:pt x="19" y="19"/>
                  </a:cubicBezTo>
                  <a:cubicBezTo>
                    <a:pt x="15" y="23"/>
                    <a:pt x="11" y="28"/>
                    <a:pt x="8" y="32"/>
                  </a:cubicBezTo>
                  <a:cubicBezTo>
                    <a:pt x="8" y="32"/>
                    <a:pt x="8" y="32"/>
                    <a:pt x="8" y="32"/>
                  </a:cubicBezTo>
                  <a:cubicBezTo>
                    <a:pt x="5" y="37"/>
                    <a:pt x="2" y="41"/>
                    <a:pt x="0" y="46"/>
                  </a:cubicBezTo>
                  <a:cubicBezTo>
                    <a:pt x="3" y="51"/>
                    <a:pt x="8" y="56"/>
                    <a:pt x="13" y="61"/>
                  </a:cubicBezTo>
                  <a:cubicBezTo>
                    <a:pt x="15" y="57"/>
                    <a:pt x="18" y="53"/>
                    <a:pt x="21" y="48"/>
                  </a:cubicBezTo>
                  <a:cubicBezTo>
                    <a:pt x="21" y="48"/>
                    <a:pt x="21" y="48"/>
                    <a:pt x="21" y="48"/>
                  </a:cubicBezTo>
                  <a:cubicBezTo>
                    <a:pt x="24" y="43"/>
                    <a:pt x="29" y="37"/>
                    <a:pt x="35" y="32"/>
                  </a:cubicBezTo>
                  <a:cubicBezTo>
                    <a:pt x="43" y="25"/>
                    <a:pt x="49" y="19"/>
                    <a:pt x="56" y="15"/>
                  </a:cubicBezTo>
                  <a:cubicBezTo>
                    <a:pt x="51" y="10"/>
                    <a:pt x="46" y="5"/>
                    <a:pt x="4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252"/>
            <p:cNvSpPr>
              <a:spLocks/>
            </p:cNvSpPr>
            <p:nvPr/>
          </p:nvSpPr>
          <p:spPr bwMode="auto">
            <a:xfrm>
              <a:off x="2580" y="1390"/>
              <a:ext cx="88" cy="39"/>
            </a:xfrm>
            <a:custGeom>
              <a:avLst/>
              <a:gdLst>
                <a:gd name="T0" fmla="*/ 65 w 76"/>
                <a:gd name="T1" fmla="*/ 2 h 34"/>
                <a:gd name="T2" fmla="*/ 11 w 76"/>
                <a:gd name="T3" fmla="*/ 12 h 34"/>
                <a:gd name="T4" fmla="*/ 11 w 76"/>
                <a:gd name="T5" fmla="*/ 12 h 34"/>
                <a:gd name="T6" fmla="*/ 0 w 76"/>
                <a:gd name="T7" fmla="*/ 19 h 34"/>
                <a:gd name="T8" fmla="*/ 15 w 76"/>
                <a:gd name="T9" fmla="*/ 34 h 34"/>
                <a:gd name="T10" fmla="*/ 26 w 76"/>
                <a:gd name="T11" fmla="*/ 27 h 34"/>
                <a:gd name="T12" fmla="*/ 26 w 76"/>
                <a:gd name="T13" fmla="*/ 27 h 34"/>
                <a:gd name="T14" fmla="*/ 76 w 76"/>
                <a:gd name="T15" fmla="*/ 14 h 34"/>
                <a:gd name="T16" fmla="*/ 65 w 76"/>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34">
                  <a:moveTo>
                    <a:pt x="65" y="2"/>
                  </a:moveTo>
                  <a:cubicBezTo>
                    <a:pt x="52" y="0"/>
                    <a:pt x="33" y="0"/>
                    <a:pt x="11" y="12"/>
                  </a:cubicBezTo>
                  <a:cubicBezTo>
                    <a:pt x="11" y="12"/>
                    <a:pt x="11" y="12"/>
                    <a:pt x="11" y="12"/>
                  </a:cubicBezTo>
                  <a:cubicBezTo>
                    <a:pt x="7" y="14"/>
                    <a:pt x="4" y="16"/>
                    <a:pt x="0" y="19"/>
                  </a:cubicBezTo>
                  <a:cubicBezTo>
                    <a:pt x="5" y="24"/>
                    <a:pt x="10" y="29"/>
                    <a:pt x="15" y="34"/>
                  </a:cubicBezTo>
                  <a:cubicBezTo>
                    <a:pt x="19" y="31"/>
                    <a:pt x="23" y="29"/>
                    <a:pt x="26" y="27"/>
                  </a:cubicBezTo>
                  <a:cubicBezTo>
                    <a:pt x="26" y="27"/>
                    <a:pt x="26" y="27"/>
                    <a:pt x="26" y="27"/>
                  </a:cubicBezTo>
                  <a:cubicBezTo>
                    <a:pt x="55" y="11"/>
                    <a:pt x="76" y="14"/>
                    <a:pt x="76" y="14"/>
                  </a:cubicBezTo>
                  <a:cubicBezTo>
                    <a:pt x="73" y="9"/>
                    <a:pt x="69" y="5"/>
                    <a:pt x="6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253"/>
            <p:cNvSpPr>
              <a:spLocks/>
            </p:cNvSpPr>
            <p:nvPr/>
          </p:nvSpPr>
          <p:spPr bwMode="auto">
            <a:xfrm>
              <a:off x="2628" y="1444"/>
              <a:ext cx="44" cy="45"/>
            </a:xfrm>
            <a:custGeom>
              <a:avLst/>
              <a:gdLst>
                <a:gd name="T0" fmla="*/ 9 w 38"/>
                <a:gd name="T1" fmla="*/ 6 h 39"/>
                <a:gd name="T2" fmla="*/ 5 w 38"/>
                <a:gd name="T3" fmla="*/ 30 h 39"/>
                <a:gd name="T4" fmla="*/ 30 w 38"/>
                <a:gd name="T5" fmla="*/ 34 h 39"/>
                <a:gd name="T6" fmla="*/ 33 w 38"/>
                <a:gd name="T7" fmla="*/ 9 h 39"/>
                <a:gd name="T8" fmla="*/ 9 w 38"/>
                <a:gd name="T9" fmla="*/ 6 h 39"/>
              </a:gdLst>
              <a:ahLst/>
              <a:cxnLst>
                <a:cxn ang="0">
                  <a:pos x="T0" y="T1"/>
                </a:cxn>
                <a:cxn ang="0">
                  <a:pos x="T2" y="T3"/>
                </a:cxn>
                <a:cxn ang="0">
                  <a:pos x="T4" y="T5"/>
                </a:cxn>
                <a:cxn ang="0">
                  <a:pos x="T6" y="T7"/>
                </a:cxn>
                <a:cxn ang="0">
                  <a:pos x="T8" y="T9"/>
                </a:cxn>
              </a:cxnLst>
              <a:rect l="0" t="0" r="r" b="b"/>
              <a:pathLst>
                <a:path w="38" h="39">
                  <a:moveTo>
                    <a:pt x="9" y="6"/>
                  </a:moveTo>
                  <a:cubicBezTo>
                    <a:pt x="1" y="12"/>
                    <a:pt x="0" y="23"/>
                    <a:pt x="5" y="30"/>
                  </a:cubicBezTo>
                  <a:cubicBezTo>
                    <a:pt x="11" y="38"/>
                    <a:pt x="22" y="39"/>
                    <a:pt x="30" y="34"/>
                  </a:cubicBezTo>
                  <a:cubicBezTo>
                    <a:pt x="37" y="28"/>
                    <a:pt x="38" y="17"/>
                    <a:pt x="33" y="9"/>
                  </a:cubicBezTo>
                  <a:cubicBezTo>
                    <a:pt x="27" y="2"/>
                    <a:pt x="16" y="0"/>
                    <a:pt x="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254"/>
            <p:cNvSpPr>
              <a:spLocks/>
            </p:cNvSpPr>
            <p:nvPr/>
          </p:nvSpPr>
          <p:spPr bwMode="auto">
            <a:xfrm>
              <a:off x="2588" y="1495"/>
              <a:ext cx="42" cy="41"/>
            </a:xfrm>
            <a:custGeom>
              <a:avLst/>
              <a:gdLst>
                <a:gd name="T0" fmla="*/ 8 w 36"/>
                <a:gd name="T1" fmla="*/ 5 h 36"/>
                <a:gd name="T2" fmla="*/ 5 w 36"/>
                <a:gd name="T3" fmla="*/ 27 h 36"/>
                <a:gd name="T4" fmla="*/ 28 w 36"/>
                <a:gd name="T5" fmla="*/ 30 h 36"/>
                <a:gd name="T6" fmla="*/ 30 w 36"/>
                <a:gd name="T7" fmla="*/ 8 h 36"/>
                <a:gd name="T8" fmla="*/ 8 w 36"/>
                <a:gd name="T9" fmla="*/ 5 h 36"/>
              </a:gdLst>
              <a:ahLst/>
              <a:cxnLst>
                <a:cxn ang="0">
                  <a:pos x="T0" y="T1"/>
                </a:cxn>
                <a:cxn ang="0">
                  <a:pos x="T2" y="T3"/>
                </a:cxn>
                <a:cxn ang="0">
                  <a:pos x="T4" y="T5"/>
                </a:cxn>
                <a:cxn ang="0">
                  <a:pos x="T6" y="T7"/>
                </a:cxn>
                <a:cxn ang="0">
                  <a:pos x="T8" y="T9"/>
                </a:cxn>
              </a:cxnLst>
              <a:rect l="0" t="0" r="r" b="b"/>
              <a:pathLst>
                <a:path w="36" h="36">
                  <a:moveTo>
                    <a:pt x="8" y="5"/>
                  </a:moveTo>
                  <a:cubicBezTo>
                    <a:pt x="1" y="10"/>
                    <a:pt x="0" y="20"/>
                    <a:pt x="5" y="27"/>
                  </a:cubicBezTo>
                  <a:cubicBezTo>
                    <a:pt x="11" y="34"/>
                    <a:pt x="21" y="36"/>
                    <a:pt x="28" y="30"/>
                  </a:cubicBezTo>
                  <a:cubicBezTo>
                    <a:pt x="35" y="25"/>
                    <a:pt x="36" y="15"/>
                    <a:pt x="30" y="8"/>
                  </a:cubicBezTo>
                  <a:cubicBezTo>
                    <a:pt x="25" y="1"/>
                    <a:pt x="15" y="0"/>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255"/>
            <p:cNvSpPr>
              <a:spLocks/>
            </p:cNvSpPr>
            <p:nvPr/>
          </p:nvSpPr>
          <p:spPr bwMode="auto">
            <a:xfrm>
              <a:off x="2514" y="1432"/>
              <a:ext cx="62" cy="64"/>
            </a:xfrm>
            <a:custGeom>
              <a:avLst/>
              <a:gdLst>
                <a:gd name="T0" fmla="*/ 12 w 54"/>
                <a:gd name="T1" fmla="*/ 8 h 55"/>
                <a:gd name="T2" fmla="*/ 8 w 54"/>
                <a:gd name="T3" fmla="*/ 42 h 55"/>
                <a:gd name="T4" fmla="*/ 42 w 54"/>
                <a:gd name="T5" fmla="*/ 47 h 55"/>
                <a:gd name="T6" fmla="*/ 46 w 54"/>
                <a:gd name="T7" fmla="*/ 13 h 55"/>
                <a:gd name="T8" fmla="*/ 12 w 54"/>
                <a:gd name="T9" fmla="*/ 8 h 55"/>
              </a:gdLst>
              <a:ahLst/>
              <a:cxnLst>
                <a:cxn ang="0">
                  <a:pos x="T0" y="T1"/>
                </a:cxn>
                <a:cxn ang="0">
                  <a:pos x="T2" y="T3"/>
                </a:cxn>
                <a:cxn ang="0">
                  <a:pos x="T4" y="T5"/>
                </a:cxn>
                <a:cxn ang="0">
                  <a:pos x="T6" y="T7"/>
                </a:cxn>
                <a:cxn ang="0">
                  <a:pos x="T8" y="T9"/>
                </a:cxn>
              </a:cxnLst>
              <a:rect l="0" t="0" r="r" b="b"/>
              <a:pathLst>
                <a:path w="54" h="55">
                  <a:moveTo>
                    <a:pt x="12" y="8"/>
                  </a:moveTo>
                  <a:cubicBezTo>
                    <a:pt x="2" y="17"/>
                    <a:pt x="0" y="32"/>
                    <a:pt x="8" y="42"/>
                  </a:cubicBezTo>
                  <a:cubicBezTo>
                    <a:pt x="16" y="53"/>
                    <a:pt x="31" y="55"/>
                    <a:pt x="42" y="47"/>
                  </a:cubicBezTo>
                  <a:cubicBezTo>
                    <a:pt x="52" y="39"/>
                    <a:pt x="54" y="24"/>
                    <a:pt x="46" y="13"/>
                  </a:cubicBezTo>
                  <a:cubicBezTo>
                    <a:pt x="38" y="2"/>
                    <a:pt x="23" y="0"/>
                    <a:pt x="1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256"/>
            <p:cNvSpPr>
              <a:spLocks noEditPoints="1"/>
            </p:cNvSpPr>
            <p:nvPr/>
          </p:nvSpPr>
          <p:spPr bwMode="auto">
            <a:xfrm>
              <a:off x="2297" y="1173"/>
              <a:ext cx="597" cy="579"/>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257"/>
            <p:cNvSpPr>
              <a:spLocks noEditPoints="1"/>
            </p:cNvSpPr>
            <p:nvPr/>
          </p:nvSpPr>
          <p:spPr bwMode="auto">
            <a:xfrm>
              <a:off x="2297" y="1173"/>
              <a:ext cx="597" cy="579"/>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258"/>
            <p:cNvSpPr>
              <a:spLocks/>
            </p:cNvSpPr>
            <p:nvPr/>
          </p:nvSpPr>
          <p:spPr bwMode="auto">
            <a:xfrm>
              <a:off x="3591" y="1628"/>
              <a:ext cx="393" cy="116"/>
            </a:xfrm>
            <a:custGeom>
              <a:avLst/>
              <a:gdLst>
                <a:gd name="T0" fmla="*/ 248 w 341"/>
                <a:gd name="T1" fmla="*/ 0 h 100"/>
                <a:gd name="T2" fmla="*/ 235 w 341"/>
                <a:gd name="T3" fmla="*/ 0 h 100"/>
                <a:gd name="T4" fmla="*/ 113 w 341"/>
                <a:gd name="T5" fmla="*/ 0 h 100"/>
                <a:gd name="T6" fmla="*/ 106 w 341"/>
                <a:gd name="T7" fmla="*/ 0 h 100"/>
                <a:gd name="T8" fmla="*/ 0 w 341"/>
                <a:gd name="T9" fmla="*/ 69 h 100"/>
                <a:gd name="T10" fmla="*/ 0 w 341"/>
                <a:gd name="T11" fmla="*/ 100 h 100"/>
                <a:gd name="T12" fmla="*/ 128 w 341"/>
                <a:gd name="T13" fmla="*/ 100 h 100"/>
                <a:gd name="T14" fmla="*/ 221 w 341"/>
                <a:gd name="T15" fmla="*/ 100 h 100"/>
                <a:gd name="T16" fmla="*/ 341 w 341"/>
                <a:gd name="T17" fmla="*/ 100 h 100"/>
                <a:gd name="T18" fmla="*/ 341 w 341"/>
                <a:gd name="T19" fmla="*/ 69 h 100"/>
                <a:gd name="T20" fmla="*/ 248 w 341"/>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100">
                  <a:moveTo>
                    <a:pt x="248" y="0"/>
                  </a:moveTo>
                  <a:cubicBezTo>
                    <a:pt x="235" y="0"/>
                    <a:pt x="235" y="0"/>
                    <a:pt x="235" y="0"/>
                  </a:cubicBezTo>
                  <a:cubicBezTo>
                    <a:pt x="113" y="0"/>
                    <a:pt x="113" y="0"/>
                    <a:pt x="113" y="0"/>
                  </a:cubicBezTo>
                  <a:cubicBezTo>
                    <a:pt x="106" y="0"/>
                    <a:pt x="106" y="0"/>
                    <a:pt x="106" y="0"/>
                  </a:cubicBezTo>
                  <a:cubicBezTo>
                    <a:pt x="123" y="60"/>
                    <a:pt x="100" y="69"/>
                    <a:pt x="0" y="69"/>
                  </a:cubicBezTo>
                  <a:cubicBezTo>
                    <a:pt x="0" y="100"/>
                    <a:pt x="0" y="100"/>
                    <a:pt x="0" y="100"/>
                  </a:cubicBezTo>
                  <a:cubicBezTo>
                    <a:pt x="128" y="100"/>
                    <a:pt x="128" y="100"/>
                    <a:pt x="128" y="100"/>
                  </a:cubicBezTo>
                  <a:cubicBezTo>
                    <a:pt x="221" y="100"/>
                    <a:pt x="221" y="100"/>
                    <a:pt x="221" y="100"/>
                  </a:cubicBezTo>
                  <a:cubicBezTo>
                    <a:pt x="341" y="100"/>
                    <a:pt x="341" y="100"/>
                    <a:pt x="341" y="100"/>
                  </a:cubicBezTo>
                  <a:cubicBezTo>
                    <a:pt x="341" y="69"/>
                    <a:pt x="341" y="69"/>
                    <a:pt x="341" y="69"/>
                  </a:cubicBezTo>
                  <a:cubicBezTo>
                    <a:pt x="241" y="69"/>
                    <a:pt x="231" y="60"/>
                    <a:pt x="24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259"/>
            <p:cNvSpPr>
              <a:spLocks noEditPoints="1"/>
            </p:cNvSpPr>
            <p:nvPr/>
          </p:nvSpPr>
          <p:spPr bwMode="auto">
            <a:xfrm>
              <a:off x="3487" y="1190"/>
              <a:ext cx="601" cy="438"/>
            </a:xfrm>
            <a:custGeom>
              <a:avLst/>
              <a:gdLst>
                <a:gd name="T0" fmla="*/ 489 w 521"/>
                <a:gd name="T1" fmla="*/ 0 h 380"/>
                <a:gd name="T2" fmla="*/ 29 w 521"/>
                <a:gd name="T3" fmla="*/ 0 h 380"/>
                <a:gd name="T4" fmla="*/ 0 w 521"/>
                <a:gd name="T5" fmla="*/ 30 h 380"/>
                <a:gd name="T6" fmla="*/ 0 w 521"/>
                <a:gd name="T7" fmla="*/ 351 h 380"/>
                <a:gd name="T8" fmla="*/ 29 w 521"/>
                <a:gd name="T9" fmla="*/ 380 h 380"/>
                <a:gd name="T10" fmla="*/ 489 w 521"/>
                <a:gd name="T11" fmla="*/ 380 h 380"/>
                <a:gd name="T12" fmla="*/ 521 w 521"/>
                <a:gd name="T13" fmla="*/ 351 h 380"/>
                <a:gd name="T14" fmla="*/ 521 w 521"/>
                <a:gd name="T15" fmla="*/ 30 h 380"/>
                <a:gd name="T16" fmla="*/ 489 w 521"/>
                <a:gd name="T17" fmla="*/ 0 h 380"/>
                <a:gd name="T18" fmla="*/ 481 w 521"/>
                <a:gd name="T19" fmla="*/ 40 h 380"/>
                <a:gd name="T20" fmla="*/ 481 w 521"/>
                <a:gd name="T21" fmla="*/ 340 h 380"/>
                <a:gd name="T22" fmla="*/ 40 w 521"/>
                <a:gd name="T23" fmla="*/ 340 h 380"/>
                <a:gd name="T24" fmla="*/ 40 w 521"/>
                <a:gd name="T25" fmla="*/ 40 h 380"/>
                <a:gd name="T26" fmla="*/ 482 w 521"/>
                <a:gd name="T27" fmla="*/ 39 h 380"/>
                <a:gd name="T28" fmla="*/ 481 w 521"/>
                <a:gd name="T29" fmla="*/ 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1" h="380">
                  <a:moveTo>
                    <a:pt x="489" y="0"/>
                  </a:moveTo>
                  <a:cubicBezTo>
                    <a:pt x="29" y="0"/>
                    <a:pt x="29" y="0"/>
                    <a:pt x="29" y="0"/>
                  </a:cubicBezTo>
                  <a:cubicBezTo>
                    <a:pt x="13" y="0"/>
                    <a:pt x="0" y="14"/>
                    <a:pt x="0" y="30"/>
                  </a:cubicBezTo>
                  <a:cubicBezTo>
                    <a:pt x="0" y="351"/>
                    <a:pt x="0" y="351"/>
                    <a:pt x="0" y="351"/>
                  </a:cubicBezTo>
                  <a:cubicBezTo>
                    <a:pt x="0" y="367"/>
                    <a:pt x="13" y="380"/>
                    <a:pt x="29" y="380"/>
                  </a:cubicBezTo>
                  <a:cubicBezTo>
                    <a:pt x="489" y="380"/>
                    <a:pt x="489" y="380"/>
                    <a:pt x="489" y="380"/>
                  </a:cubicBezTo>
                  <a:cubicBezTo>
                    <a:pt x="505" y="380"/>
                    <a:pt x="521" y="367"/>
                    <a:pt x="521" y="351"/>
                  </a:cubicBezTo>
                  <a:cubicBezTo>
                    <a:pt x="521" y="30"/>
                    <a:pt x="521" y="30"/>
                    <a:pt x="521" y="30"/>
                  </a:cubicBezTo>
                  <a:cubicBezTo>
                    <a:pt x="521" y="14"/>
                    <a:pt x="505" y="0"/>
                    <a:pt x="489" y="0"/>
                  </a:cubicBezTo>
                  <a:close/>
                  <a:moveTo>
                    <a:pt x="481" y="40"/>
                  </a:moveTo>
                  <a:cubicBezTo>
                    <a:pt x="481" y="340"/>
                    <a:pt x="481" y="340"/>
                    <a:pt x="481" y="340"/>
                  </a:cubicBezTo>
                  <a:cubicBezTo>
                    <a:pt x="40" y="340"/>
                    <a:pt x="40" y="340"/>
                    <a:pt x="40" y="340"/>
                  </a:cubicBezTo>
                  <a:cubicBezTo>
                    <a:pt x="40" y="40"/>
                    <a:pt x="40" y="40"/>
                    <a:pt x="40" y="40"/>
                  </a:cubicBezTo>
                  <a:cubicBezTo>
                    <a:pt x="482" y="39"/>
                    <a:pt x="482" y="39"/>
                    <a:pt x="482" y="39"/>
                  </a:cubicBezTo>
                  <a:lnTo>
                    <a:pt x="481" y="4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260"/>
            <p:cNvSpPr>
              <a:spLocks/>
            </p:cNvSpPr>
            <p:nvPr/>
          </p:nvSpPr>
          <p:spPr bwMode="auto">
            <a:xfrm>
              <a:off x="3533" y="1235"/>
              <a:ext cx="509" cy="347"/>
            </a:xfrm>
            <a:custGeom>
              <a:avLst/>
              <a:gdLst>
                <a:gd name="T0" fmla="*/ 507 w 509"/>
                <a:gd name="T1" fmla="*/ 1 h 347"/>
                <a:gd name="T2" fmla="*/ 507 w 509"/>
                <a:gd name="T3" fmla="*/ 347 h 347"/>
                <a:gd name="T4" fmla="*/ 0 w 509"/>
                <a:gd name="T5" fmla="*/ 347 h 347"/>
                <a:gd name="T6" fmla="*/ 0 w 509"/>
                <a:gd name="T7" fmla="*/ 1 h 347"/>
                <a:gd name="T8" fmla="*/ 509 w 509"/>
                <a:gd name="T9" fmla="*/ 0 h 347"/>
                <a:gd name="T10" fmla="*/ 507 w 509"/>
                <a:gd name="T11" fmla="*/ 1 h 347"/>
              </a:gdLst>
              <a:ahLst/>
              <a:cxnLst>
                <a:cxn ang="0">
                  <a:pos x="T0" y="T1"/>
                </a:cxn>
                <a:cxn ang="0">
                  <a:pos x="T2" y="T3"/>
                </a:cxn>
                <a:cxn ang="0">
                  <a:pos x="T4" y="T5"/>
                </a:cxn>
                <a:cxn ang="0">
                  <a:pos x="T6" y="T7"/>
                </a:cxn>
                <a:cxn ang="0">
                  <a:pos x="T8" y="T9"/>
                </a:cxn>
                <a:cxn ang="0">
                  <a:pos x="T10" y="T11"/>
                </a:cxn>
              </a:cxnLst>
              <a:rect l="0" t="0" r="r" b="b"/>
              <a:pathLst>
                <a:path w="509" h="347">
                  <a:moveTo>
                    <a:pt x="507" y="1"/>
                  </a:moveTo>
                  <a:lnTo>
                    <a:pt x="507" y="347"/>
                  </a:lnTo>
                  <a:lnTo>
                    <a:pt x="0" y="347"/>
                  </a:lnTo>
                  <a:lnTo>
                    <a:pt x="0" y="1"/>
                  </a:lnTo>
                  <a:lnTo>
                    <a:pt x="509" y="0"/>
                  </a:lnTo>
                  <a:lnTo>
                    <a:pt x="507"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261"/>
            <p:cNvSpPr>
              <a:spLocks/>
            </p:cNvSpPr>
            <p:nvPr/>
          </p:nvSpPr>
          <p:spPr bwMode="auto">
            <a:xfrm>
              <a:off x="3533" y="1235"/>
              <a:ext cx="509" cy="347"/>
            </a:xfrm>
            <a:custGeom>
              <a:avLst/>
              <a:gdLst>
                <a:gd name="T0" fmla="*/ 507 w 509"/>
                <a:gd name="T1" fmla="*/ 1 h 347"/>
                <a:gd name="T2" fmla="*/ 507 w 509"/>
                <a:gd name="T3" fmla="*/ 347 h 347"/>
                <a:gd name="T4" fmla="*/ 0 w 509"/>
                <a:gd name="T5" fmla="*/ 347 h 347"/>
                <a:gd name="T6" fmla="*/ 0 w 509"/>
                <a:gd name="T7" fmla="*/ 1 h 347"/>
                <a:gd name="T8" fmla="*/ 509 w 509"/>
                <a:gd name="T9" fmla="*/ 0 h 347"/>
                <a:gd name="T10" fmla="*/ 507 w 509"/>
                <a:gd name="T11" fmla="*/ 1 h 347"/>
              </a:gdLst>
              <a:ahLst/>
              <a:cxnLst>
                <a:cxn ang="0">
                  <a:pos x="T0" y="T1"/>
                </a:cxn>
                <a:cxn ang="0">
                  <a:pos x="T2" y="T3"/>
                </a:cxn>
                <a:cxn ang="0">
                  <a:pos x="T4" y="T5"/>
                </a:cxn>
                <a:cxn ang="0">
                  <a:pos x="T6" y="T7"/>
                </a:cxn>
                <a:cxn ang="0">
                  <a:pos x="T8" y="T9"/>
                </a:cxn>
                <a:cxn ang="0">
                  <a:pos x="T10" y="T11"/>
                </a:cxn>
              </a:cxnLst>
              <a:rect l="0" t="0" r="r" b="b"/>
              <a:pathLst>
                <a:path w="509" h="347">
                  <a:moveTo>
                    <a:pt x="507" y="1"/>
                  </a:moveTo>
                  <a:lnTo>
                    <a:pt x="507" y="347"/>
                  </a:lnTo>
                  <a:lnTo>
                    <a:pt x="0" y="347"/>
                  </a:lnTo>
                  <a:lnTo>
                    <a:pt x="0" y="1"/>
                  </a:lnTo>
                  <a:lnTo>
                    <a:pt x="509" y="0"/>
                  </a:lnTo>
                  <a:lnTo>
                    <a:pt x="507"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262"/>
            <p:cNvSpPr>
              <a:spLocks/>
            </p:cNvSpPr>
            <p:nvPr/>
          </p:nvSpPr>
          <p:spPr bwMode="auto">
            <a:xfrm>
              <a:off x="3487" y="1190"/>
              <a:ext cx="565" cy="438"/>
            </a:xfrm>
            <a:custGeom>
              <a:avLst/>
              <a:gdLst>
                <a:gd name="T0" fmla="*/ 40 w 490"/>
                <a:gd name="T1" fmla="*/ 340 h 380"/>
                <a:gd name="T2" fmla="*/ 40 w 490"/>
                <a:gd name="T3" fmla="*/ 340 h 380"/>
                <a:gd name="T4" fmla="*/ 40 w 490"/>
                <a:gd name="T5" fmla="*/ 40 h 380"/>
                <a:gd name="T6" fmla="*/ 443 w 490"/>
                <a:gd name="T7" fmla="*/ 40 h 380"/>
                <a:gd name="T8" fmla="*/ 490 w 490"/>
                <a:gd name="T9" fmla="*/ 0 h 380"/>
                <a:gd name="T10" fmla="*/ 489 w 490"/>
                <a:gd name="T11" fmla="*/ 0 h 380"/>
                <a:gd name="T12" fmla="*/ 29 w 490"/>
                <a:gd name="T13" fmla="*/ 0 h 380"/>
                <a:gd name="T14" fmla="*/ 0 w 490"/>
                <a:gd name="T15" fmla="*/ 30 h 380"/>
                <a:gd name="T16" fmla="*/ 0 w 490"/>
                <a:gd name="T17" fmla="*/ 351 h 380"/>
                <a:gd name="T18" fmla="*/ 29 w 490"/>
                <a:gd name="T19" fmla="*/ 380 h 380"/>
                <a:gd name="T20" fmla="*/ 40 w 490"/>
                <a:gd name="T21" fmla="*/ 380 h 380"/>
                <a:gd name="T22" fmla="*/ 87 w 490"/>
                <a:gd name="T23" fmla="*/ 340 h 380"/>
                <a:gd name="T24" fmla="*/ 40 w 490"/>
                <a:gd name="T25" fmla="*/ 3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380">
                  <a:moveTo>
                    <a:pt x="40" y="340"/>
                  </a:moveTo>
                  <a:cubicBezTo>
                    <a:pt x="40" y="340"/>
                    <a:pt x="40" y="340"/>
                    <a:pt x="40" y="340"/>
                  </a:cubicBezTo>
                  <a:cubicBezTo>
                    <a:pt x="40" y="40"/>
                    <a:pt x="40" y="40"/>
                    <a:pt x="40" y="40"/>
                  </a:cubicBezTo>
                  <a:cubicBezTo>
                    <a:pt x="443" y="40"/>
                    <a:pt x="443" y="40"/>
                    <a:pt x="443" y="40"/>
                  </a:cubicBezTo>
                  <a:cubicBezTo>
                    <a:pt x="490" y="0"/>
                    <a:pt x="490" y="0"/>
                    <a:pt x="490" y="0"/>
                  </a:cubicBezTo>
                  <a:cubicBezTo>
                    <a:pt x="489" y="0"/>
                    <a:pt x="489" y="0"/>
                    <a:pt x="489" y="0"/>
                  </a:cubicBezTo>
                  <a:cubicBezTo>
                    <a:pt x="29" y="0"/>
                    <a:pt x="29" y="0"/>
                    <a:pt x="29" y="0"/>
                  </a:cubicBezTo>
                  <a:cubicBezTo>
                    <a:pt x="13" y="0"/>
                    <a:pt x="0" y="14"/>
                    <a:pt x="0" y="30"/>
                  </a:cubicBezTo>
                  <a:cubicBezTo>
                    <a:pt x="0" y="351"/>
                    <a:pt x="0" y="351"/>
                    <a:pt x="0" y="351"/>
                  </a:cubicBezTo>
                  <a:cubicBezTo>
                    <a:pt x="0" y="367"/>
                    <a:pt x="13" y="380"/>
                    <a:pt x="29" y="380"/>
                  </a:cubicBezTo>
                  <a:cubicBezTo>
                    <a:pt x="40" y="380"/>
                    <a:pt x="40" y="380"/>
                    <a:pt x="40" y="380"/>
                  </a:cubicBezTo>
                  <a:cubicBezTo>
                    <a:pt x="87" y="340"/>
                    <a:pt x="87" y="340"/>
                    <a:pt x="87" y="340"/>
                  </a:cubicBezTo>
                  <a:lnTo>
                    <a:pt x="40" y="34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263"/>
            <p:cNvSpPr>
              <a:spLocks/>
            </p:cNvSpPr>
            <p:nvPr/>
          </p:nvSpPr>
          <p:spPr bwMode="auto">
            <a:xfrm>
              <a:off x="3533" y="1236"/>
              <a:ext cx="465" cy="346"/>
            </a:xfrm>
            <a:custGeom>
              <a:avLst/>
              <a:gdLst>
                <a:gd name="T0" fmla="*/ 0 w 465"/>
                <a:gd name="T1" fmla="*/ 346 h 346"/>
                <a:gd name="T2" fmla="*/ 0 w 465"/>
                <a:gd name="T3" fmla="*/ 346 h 346"/>
                <a:gd name="T4" fmla="*/ 0 w 465"/>
                <a:gd name="T5" fmla="*/ 0 h 346"/>
                <a:gd name="T6" fmla="*/ 465 w 465"/>
                <a:gd name="T7" fmla="*/ 0 h 346"/>
                <a:gd name="T8" fmla="*/ 465 w 465"/>
                <a:gd name="T9" fmla="*/ 0 h 346"/>
                <a:gd name="T10" fmla="*/ 0 w 465"/>
                <a:gd name="T11" fmla="*/ 0 h 346"/>
                <a:gd name="T12" fmla="*/ 0 w 465"/>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465" h="346">
                  <a:moveTo>
                    <a:pt x="0" y="346"/>
                  </a:moveTo>
                  <a:lnTo>
                    <a:pt x="0" y="346"/>
                  </a:lnTo>
                  <a:lnTo>
                    <a:pt x="0" y="0"/>
                  </a:lnTo>
                  <a:lnTo>
                    <a:pt x="465" y="0"/>
                  </a:lnTo>
                  <a:lnTo>
                    <a:pt x="465" y="0"/>
                  </a:lnTo>
                  <a:lnTo>
                    <a:pt x="0" y="0"/>
                  </a:lnTo>
                  <a:lnTo>
                    <a:pt x="0" y="34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Rectangle 264"/>
            <p:cNvSpPr>
              <a:spLocks noChangeArrowheads="1"/>
            </p:cNvSpPr>
            <p:nvPr/>
          </p:nvSpPr>
          <p:spPr bwMode="auto">
            <a:xfrm>
              <a:off x="3591" y="1708"/>
              <a:ext cx="393" cy="36"/>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265"/>
            <p:cNvSpPr>
              <a:spLocks noChangeArrowheads="1"/>
            </p:cNvSpPr>
            <p:nvPr/>
          </p:nvSpPr>
          <p:spPr bwMode="auto">
            <a:xfrm>
              <a:off x="3776" y="1207"/>
              <a:ext cx="18" cy="16"/>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266"/>
            <p:cNvSpPr>
              <a:spLocks/>
            </p:cNvSpPr>
            <p:nvPr/>
          </p:nvSpPr>
          <p:spPr bwMode="auto">
            <a:xfrm>
              <a:off x="3678" y="1275"/>
              <a:ext cx="217" cy="128"/>
            </a:xfrm>
            <a:custGeom>
              <a:avLst/>
              <a:gdLst>
                <a:gd name="T0" fmla="*/ 94 w 188"/>
                <a:gd name="T1" fmla="*/ 0 h 111"/>
                <a:gd name="T2" fmla="*/ 92 w 188"/>
                <a:gd name="T3" fmla="*/ 0 h 111"/>
                <a:gd name="T4" fmla="*/ 1 w 188"/>
                <a:gd name="T5" fmla="*/ 53 h 111"/>
                <a:gd name="T6" fmla="*/ 0 w 188"/>
                <a:gd name="T7" fmla="*/ 55 h 111"/>
                <a:gd name="T8" fmla="*/ 1 w 188"/>
                <a:gd name="T9" fmla="*/ 58 h 111"/>
                <a:gd name="T10" fmla="*/ 93 w 188"/>
                <a:gd name="T11" fmla="*/ 111 h 111"/>
                <a:gd name="T12" fmla="*/ 94 w 188"/>
                <a:gd name="T13" fmla="*/ 111 h 111"/>
                <a:gd name="T14" fmla="*/ 96 w 188"/>
                <a:gd name="T15" fmla="*/ 111 h 111"/>
                <a:gd name="T16" fmla="*/ 187 w 188"/>
                <a:gd name="T17" fmla="*/ 58 h 111"/>
                <a:gd name="T18" fmla="*/ 188 w 188"/>
                <a:gd name="T19" fmla="*/ 56 h 111"/>
                <a:gd name="T20" fmla="*/ 187 w 188"/>
                <a:gd name="T21" fmla="*/ 53 h 111"/>
                <a:gd name="T22" fmla="*/ 95 w 188"/>
                <a:gd name="T23" fmla="*/ 0 h 111"/>
                <a:gd name="T24" fmla="*/ 94 w 188"/>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1">
                  <a:moveTo>
                    <a:pt x="94" y="0"/>
                  </a:moveTo>
                  <a:cubicBezTo>
                    <a:pt x="93" y="0"/>
                    <a:pt x="93" y="0"/>
                    <a:pt x="92" y="0"/>
                  </a:cubicBezTo>
                  <a:cubicBezTo>
                    <a:pt x="1" y="53"/>
                    <a:pt x="1" y="53"/>
                    <a:pt x="1" y="53"/>
                  </a:cubicBezTo>
                  <a:cubicBezTo>
                    <a:pt x="0" y="53"/>
                    <a:pt x="0" y="54"/>
                    <a:pt x="0" y="55"/>
                  </a:cubicBezTo>
                  <a:cubicBezTo>
                    <a:pt x="0" y="56"/>
                    <a:pt x="0" y="57"/>
                    <a:pt x="1" y="58"/>
                  </a:cubicBezTo>
                  <a:cubicBezTo>
                    <a:pt x="93" y="111"/>
                    <a:pt x="93" y="111"/>
                    <a:pt x="93" y="111"/>
                  </a:cubicBezTo>
                  <a:cubicBezTo>
                    <a:pt x="93" y="111"/>
                    <a:pt x="94" y="111"/>
                    <a:pt x="94" y="111"/>
                  </a:cubicBezTo>
                  <a:cubicBezTo>
                    <a:pt x="95" y="111"/>
                    <a:pt x="95" y="111"/>
                    <a:pt x="96" y="111"/>
                  </a:cubicBezTo>
                  <a:cubicBezTo>
                    <a:pt x="187" y="58"/>
                    <a:pt x="187" y="58"/>
                    <a:pt x="187" y="58"/>
                  </a:cubicBezTo>
                  <a:cubicBezTo>
                    <a:pt x="188" y="58"/>
                    <a:pt x="188" y="57"/>
                    <a:pt x="188" y="56"/>
                  </a:cubicBezTo>
                  <a:cubicBezTo>
                    <a:pt x="188" y="55"/>
                    <a:pt x="188" y="54"/>
                    <a:pt x="187" y="53"/>
                  </a:cubicBezTo>
                  <a:cubicBezTo>
                    <a:pt x="95" y="0"/>
                    <a:pt x="95" y="0"/>
                    <a:pt x="95" y="0"/>
                  </a:cubicBezTo>
                  <a:cubicBezTo>
                    <a:pt x="95" y="0"/>
                    <a:pt x="94" y="0"/>
                    <a:pt x="94" y="0"/>
                  </a:cubicBezTo>
                </a:path>
              </a:pathLst>
            </a:custGeom>
            <a:solidFill>
              <a:srgbClr val="E6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267"/>
            <p:cNvSpPr>
              <a:spLocks/>
            </p:cNvSpPr>
            <p:nvPr/>
          </p:nvSpPr>
          <p:spPr bwMode="auto">
            <a:xfrm>
              <a:off x="3663" y="1363"/>
              <a:ext cx="112" cy="189"/>
            </a:xfrm>
            <a:custGeom>
              <a:avLst/>
              <a:gdLst>
                <a:gd name="T0" fmla="*/ 3 w 97"/>
                <a:gd name="T1" fmla="*/ 0 h 164"/>
                <a:gd name="T2" fmla="*/ 1 w 97"/>
                <a:gd name="T3" fmla="*/ 0 h 164"/>
                <a:gd name="T4" fmla="*/ 0 w 97"/>
                <a:gd name="T5" fmla="*/ 2 h 164"/>
                <a:gd name="T6" fmla="*/ 0 w 97"/>
                <a:gd name="T7" fmla="*/ 108 h 164"/>
                <a:gd name="T8" fmla="*/ 1 w 97"/>
                <a:gd name="T9" fmla="*/ 111 h 164"/>
                <a:gd name="T10" fmla="*/ 93 w 97"/>
                <a:gd name="T11" fmla="*/ 163 h 164"/>
                <a:gd name="T12" fmla="*/ 94 w 97"/>
                <a:gd name="T13" fmla="*/ 164 h 164"/>
                <a:gd name="T14" fmla="*/ 96 w 97"/>
                <a:gd name="T15" fmla="*/ 163 h 164"/>
                <a:gd name="T16" fmla="*/ 97 w 97"/>
                <a:gd name="T17" fmla="*/ 161 h 164"/>
                <a:gd name="T18" fmla="*/ 97 w 97"/>
                <a:gd name="T19" fmla="*/ 55 h 164"/>
                <a:gd name="T20" fmla="*/ 96 w 97"/>
                <a:gd name="T21" fmla="*/ 53 h 164"/>
                <a:gd name="T22" fmla="*/ 4 w 97"/>
                <a:gd name="T23" fmla="*/ 0 h 164"/>
                <a:gd name="T24" fmla="*/ 3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3" y="0"/>
                  </a:moveTo>
                  <a:cubicBezTo>
                    <a:pt x="2" y="0"/>
                    <a:pt x="2" y="0"/>
                    <a:pt x="1" y="0"/>
                  </a:cubicBezTo>
                  <a:cubicBezTo>
                    <a:pt x="0" y="0"/>
                    <a:pt x="0" y="1"/>
                    <a:pt x="0" y="2"/>
                  </a:cubicBezTo>
                  <a:cubicBezTo>
                    <a:pt x="0" y="108"/>
                    <a:pt x="0" y="108"/>
                    <a:pt x="0" y="108"/>
                  </a:cubicBezTo>
                  <a:cubicBezTo>
                    <a:pt x="0" y="109"/>
                    <a:pt x="0" y="110"/>
                    <a:pt x="1" y="111"/>
                  </a:cubicBezTo>
                  <a:cubicBezTo>
                    <a:pt x="93" y="163"/>
                    <a:pt x="93" y="163"/>
                    <a:pt x="93" y="163"/>
                  </a:cubicBezTo>
                  <a:cubicBezTo>
                    <a:pt x="93" y="164"/>
                    <a:pt x="94" y="164"/>
                    <a:pt x="94" y="164"/>
                  </a:cubicBezTo>
                  <a:cubicBezTo>
                    <a:pt x="95" y="164"/>
                    <a:pt x="95" y="164"/>
                    <a:pt x="96" y="163"/>
                  </a:cubicBezTo>
                  <a:cubicBezTo>
                    <a:pt x="96" y="163"/>
                    <a:pt x="97" y="162"/>
                    <a:pt x="97" y="161"/>
                  </a:cubicBezTo>
                  <a:cubicBezTo>
                    <a:pt x="97" y="55"/>
                    <a:pt x="97" y="55"/>
                    <a:pt x="97" y="55"/>
                  </a:cubicBezTo>
                  <a:cubicBezTo>
                    <a:pt x="97" y="54"/>
                    <a:pt x="96" y="53"/>
                    <a:pt x="96" y="53"/>
                  </a:cubicBezTo>
                  <a:cubicBezTo>
                    <a:pt x="4" y="0"/>
                    <a:pt x="4" y="0"/>
                    <a:pt x="4" y="0"/>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268"/>
            <p:cNvSpPr>
              <a:spLocks/>
            </p:cNvSpPr>
            <p:nvPr/>
          </p:nvSpPr>
          <p:spPr bwMode="auto">
            <a:xfrm>
              <a:off x="3798" y="1363"/>
              <a:ext cx="112" cy="189"/>
            </a:xfrm>
            <a:custGeom>
              <a:avLst/>
              <a:gdLst>
                <a:gd name="T0" fmla="*/ 94 w 97"/>
                <a:gd name="T1" fmla="*/ 0 h 164"/>
                <a:gd name="T2" fmla="*/ 93 w 97"/>
                <a:gd name="T3" fmla="*/ 1 h 164"/>
                <a:gd name="T4" fmla="*/ 2 w 97"/>
                <a:gd name="T5" fmla="*/ 53 h 164"/>
                <a:gd name="T6" fmla="*/ 0 w 97"/>
                <a:gd name="T7" fmla="*/ 56 h 164"/>
                <a:gd name="T8" fmla="*/ 0 w 97"/>
                <a:gd name="T9" fmla="*/ 161 h 164"/>
                <a:gd name="T10" fmla="*/ 2 w 97"/>
                <a:gd name="T11" fmla="*/ 163 h 164"/>
                <a:gd name="T12" fmla="*/ 3 w 97"/>
                <a:gd name="T13" fmla="*/ 164 h 164"/>
                <a:gd name="T14" fmla="*/ 4 w 97"/>
                <a:gd name="T15" fmla="*/ 163 h 164"/>
                <a:gd name="T16" fmla="*/ 96 w 97"/>
                <a:gd name="T17" fmla="*/ 111 h 164"/>
                <a:gd name="T18" fmla="*/ 97 w 97"/>
                <a:gd name="T19" fmla="*/ 108 h 164"/>
                <a:gd name="T20" fmla="*/ 97 w 97"/>
                <a:gd name="T21" fmla="*/ 3 h 164"/>
                <a:gd name="T22" fmla="*/ 96 w 97"/>
                <a:gd name="T23" fmla="*/ 1 h 164"/>
                <a:gd name="T24" fmla="*/ 94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94" y="0"/>
                  </a:moveTo>
                  <a:cubicBezTo>
                    <a:pt x="94" y="0"/>
                    <a:pt x="93" y="0"/>
                    <a:pt x="93" y="1"/>
                  </a:cubicBezTo>
                  <a:cubicBezTo>
                    <a:pt x="2" y="53"/>
                    <a:pt x="2" y="53"/>
                    <a:pt x="2" y="53"/>
                  </a:cubicBezTo>
                  <a:cubicBezTo>
                    <a:pt x="1" y="54"/>
                    <a:pt x="0" y="55"/>
                    <a:pt x="0" y="56"/>
                  </a:cubicBezTo>
                  <a:cubicBezTo>
                    <a:pt x="0" y="161"/>
                    <a:pt x="0" y="161"/>
                    <a:pt x="0" y="161"/>
                  </a:cubicBezTo>
                  <a:cubicBezTo>
                    <a:pt x="0" y="162"/>
                    <a:pt x="1" y="163"/>
                    <a:pt x="2" y="163"/>
                  </a:cubicBezTo>
                  <a:cubicBezTo>
                    <a:pt x="2" y="164"/>
                    <a:pt x="2" y="164"/>
                    <a:pt x="3" y="164"/>
                  </a:cubicBezTo>
                  <a:cubicBezTo>
                    <a:pt x="3" y="164"/>
                    <a:pt x="4" y="164"/>
                    <a:pt x="4" y="163"/>
                  </a:cubicBezTo>
                  <a:cubicBezTo>
                    <a:pt x="96" y="111"/>
                    <a:pt x="96" y="111"/>
                    <a:pt x="96" y="111"/>
                  </a:cubicBezTo>
                  <a:cubicBezTo>
                    <a:pt x="97" y="110"/>
                    <a:pt x="97" y="109"/>
                    <a:pt x="97" y="108"/>
                  </a:cubicBezTo>
                  <a:cubicBezTo>
                    <a:pt x="97" y="3"/>
                    <a:pt x="97" y="3"/>
                    <a:pt x="97" y="3"/>
                  </a:cubicBezTo>
                  <a:cubicBezTo>
                    <a:pt x="97" y="2"/>
                    <a:pt x="97" y="1"/>
                    <a:pt x="96" y="1"/>
                  </a:cubicBezTo>
                  <a:cubicBezTo>
                    <a:pt x="95" y="0"/>
                    <a:pt x="95" y="0"/>
                    <a:pt x="94"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269"/>
            <p:cNvSpPr>
              <a:spLocks/>
            </p:cNvSpPr>
            <p:nvPr/>
          </p:nvSpPr>
          <p:spPr bwMode="auto">
            <a:xfrm>
              <a:off x="3201" y="3403"/>
              <a:ext cx="88"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270"/>
            <p:cNvSpPr>
              <a:spLocks/>
            </p:cNvSpPr>
            <p:nvPr/>
          </p:nvSpPr>
          <p:spPr bwMode="auto">
            <a:xfrm>
              <a:off x="3201" y="3403"/>
              <a:ext cx="27" cy="16"/>
            </a:xfrm>
            <a:custGeom>
              <a:avLst/>
              <a:gdLst>
                <a:gd name="T0" fmla="*/ 21 w 24"/>
                <a:gd name="T1" fmla="*/ 0 h 14"/>
                <a:gd name="T2" fmla="*/ 7 w 24"/>
                <a:gd name="T3" fmla="*/ 0 h 14"/>
                <a:gd name="T4" fmla="*/ 0 w 24"/>
                <a:gd name="T5" fmla="*/ 7 h 14"/>
                <a:gd name="T6" fmla="*/ 7 w 24"/>
                <a:gd name="T7" fmla="*/ 14 h 14"/>
                <a:gd name="T8" fmla="*/ 21 w 24"/>
                <a:gd name="T9" fmla="*/ 14 h 14"/>
                <a:gd name="T10" fmla="*/ 24 w 24"/>
                <a:gd name="T11" fmla="*/ 7 h 14"/>
                <a:gd name="T12" fmla="*/ 21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1" y="0"/>
                  </a:moveTo>
                  <a:cubicBezTo>
                    <a:pt x="7" y="0"/>
                    <a:pt x="7" y="0"/>
                    <a:pt x="7" y="0"/>
                  </a:cubicBezTo>
                  <a:cubicBezTo>
                    <a:pt x="3" y="0"/>
                    <a:pt x="0" y="3"/>
                    <a:pt x="0" y="7"/>
                  </a:cubicBezTo>
                  <a:cubicBezTo>
                    <a:pt x="0" y="11"/>
                    <a:pt x="3" y="14"/>
                    <a:pt x="7" y="14"/>
                  </a:cubicBezTo>
                  <a:cubicBezTo>
                    <a:pt x="21" y="14"/>
                    <a:pt x="21" y="14"/>
                    <a:pt x="21" y="14"/>
                  </a:cubicBezTo>
                  <a:cubicBezTo>
                    <a:pt x="23" y="12"/>
                    <a:pt x="24" y="10"/>
                    <a:pt x="24" y="7"/>
                  </a:cubicBezTo>
                  <a:cubicBezTo>
                    <a:pt x="24" y="4"/>
                    <a:pt x="23" y="2"/>
                    <a:pt x="21"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271"/>
            <p:cNvSpPr>
              <a:spLocks/>
            </p:cNvSpPr>
            <p:nvPr/>
          </p:nvSpPr>
          <p:spPr bwMode="auto">
            <a:xfrm>
              <a:off x="3241" y="3403"/>
              <a:ext cx="7" cy="16"/>
            </a:xfrm>
            <a:custGeom>
              <a:avLst/>
              <a:gdLst>
                <a:gd name="T0" fmla="*/ 6 w 6"/>
                <a:gd name="T1" fmla="*/ 0 h 14"/>
                <a:gd name="T2" fmla="*/ 0 w 6"/>
                <a:gd name="T3" fmla="*/ 0 h 14"/>
                <a:gd name="T4" fmla="*/ 1 w 6"/>
                <a:gd name="T5" fmla="*/ 7 h 14"/>
                <a:gd name="T6" fmla="*/ 0 w 6"/>
                <a:gd name="T7" fmla="*/ 14 h 14"/>
                <a:gd name="T8" fmla="*/ 6 w 6"/>
                <a:gd name="T9" fmla="*/ 14 h 14"/>
                <a:gd name="T10" fmla="*/ 5 w 6"/>
                <a:gd name="T11" fmla="*/ 7 h 14"/>
                <a:gd name="T12" fmla="*/ 6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6" y="0"/>
                  </a:moveTo>
                  <a:cubicBezTo>
                    <a:pt x="0" y="0"/>
                    <a:pt x="0" y="0"/>
                    <a:pt x="0" y="0"/>
                  </a:cubicBezTo>
                  <a:cubicBezTo>
                    <a:pt x="0" y="2"/>
                    <a:pt x="1" y="4"/>
                    <a:pt x="1" y="7"/>
                  </a:cubicBezTo>
                  <a:cubicBezTo>
                    <a:pt x="1" y="9"/>
                    <a:pt x="0" y="12"/>
                    <a:pt x="0" y="14"/>
                  </a:cubicBezTo>
                  <a:cubicBezTo>
                    <a:pt x="6" y="14"/>
                    <a:pt x="6" y="14"/>
                    <a:pt x="6" y="14"/>
                  </a:cubicBezTo>
                  <a:cubicBezTo>
                    <a:pt x="6" y="12"/>
                    <a:pt x="5" y="9"/>
                    <a:pt x="5" y="7"/>
                  </a:cubicBezTo>
                  <a:cubicBezTo>
                    <a:pt x="5" y="4"/>
                    <a:pt x="6" y="2"/>
                    <a:pt x="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272"/>
            <p:cNvSpPr>
              <a:spLocks/>
            </p:cNvSpPr>
            <p:nvPr/>
          </p:nvSpPr>
          <p:spPr bwMode="auto">
            <a:xfrm>
              <a:off x="3261" y="3403"/>
              <a:ext cx="28" cy="16"/>
            </a:xfrm>
            <a:custGeom>
              <a:avLst/>
              <a:gdLst>
                <a:gd name="T0" fmla="*/ 25 w 25"/>
                <a:gd name="T1" fmla="*/ 7 h 14"/>
                <a:gd name="T2" fmla="*/ 18 w 25"/>
                <a:gd name="T3" fmla="*/ 0 h 14"/>
                <a:gd name="T4" fmla="*/ 3 w 25"/>
                <a:gd name="T5" fmla="*/ 0 h 14"/>
                <a:gd name="T6" fmla="*/ 0 w 25"/>
                <a:gd name="T7" fmla="*/ 7 h 14"/>
                <a:gd name="T8" fmla="*/ 3 w 25"/>
                <a:gd name="T9" fmla="*/ 14 h 14"/>
                <a:gd name="T10" fmla="*/ 18 w 25"/>
                <a:gd name="T11" fmla="*/ 14 h 14"/>
                <a:gd name="T12" fmla="*/ 25 w 2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5" y="7"/>
                  </a:moveTo>
                  <a:cubicBezTo>
                    <a:pt x="25" y="3"/>
                    <a:pt x="22" y="0"/>
                    <a:pt x="18" y="0"/>
                  </a:cubicBezTo>
                  <a:cubicBezTo>
                    <a:pt x="3" y="0"/>
                    <a:pt x="3" y="0"/>
                    <a:pt x="3" y="0"/>
                  </a:cubicBezTo>
                  <a:cubicBezTo>
                    <a:pt x="1" y="2"/>
                    <a:pt x="0" y="4"/>
                    <a:pt x="0" y="7"/>
                  </a:cubicBezTo>
                  <a:cubicBezTo>
                    <a:pt x="0" y="10"/>
                    <a:pt x="1" y="12"/>
                    <a:pt x="3" y="14"/>
                  </a:cubicBezTo>
                  <a:cubicBezTo>
                    <a:pt x="18" y="14"/>
                    <a:pt x="18" y="14"/>
                    <a:pt x="18" y="14"/>
                  </a:cubicBezTo>
                  <a:cubicBezTo>
                    <a:pt x="22" y="14"/>
                    <a:pt x="25" y="11"/>
                    <a:pt x="25"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273"/>
            <p:cNvSpPr>
              <a:spLocks/>
            </p:cNvSpPr>
            <p:nvPr/>
          </p:nvSpPr>
          <p:spPr bwMode="auto">
            <a:xfrm>
              <a:off x="3225" y="3403"/>
              <a:ext cx="17" cy="16"/>
            </a:xfrm>
            <a:custGeom>
              <a:avLst/>
              <a:gdLst>
                <a:gd name="T0" fmla="*/ 14 w 15"/>
                <a:gd name="T1" fmla="*/ 0 h 14"/>
                <a:gd name="T2" fmla="*/ 0 w 15"/>
                <a:gd name="T3" fmla="*/ 0 h 14"/>
                <a:gd name="T4" fmla="*/ 3 w 15"/>
                <a:gd name="T5" fmla="*/ 7 h 14"/>
                <a:gd name="T6" fmla="*/ 0 w 15"/>
                <a:gd name="T7" fmla="*/ 14 h 14"/>
                <a:gd name="T8" fmla="*/ 14 w 15"/>
                <a:gd name="T9" fmla="*/ 14 h 14"/>
                <a:gd name="T10" fmla="*/ 15 w 15"/>
                <a:gd name="T11" fmla="*/ 7 h 14"/>
                <a:gd name="T12" fmla="*/ 14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4" y="0"/>
                  </a:moveTo>
                  <a:cubicBezTo>
                    <a:pt x="0" y="0"/>
                    <a:pt x="0" y="0"/>
                    <a:pt x="0" y="0"/>
                  </a:cubicBezTo>
                  <a:cubicBezTo>
                    <a:pt x="2" y="2"/>
                    <a:pt x="3" y="4"/>
                    <a:pt x="3" y="7"/>
                  </a:cubicBezTo>
                  <a:cubicBezTo>
                    <a:pt x="3" y="10"/>
                    <a:pt x="2" y="12"/>
                    <a:pt x="0" y="14"/>
                  </a:cubicBezTo>
                  <a:cubicBezTo>
                    <a:pt x="14" y="14"/>
                    <a:pt x="14" y="14"/>
                    <a:pt x="14" y="14"/>
                  </a:cubicBezTo>
                  <a:cubicBezTo>
                    <a:pt x="14" y="12"/>
                    <a:pt x="15" y="9"/>
                    <a:pt x="15" y="7"/>
                  </a:cubicBezTo>
                  <a:cubicBezTo>
                    <a:pt x="15" y="4"/>
                    <a:pt x="14"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274"/>
            <p:cNvSpPr>
              <a:spLocks/>
            </p:cNvSpPr>
            <p:nvPr/>
          </p:nvSpPr>
          <p:spPr bwMode="auto">
            <a:xfrm>
              <a:off x="3163" y="338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4"/>
                    <a:pt x="54" y="0"/>
                    <a:pt x="45" y="0"/>
                  </a:cubicBezTo>
                  <a:cubicBezTo>
                    <a:pt x="23" y="0"/>
                    <a:pt x="23" y="0"/>
                    <a:pt x="23" y="0"/>
                  </a:cubicBezTo>
                  <a:cubicBezTo>
                    <a:pt x="11" y="0"/>
                    <a:pt x="0" y="10"/>
                    <a:pt x="0" y="23"/>
                  </a:cubicBezTo>
                  <a:cubicBezTo>
                    <a:pt x="0" y="36"/>
                    <a:pt x="11"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275"/>
            <p:cNvSpPr>
              <a:spLocks/>
            </p:cNvSpPr>
            <p:nvPr/>
          </p:nvSpPr>
          <p:spPr bwMode="auto">
            <a:xfrm>
              <a:off x="3247" y="3403"/>
              <a:ext cx="17" cy="16"/>
            </a:xfrm>
            <a:custGeom>
              <a:avLst/>
              <a:gdLst>
                <a:gd name="T0" fmla="*/ 15 w 15"/>
                <a:gd name="T1" fmla="*/ 0 h 14"/>
                <a:gd name="T2" fmla="*/ 1 w 15"/>
                <a:gd name="T3" fmla="*/ 0 h 14"/>
                <a:gd name="T4" fmla="*/ 0 w 15"/>
                <a:gd name="T5" fmla="*/ 7 h 14"/>
                <a:gd name="T6" fmla="*/ 1 w 15"/>
                <a:gd name="T7" fmla="*/ 14 h 14"/>
                <a:gd name="T8" fmla="*/ 15 w 15"/>
                <a:gd name="T9" fmla="*/ 14 h 14"/>
                <a:gd name="T10" fmla="*/ 12 w 15"/>
                <a:gd name="T11" fmla="*/ 7 h 14"/>
                <a:gd name="T12" fmla="*/ 15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5" y="0"/>
                  </a:moveTo>
                  <a:cubicBezTo>
                    <a:pt x="1" y="0"/>
                    <a:pt x="1" y="0"/>
                    <a:pt x="1" y="0"/>
                  </a:cubicBezTo>
                  <a:cubicBezTo>
                    <a:pt x="1" y="2"/>
                    <a:pt x="0" y="4"/>
                    <a:pt x="0" y="7"/>
                  </a:cubicBezTo>
                  <a:cubicBezTo>
                    <a:pt x="0" y="9"/>
                    <a:pt x="1" y="12"/>
                    <a:pt x="1" y="14"/>
                  </a:cubicBezTo>
                  <a:cubicBezTo>
                    <a:pt x="15" y="14"/>
                    <a:pt x="15" y="14"/>
                    <a:pt x="15" y="14"/>
                  </a:cubicBezTo>
                  <a:cubicBezTo>
                    <a:pt x="13" y="12"/>
                    <a:pt x="12" y="10"/>
                    <a:pt x="12" y="7"/>
                  </a:cubicBezTo>
                  <a:cubicBezTo>
                    <a:pt x="12" y="4"/>
                    <a:pt x="13" y="2"/>
                    <a:pt x="15"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276"/>
            <p:cNvSpPr>
              <a:spLocks/>
            </p:cNvSpPr>
            <p:nvPr/>
          </p:nvSpPr>
          <p:spPr bwMode="auto">
            <a:xfrm>
              <a:off x="3250" y="3385"/>
              <a:ext cx="76" cy="53"/>
            </a:xfrm>
            <a:custGeom>
              <a:avLst/>
              <a:gdLst>
                <a:gd name="T0" fmla="*/ 43 w 66"/>
                <a:gd name="T1" fmla="*/ 0 h 46"/>
                <a:gd name="T2" fmla="*/ 21 w 66"/>
                <a:gd name="T3" fmla="*/ 0 h 46"/>
                <a:gd name="T4" fmla="*/ 0 w 66"/>
                <a:gd name="T5" fmla="*/ 12 h 46"/>
                <a:gd name="T6" fmla="*/ 19 w 66"/>
                <a:gd name="T7" fmla="*/ 12 h 46"/>
                <a:gd name="T8" fmla="*/ 21 w 66"/>
                <a:gd name="T9" fmla="*/ 12 h 46"/>
                <a:gd name="T10" fmla="*/ 43 w 66"/>
                <a:gd name="T11" fmla="*/ 12 h 46"/>
                <a:gd name="T12" fmla="*/ 54 w 66"/>
                <a:gd name="T13" fmla="*/ 23 h 46"/>
                <a:gd name="T14" fmla="*/ 43 w 66"/>
                <a:gd name="T15" fmla="*/ 34 h 46"/>
                <a:gd name="T16" fmla="*/ 21 w 66"/>
                <a:gd name="T17" fmla="*/ 34 h 46"/>
                <a:gd name="T18" fmla="*/ 19 w 66"/>
                <a:gd name="T19" fmla="*/ 34 h 46"/>
                <a:gd name="T20" fmla="*/ 0 w 66"/>
                <a:gd name="T21" fmla="*/ 34 h 46"/>
                <a:gd name="T22" fmla="*/ 21 w 66"/>
                <a:gd name="T23" fmla="*/ 46 h 46"/>
                <a:gd name="T24" fmla="*/ 43 w 66"/>
                <a:gd name="T25" fmla="*/ 46 h 46"/>
                <a:gd name="T26" fmla="*/ 66 w 66"/>
                <a:gd name="T27" fmla="*/ 23 h 46"/>
                <a:gd name="T28" fmla="*/ 43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3" y="0"/>
                  </a:moveTo>
                  <a:cubicBezTo>
                    <a:pt x="21" y="0"/>
                    <a:pt x="21" y="0"/>
                    <a:pt x="21" y="0"/>
                  </a:cubicBezTo>
                  <a:cubicBezTo>
                    <a:pt x="12" y="0"/>
                    <a:pt x="4" y="4"/>
                    <a:pt x="0" y="12"/>
                  </a:cubicBezTo>
                  <a:cubicBezTo>
                    <a:pt x="19" y="12"/>
                    <a:pt x="19" y="12"/>
                    <a:pt x="19" y="12"/>
                  </a:cubicBezTo>
                  <a:cubicBezTo>
                    <a:pt x="20" y="12"/>
                    <a:pt x="20" y="12"/>
                    <a:pt x="21" y="12"/>
                  </a:cubicBezTo>
                  <a:cubicBezTo>
                    <a:pt x="43" y="12"/>
                    <a:pt x="43" y="12"/>
                    <a:pt x="43" y="12"/>
                  </a:cubicBezTo>
                  <a:cubicBezTo>
                    <a:pt x="49" y="12"/>
                    <a:pt x="54" y="17"/>
                    <a:pt x="54" y="23"/>
                  </a:cubicBezTo>
                  <a:cubicBezTo>
                    <a:pt x="54" y="29"/>
                    <a:pt x="49" y="34"/>
                    <a:pt x="43" y="34"/>
                  </a:cubicBezTo>
                  <a:cubicBezTo>
                    <a:pt x="21" y="34"/>
                    <a:pt x="21" y="34"/>
                    <a:pt x="21" y="34"/>
                  </a:cubicBezTo>
                  <a:cubicBezTo>
                    <a:pt x="20" y="34"/>
                    <a:pt x="20" y="34"/>
                    <a:pt x="19" y="34"/>
                  </a:cubicBezTo>
                  <a:cubicBezTo>
                    <a:pt x="0" y="34"/>
                    <a:pt x="0" y="34"/>
                    <a:pt x="0" y="34"/>
                  </a:cubicBezTo>
                  <a:cubicBezTo>
                    <a:pt x="4" y="41"/>
                    <a:pt x="12" y="46"/>
                    <a:pt x="21" y="46"/>
                  </a:cubicBezTo>
                  <a:cubicBezTo>
                    <a:pt x="43" y="46"/>
                    <a:pt x="43" y="46"/>
                    <a:pt x="43" y="46"/>
                  </a:cubicBezTo>
                  <a:cubicBezTo>
                    <a:pt x="56" y="46"/>
                    <a:pt x="66" y="36"/>
                    <a:pt x="66" y="23"/>
                  </a:cubicBezTo>
                  <a:cubicBezTo>
                    <a:pt x="66" y="10"/>
                    <a:pt x="56" y="0"/>
                    <a:pt x="4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277"/>
            <p:cNvSpPr>
              <a:spLocks noEditPoints="1"/>
            </p:cNvSpPr>
            <p:nvPr/>
          </p:nvSpPr>
          <p:spPr bwMode="auto">
            <a:xfrm>
              <a:off x="3134" y="3300"/>
              <a:ext cx="221"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278"/>
            <p:cNvSpPr>
              <a:spLocks/>
            </p:cNvSpPr>
            <p:nvPr/>
          </p:nvSpPr>
          <p:spPr bwMode="auto">
            <a:xfrm>
              <a:off x="3142" y="1474"/>
              <a:ext cx="89"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279"/>
            <p:cNvSpPr>
              <a:spLocks/>
            </p:cNvSpPr>
            <p:nvPr/>
          </p:nvSpPr>
          <p:spPr bwMode="auto">
            <a:xfrm>
              <a:off x="3142" y="1474"/>
              <a:ext cx="27"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4"/>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280"/>
            <p:cNvSpPr>
              <a:spLocks/>
            </p:cNvSpPr>
            <p:nvPr/>
          </p:nvSpPr>
          <p:spPr bwMode="auto">
            <a:xfrm>
              <a:off x="3182" y="1474"/>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4"/>
                    <a:pt x="1" y="7"/>
                  </a:cubicBezTo>
                  <a:cubicBezTo>
                    <a:pt x="1" y="9"/>
                    <a:pt x="1" y="12"/>
                    <a:pt x="0" y="14"/>
                  </a:cubicBezTo>
                  <a:cubicBezTo>
                    <a:pt x="7" y="14"/>
                    <a:pt x="7" y="14"/>
                    <a:pt x="7" y="14"/>
                  </a:cubicBezTo>
                  <a:cubicBezTo>
                    <a:pt x="6" y="12"/>
                    <a:pt x="6" y="9"/>
                    <a:pt x="6" y="7"/>
                  </a:cubicBezTo>
                  <a:cubicBezTo>
                    <a:pt x="6" y="4"/>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281"/>
            <p:cNvSpPr>
              <a:spLocks/>
            </p:cNvSpPr>
            <p:nvPr/>
          </p:nvSpPr>
          <p:spPr bwMode="auto">
            <a:xfrm>
              <a:off x="3203" y="1474"/>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4"/>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282"/>
            <p:cNvSpPr>
              <a:spLocks/>
            </p:cNvSpPr>
            <p:nvPr/>
          </p:nvSpPr>
          <p:spPr bwMode="auto">
            <a:xfrm>
              <a:off x="3167" y="1474"/>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4"/>
                    <a:pt x="2" y="7"/>
                  </a:cubicBezTo>
                  <a:cubicBezTo>
                    <a:pt x="2" y="10"/>
                    <a:pt x="1" y="12"/>
                    <a:pt x="0" y="14"/>
                  </a:cubicBezTo>
                  <a:cubicBezTo>
                    <a:pt x="13" y="14"/>
                    <a:pt x="13" y="14"/>
                    <a:pt x="13" y="14"/>
                  </a:cubicBezTo>
                  <a:cubicBezTo>
                    <a:pt x="14" y="12"/>
                    <a:pt x="14" y="9"/>
                    <a:pt x="14" y="7"/>
                  </a:cubicBezTo>
                  <a:cubicBezTo>
                    <a:pt x="14" y="4"/>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283"/>
            <p:cNvSpPr>
              <a:spLocks/>
            </p:cNvSpPr>
            <p:nvPr/>
          </p:nvSpPr>
          <p:spPr bwMode="auto">
            <a:xfrm>
              <a:off x="3104" y="1455"/>
              <a:ext cx="76" cy="53"/>
            </a:xfrm>
            <a:custGeom>
              <a:avLst/>
              <a:gdLst>
                <a:gd name="T0" fmla="*/ 46 w 66"/>
                <a:gd name="T1" fmla="*/ 34 h 46"/>
                <a:gd name="T2" fmla="*/ 24 w 66"/>
                <a:gd name="T3" fmla="*/ 34 h 46"/>
                <a:gd name="T4" fmla="*/ 12 w 66"/>
                <a:gd name="T5" fmla="*/ 23 h 46"/>
                <a:gd name="T6" fmla="*/ 24 w 66"/>
                <a:gd name="T7" fmla="*/ 12 h 46"/>
                <a:gd name="T8" fmla="*/ 46 w 66"/>
                <a:gd name="T9" fmla="*/ 12 h 46"/>
                <a:gd name="T10" fmla="*/ 47 w 66"/>
                <a:gd name="T11" fmla="*/ 12 h 46"/>
                <a:gd name="T12" fmla="*/ 66 w 66"/>
                <a:gd name="T13" fmla="*/ 12 h 46"/>
                <a:gd name="T14" fmla="*/ 46 w 66"/>
                <a:gd name="T15" fmla="*/ 0 h 46"/>
                <a:gd name="T16" fmla="*/ 24 w 66"/>
                <a:gd name="T17" fmla="*/ 0 h 46"/>
                <a:gd name="T18" fmla="*/ 0 w 66"/>
                <a:gd name="T19" fmla="*/ 23 h 46"/>
                <a:gd name="T20" fmla="*/ 24 w 66"/>
                <a:gd name="T21" fmla="*/ 46 h 46"/>
                <a:gd name="T22" fmla="*/ 46 w 66"/>
                <a:gd name="T23" fmla="*/ 46 h 46"/>
                <a:gd name="T24" fmla="*/ 66 w 66"/>
                <a:gd name="T25" fmla="*/ 34 h 46"/>
                <a:gd name="T26" fmla="*/ 47 w 66"/>
                <a:gd name="T27" fmla="*/ 34 h 46"/>
                <a:gd name="T28" fmla="*/ 46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6" y="34"/>
                  </a:moveTo>
                  <a:cubicBezTo>
                    <a:pt x="24" y="34"/>
                    <a:pt x="24" y="34"/>
                    <a:pt x="24" y="34"/>
                  </a:cubicBezTo>
                  <a:cubicBezTo>
                    <a:pt x="17" y="34"/>
                    <a:pt x="12" y="29"/>
                    <a:pt x="12" y="23"/>
                  </a:cubicBezTo>
                  <a:cubicBezTo>
                    <a:pt x="12" y="17"/>
                    <a:pt x="17" y="12"/>
                    <a:pt x="24" y="12"/>
                  </a:cubicBezTo>
                  <a:cubicBezTo>
                    <a:pt x="46" y="12"/>
                    <a:pt x="46" y="12"/>
                    <a:pt x="46" y="12"/>
                  </a:cubicBezTo>
                  <a:cubicBezTo>
                    <a:pt x="46" y="12"/>
                    <a:pt x="47" y="12"/>
                    <a:pt x="47" y="12"/>
                  </a:cubicBezTo>
                  <a:cubicBezTo>
                    <a:pt x="66" y="12"/>
                    <a:pt x="66" y="12"/>
                    <a:pt x="66" y="12"/>
                  </a:cubicBezTo>
                  <a:cubicBezTo>
                    <a:pt x="62" y="5"/>
                    <a:pt x="55" y="0"/>
                    <a:pt x="46" y="0"/>
                  </a:cubicBezTo>
                  <a:cubicBezTo>
                    <a:pt x="24" y="0"/>
                    <a:pt x="24" y="0"/>
                    <a:pt x="24" y="0"/>
                  </a:cubicBezTo>
                  <a:cubicBezTo>
                    <a:pt x="11" y="0"/>
                    <a:pt x="0" y="10"/>
                    <a:pt x="0" y="23"/>
                  </a:cubicBezTo>
                  <a:cubicBezTo>
                    <a:pt x="0" y="36"/>
                    <a:pt x="11" y="46"/>
                    <a:pt x="24" y="46"/>
                  </a:cubicBezTo>
                  <a:cubicBezTo>
                    <a:pt x="46" y="46"/>
                    <a:pt x="46" y="46"/>
                    <a:pt x="46" y="46"/>
                  </a:cubicBezTo>
                  <a:cubicBezTo>
                    <a:pt x="55" y="46"/>
                    <a:pt x="62" y="41"/>
                    <a:pt x="66" y="34"/>
                  </a:cubicBezTo>
                  <a:cubicBezTo>
                    <a:pt x="47" y="34"/>
                    <a:pt x="47" y="34"/>
                    <a:pt x="47" y="34"/>
                  </a:cubicBezTo>
                  <a:cubicBezTo>
                    <a:pt x="47" y="34"/>
                    <a:pt x="46" y="34"/>
                    <a:pt x="46"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284"/>
            <p:cNvSpPr>
              <a:spLocks/>
            </p:cNvSpPr>
            <p:nvPr/>
          </p:nvSpPr>
          <p:spPr bwMode="auto">
            <a:xfrm>
              <a:off x="3189" y="1474"/>
              <a:ext cx="16"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4"/>
                    <a:pt x="0" y="7"/>
                  </a:cubicBezTo>
                  <a:cubicBezTo>
                    <a:pt x="0" y="9"/>
                    <a:pt x="0" y="12"/>
                    <a:pt x="1" y="14"/>
                  </a:cubicBezTo>
                  <a:cubicBezTo>
                    <a:pt x="14" y="14"/>
                    <a:pt x="14" y="14"/>
                    <a:pt x="14" y="14"/>
                  </a:cubicBezTo>
                  <a:cubicBezTo>
                    <a:pt x="13" y="12"/>
                    <a:pt x="12" y="10"/>
                    <a:pt x="12" y="7"/>
                  </a:cubicBezTo>
                  <a:cubicBezTo>
                    <a:pt x="12" y="4"/>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285"/>
            <p:cNvSpPr>
              <a:spLocks/>
            </p:cNvSpPr>
            <p:nvPr/>
          </p:nvSpPr>
          <p:spPr bwMode="auto">
            <a:xfrm>
              <a:off x="3193" y="1455"/>
              <a:ext cx="75" cy="53"/>
            </a:xfrm>
            <a:custGeom>
              <a:avLst/>
              <a:gdLst>
                <a:gd name="T0" fmla="*/ 42 w 65"/>
                <a:gd name="T1" fmla="*/ 0 h 46"/>
                <a:gd name="T2" fmla="*/ 20 w 65"/>
                <a:gd name="T3" fmla="*/ 0 h 46"/>
                <a:gd name="T4" fmla="*/ 0 w 65"/>
                <a:gd name="T5" fmla="*/ 12 h 46"/>
                <a:gd name="T6" fmla="*/ 19 w 65"/>
                <a:gd name="T7" fmla="*/ 12 h 46"/>
                <a:gd name="T8" fmla="*/ 20 w 65"/>
                <a:gd name="T9" fmla="*/ 12 h 46"/>
                <a:gd name="T10" fmla="*/ 42 w 65"/>
                <a:gd name="T11" fmla="*/ 12 h 46"/>
                <a:gd name="T12" fmla="*/ 53 w 65"/>
                <a:gd name="T13" fmla="*/ 23 h 46"/>
                <a:gd name="T14" fmla="*/ 42 w 65"/>
                <a:gd name="T15" fmla="*/ 34 h 46"/>
                <a:gd name="T16" fmla="*/ 20 w 65"/>
                <a:gd name="T17" fmla="*/ 34 h 46"/>
                <a:gd name="T18" fmla="*/ 19 w 65"/>
                <a:gd name="T19" fmla="*/ 34 h 46"/>
                <a:gd name="T20" fmla="*/ 0 w 65"/>
                <a:gd name="T21" fmla="*/ 34 h 46"/>
                <a:gd name="T22" fmla="*/ 20 w 65"/>
                <a:gd name="T23" fmla="*/ 46 h 46"/>
                <a:gd name="T24" fmla="*/ 42 w 65"/>
                <a:gd name="T25" fmla="*/ 46 h 46"/>
                <a:gd name="T26" fmla="*/ 65 w 65"/>
                <a:gd name="T27" fmla="*/ 23 h 46"/>
                <a:gd name="T28" fmla="*/ 42 w 65"/>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6">
                  <a:moveTo>
                    <a:pt x="42" y="0"/>
                  </a:moveTo>
                  <a:cubicBezTo>
                    <a:pt x="20" y="0"/>
                    <a:pt x="20" y="0"/>
                    <a:pt x="20" y="0"/>
                  </a:cubicBezTo>
                  <a:cubicBezTo>
                    <a:pt x="11" y="0"/>
                    <a:pt x="3" y="5"/>
                    <a:pt x="0" y="12"/>
                  </a:cubicBezTo>
                  <a:cubicBezTo>
                    <a:pt x="19" y="12"/>
                    <a:pt x="19" y="12"/>
                    <a:pt x="19" y="12"/>
                  </a:cubicBezTo>
                  <a:cubicBezTo>
                    <a:pt x="19" y="12"/>
                    <a:pt x="19" y="12"/>
                    <a:pt x="20" y="12"/>
                  </a:cubicBezTo>
                  <a:cubicBezTo>
                    <a:pt x="42" y="12"/>
                    <a:pt x="42" y="12"/>
                    <a:pt x="42" y="12"/>
                  </a:cubicBezTo>
                  <a:cubicBezTo>
                    <a:pt x="48" y="12"/>
                    <a:pt x="53" y="17"/>
                    <a:pt x="53" y="23"/>
                  </a:cubicBezTo>
                  <a:cubicBezTo>
                    <a:pt x="53" y="29"/>
                    <a:pt x="48" y="34"/>
                    <a:pt x="42" y="34"/>
                  </a:cubicBezTo>
                  <a:cubicBezTo>
                    <a:pt x="20" y="34"/>
                    <a:pt x="20" y="34"/>
                    <a:pt x="20" y="34"/>
                  </a:cubicBezTo>
                  <a:cubicBezTo>
                    <a:pt x="19" y="34"/>
                    <a:pt x="19" y="34"/>
                    <a:pt x="19" y="34"/>
                  </a:cubicBezTo>
                  <a:cubicBezTo>
                    <a:pt x="0" y="34"/>
                    <a:pt x="0" y="34"/>
                    <a:pt x="0" y="34"/>
                  </a:cubicBezTo>
                  <a:cubicBezTo>
                    <a:pt x="3" y="41"/>
                    <a:pt x="11" y="46"/>
                    <a:pt x="20" y="46"/>
                  </a:cubicBezTo>
                  <a:cubicBezTo>
                    <a:pt x="42" y="46"/>
                    <a:pt x="42" y="46"/>
                    <a:pt x="42" y="46"/>
                  </a:cubicBezTo>
                  <a:cubicBezTo>
                    <a:pt x="55" y="46"/>
                    <a:pt x="65" y="36"/>
                    <a:pt x="65" y="23"/>
                  </a:cubicBezTo>
                  <a:cubicBezTo>
                    <a:pt x="65"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286"/>
            <p:cNvSpPr>
              <a:spLocks noEditPoints="1"/>
            </p:cNvSpPr>
            <p:nvPr/>
          </p:nvSpPr>
          <p:spPr bwMode="auto">
            <a:xfrm>
              <a:off x="3075" y="1371"/>
              <a:ext cx="221"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3" y="12"/>
                    <a:pt x="180" y="50"/>
                    <a:pt x="180" y="96"/>
                  </a:cubicBezTo>
                  <a:cubicBezTo>
                    <a:pt x="180" y="142"/>
                    <a:pt x="143"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287"/>
            <p:cNvSpPr>
              <a:spLocks/>
            </p:cNvSpPr>
            <p:nvPr/>
          </p:nvSpPr>
          <p:spPr bwMode="auto">
            <a:xfrm>
              <a:off x="4344" y="1474"/>
              <a:ext cx="89"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288"/>
            <p:cNvSpPr>
              <a:spLocks/>
            </p:cNvSpPr>
            <p:nvPr/>
          </p:nvSpPr>
          <p:spPr bwMode="auto">
            <a:xfrm>
              <a:off x="4344" y="1474"/>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4"/>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289"/>
            <p:cNvSpPr>
              <a:spLocks/>
            </p:cNvSpPr>
            <p:nvPr/>
          </p:nvSpPr>
          <p:spPr bwMode="auto">
            <a:xfrm>
              <a:off x="4384" y="1474"/>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4"/>
                    <a:pt x="1" y="7"/>
                  </a:cubicBezTo>
                  <a:cubicBezTo>
                    <a:pt x="1" y="9"/>
                    <a:pt x="1" y="12"/>
                    <a:pt x="0" y="14"/>
                  </a:cubicBezTo>
                  <a:cubicBezTo>
                    <a:pt x="7" y="14"/>
                    <a:pt x="7" y="14"/>
                    <a:pt x="7" y="14"/>
                  </a:cubicBezTo>
                  <a:cubicBezTo>
                    <a:pt x="6" y="12"/>
                    <a:pt x="6" y="9"/>
                    <a:pt x="6" y="7"/>
                  </a:cubicBezTo>
                  <a:cubicBezTo>
                    <a:pt x="6" y="4"/>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290"/>
            <p:cNvSpPr>
              <a:spLocks/>
            </p:cNvSpPr>
            <p:nvPr/>
          </p:nvSpPr>
          <p:spPr bwMode="auto">
            <a:xfrm>
              <a:off x="4405" y="1474"/>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4"/>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291"/>
            <p:cNvSpPr>
              <a:spLocks/>
            </p:cNvSpPr>
            <p:nvPr/>
          </p:nvSpPr>
          <p:spPr bwMode="auto">
            <a:xfrm>
              <a:off x="4369" y="1474"/>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4"/>
                    <a:pt x="2" y="7"/>
                  </a:cubicBezTo>
                  <a:cubicBezTo>
                    <a:pt x="2" y="10"/>
                    <a:pt x="1" y="12"/>
                    <a:pt x="0" y="14"/>
                  </a:cubicBezTo>
                  <a:cubicBezTo>
                    <a:pt x="13" y="14"/>
                    <a:pt x="13" y="14"/>
                    <a:pt x="13" y="14"/>
                  </a:cubicBezTo>
                  <a:cubicBezTo>
                    <a:pt x="14" y="12"/>
                    <a:pt x="14" y="9"/>
                    <a:pt x="14" y="7"/>
                  </a:cubicBezTo>
                  <a:cubicBezTo>
                    <a:pt x="14" y="4"/>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292"/>
            <p:cNvSpPr>
              <a:spLocks/>
            </p:cNvSpPr>
            <p:nvPr/>
          </p:nvSpPr>
          <p:spPr bwMode="auto">
            <a:xfrm>
              <a:off x="4307" y="145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5"/>
                    <a:pt x="54" y="0"/>
                    <a:pt x="45" y="0"/>
                  </a:cubicBezTo>
                  <a:cubicBezTo>
                    <a:pt x="23" y="0"/>
                    <a:pt x="23" y="0"/>
                    <a:pt x="23" y="0"/>
                  </a:cubicBezTo>
                  <a:cubicBezTo>
                    <a:pt x="10" y="0"/>
                    <a:pt x="0" y="10"/>
                    <a:pt x="0" y="23"/>
                  </a:cubicBezTo>
                  <a:cubicBezTo>
                    <a:pt x="0" y="36"/>
                    <a:pt x="10"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293"/>
            <p:cNvSpPr>
              <a:spLocks/>
            </p:cNvSpPr>
            <p:nvPr/>
          </p:nvSpPr>
          <p:spPr bwMode="auto">
            <a:xfrm>
              <a:off x="4391" y="1474"/>
              <a:ext cx="16"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4"/>
                    <a:pt x="0" y="7"/>
                  </a:cubicBezTo>
                  <a:cubicBezTo>
                    <a:pt x="0" y="9"/>
                    <a:pt x="0" y="12"/>
                    <a:pt x="1" y="14"/>
                  </a:cubicBezTo>
                  <a:cubicBezTo>
                    <a:pt x="14" y="14"/>
                    <a:pt x="14" y="14"/>
                    <a:pt x="14" y="14"/>
                  </a:cubicBezTo>
                  <a:cubicBezTo>
                    <a:pt x="13" y="12"/>
                    <a:pt x="12" y="10"/>
                    <a:pt x="12" y="7"/>
                  </a:cubicBezTo>
                  <a:cubicBezTo>
                    <a:pt x="12" y="4"/>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294"/>
            <p:cNvSpPr>
              <a:spLocks/>
            </p:cNvSpPr>
            <p:nvPr/>
          </p:nvSpPr>
          <p:spPr bwMode="auto">
            <a:xfrm>
              <a:off x="4395" y="1455"/>
              <a:ext cx="76" cy="53"/>
            </a:xfrm>
            <a:custGeom>
              <a:avLst/>
              <a:gdLst>
                <a:gd name="T0" fmla="*/ 42 w 66"/>
                <a:gd name="T1" fmla="*/ 0 h 46"/>
                <a:gd name="T2" fmla="*/ 20 w 66"/>
                <a:gd name="T3" fmla="*/ 0 h 46"/>
                <a:gd name="T4" fmla="*/ 0 w 66"/>
                <a:gd name="T5" fmla="*/ 12 h 46"/>
                <a:gd name="T6" fmla="*/ 19 w 66"/>
                <a:gd name="T7" fmla="*/ 12 h 46"/>
                <a:gd name="T8" fmla="*/ 20 w 66"/>
                <a:gd name="T9" fmla="*/ 12 h 46"/>
                <a:gd name="T10" fmla="*/ 42 w 66"/>
                <a:gd name="T11" fmla="*/ 12 h 46"/>
                <a:gd name="T12" fmla="*/ 54 w 66"/>
                <a:gd name="T13" fmla="*/ 23 h 46"/>
                <a:gd name="T14" fmla="*/ 42 w 66"/>
                <a:gd name="T15" fmla="*/ 34 h 46"/>
                <a:gd name="T16" fmla="*/ 20 w 66"/>
                <a:gd name="T17" fmla="*/ 34 h 46"/>
                <a:gd name="T18" fmla="*/ 19 w 66"/>
                <a:gd name="T19" fmla="*/ 34 h 46"/>
                <a:gd name="T20" fmla="*/ 0 w 66"/>
                <a:gd name="T21" fmla="*/ 34 h 46"/>
                <a:gd name="T22" fmla="*/ 20 w 66"/>
                <a:gd name="T23" fmla="*/ 46 h 46"/>
                <a:gd name="T24" fmla="*/ 42 w 66"/>
                <a:gd name="T25" fmla="*/ 46 h 46"/>
                <a:gd name="T26" fmla="*/ 66 w 66"/>
                <a:gd name="T27" fmla="*/ 23 h 46"/>
                <a:gd name="T28" fmla="*/ 42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9" y="12"/>
                    <a:pt x="54" y="17"/>
                    <a:pt x="54" y="23"/>
                  </a:cubicBezTo>
                  <a:cubicBezTo>
                    <a:pt x="54" y="29"/>
                    <a:pt x="49" y="34"/>
                    <a:pt x="42" y="34"/>
                  </a:cubicBezTo>
                  <a:cubicBezTo>
                    <a:pt x="20" y="34"/>
                    <a:pt x="20" y="34"/>
                    <a:pt x="20" y="34"/>
                  </a:cubicBezTo>
                  <a:cubicBezTo>
                    <a:pt x="20" y="34"/>
                    <a:pt x="19" y="34"/>
                    <a:pt x="19" y="34"/>
                  </a:cubicBezTo>
                  <a:cubicBezTo>
                    <a:pt x="0" y="34"/>
                    <a:pt x="0" y="34"/>
                    <a:pt x="0" y="34"/>
                  </a:cubicBezTo>
                  <a:cubicBezTo>
                    <a:pt x="4" y="41"/>
                    <a:pt x="11" y="46"/>
                    <a:pt x="20" y="46"/>
                  </a:cubicBezTo>
                  <a:cubicBezTo>
                    <a:pt x="42" y="46"/>
                    <a:pt x="42" y="46"/>
                    <a:pt x="42" y="46"/>
                  </a:cubicBezTo>
                  <a:cubicBezTo>
                    <a:pt x="55" y="46"/>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295"/>
            <p:cNvSpPr>
              <a:spLocks noEditPoints="1"/>
            </p:cNvSpPr>
            <p:nvPr/>
          </p:nvSpPr>
          <p:spPr bwMode="auto">
            <a:xfrm>
              <a:off x="4278" y="1371"/>
              <a:ext cx="222"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49" y="180"/>
                    <a:pt x="12" y="142"/>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296"/>
            <p:cNvSpPr>
              <a:spLocks/>
            </p:cNvSpPr>
            <p:nvPr/>
          </p:nvSpPr>
          <p:spPr bwMode="auto">
            <a:xfrm>
              <a:off x="4547" y="3403"/>
              <a:ext cx="90" cy="16"/>
            </a:xfrm>
            <a:custGeom>
              <a:avLst/>
              <a:gdLst>
                <a:gd name="T0" fmla="*/ 8 w 78"/>
                <a:gd name="T1" fmla="*/ 14 h 14"/>
                <a:gd name="T2" fmla="*/ 0 w 78"/>
                <a:gd name="T3" fmla="*/ 7 h 14"/>
                <a:gd name="T4" fmla="*/ 8 w 78"/>
                <a:gd name="T5" fmla="*/ 0 h 14"/>
                <a:gd name="T6" fmla="*/ 71 w 78"/>
                <a:gd name="T7" fmla="*/ 0 h 14"/>
                <a:gd name="T8" fmla="*/ 78 w 78"/>
                <a:gd name="T9" fmla="*/ 7 h 14"/>
                <a:gd name="T10" fmla="*/ 71 w 78"/>
                <a:gd name="T11" fmla="*/ 14 h 14"/>
                <a:gd name="T12" fmla="*/ 8 w 7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8" h="14">
                  <a:moveTo>
                    <a:pt x="8" y="14"/>
                  </a:moveTo>
                  <a:cubicBezTo>
                    <a:pt x="4" y="14"/>
                    <a:pt x="0" y="11"/>
                    <a:pt x="0" y="7"/>
                  </a:cubicBezTo>
                  <a:cubicBezTo>
                    <a:pt x="0" y="3"/>
                    <a:pt x="4" y="0"/>
                    <a:pt x="8" y="0"/>
                  </a:cubicBezTo>
                  <a:cubicBezTo>
                    <a:pt x="71" y="0"/>
                    <a:pt x="71" y="0"/>
                    <a:pt x="71" y="0"/>
                  </a:cubicBezTo>
                  <a:cubicBezTo>
                    <a:pt x="74" y="0"/>
                    <a:pt x="78" y="3"/>
                    <a:pt x="78" y="7"/>
                  </a:cubicBezTo>
                  <a:cubicBezTo>
                    <a:pt x="78" y="11"/>
                    <a:pt x="74" y="14"/>
                    <a:pt x="71" y="14"/>
                  </a:cubicBezTo>
                  <a:lnTo>
                    <a:pt x="8"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297"/>
            <p:cNvSpPr>
              <a:spLocks/>
            </p:cNvSpPr>
            <p:nvPr/>
          </p:nvSpPr>
          <p:spPr bwMode="auto">
            <a:xfrm>
              <a:off x="4547" y="3403"/>
              <a:ext cx="29" cy="16"/>
            </a:xfrm>
            <a:custGeom>
              <a:avLst/>
              <a:gdLst>
                <a:gd name="T0" fmla="*/ 22 w 25"/>
                <a:gd name="T1" fmla="*/ 0 h 14"/>
                <a:gd name="T2" fmla="*/ 8 w 25"/>
                <a:gd name="T3" fmla="*/ 0 h 14"/>
                <a:gd name="T4" fmla="*/ 0 w 25"/>
                <a:gd name="T5" fmla="*/ 7 h 14"/>
                <a:gd name="T6" fmla="*/ 8 w 25"/>
                <a:gd name="T7" fmla="*/ 14 h 14"/>
                <a:gd name="T8" fmla="*/ 22 w 25"/>
                <a:gd name="T9" fmla="*/ 14 h 14"/>
                <a:gd name="T10" fmla="*/ 25 w 25"/>
                <a:gd name="T11" fmla="*/ 7 h 14"/>
                <a:gd name="T12" fmla="*/ 22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2" y="0"/>
                  </a:moveTo>
                  <a:cubicBezTo>
                    <a:pt x="8" y="0"/>
                    <a:pt x="8" y="0"/>
                    <a:pt x="8" y="0"/>
                  </a:cubicBezTo>
                  <a:cubicBezTo>
                    <a:pt x="4" y="0"/>
                    <a:pt x="0" y="3"/>
                    <a:pt x="0" y="7"/>
                  </a:cubicBezTo>
                  <a:cubicBezTo>
                    <a:pt x="0" y="11"/>
                    <a:pt x="4" y="14"/>
                    <a:pt x="8" y="14"/>
                  </a:cubicBezTo>
                  <a:cubicBezTo>
                    <a:pt x="22" y="14"/>
                    <a:pt x="22" y="14"/>
                    <a:pt x="22" y="14"/>
                  </a:cubicBezTo>
                  <a:cubicBezTo>
                    <a:pt x="24" y="12"/>
                    <a:pt x="25" y="10"/>
                    <a:pt x="25" y="7"/>
                  </a:cubicBezTo>
                  <a:cubicBezTo>
                    <a:pt x="25" y="4"/>
                    <a:pt x="24"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298"/>
            <p:cNvSpPr>
              <a:spLocks/>
            </p:cNvSpPr>
            <p:nvPr/>
          </p:nvSpPr>
          <p:spPr bwMode="auto">
            <a:xfrm>
              <a:off x="4589" y="3403"/>
              <a:ext cx="6" cy="16"/>
            </a:xfrm>
            <a:custGeom>
              <a:avLst/>
              <a:gdLst>
                <a:gd name="T0" fmla="*/ 6 w 6"/>
                <a:gd name="T1" fmla="*/ 0 h 14"/>
                <a:gd name="T2" fmla="*/ 0 w 6"/>
                <a:gd name="T3" fmla="*/ 0 h 14"/>
                <a:gd name="T4" fmla="*/ 1 w 6"/>
                <a:gd name="T5" fmla="*/ 7 h 14"/>
                <a:gd name="T6" fmla="*/ 0 w 6"/>
                <a:gd name="T7" fmla="*/ 14 h 14"/>
                <a:gd name="T8" fmla="*/ 6 w 6"/>
                <a:gd name="T9" fmla="*/ 14 h 14"/>
                <a:gd name="T10" fmla="*/ 5 w 6"/>
                <a:gd name="T11" fmla="*/ 7 h 14"/>
                <a:gd name="T12" fmla="*/ 6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6" y="0"/>
                  </a:moveTo>
                  <a:cubicBezTo>
                    <a:pt x="0" y="0"/>
                    <a:pt x="0" y="0"/>
                    <a:pt x="0" y="0"/>
                  </a:cubicBezTo>
                  <a:cubicBezTo>
                    <a:pt x="0" y="2"/>
                    <a:pt x="1" y="4"/>
                    <a:pt x="1" y="7"/>
                  </a:cubicBezTo>
                  <a:cubicBezTo>
                    <a:pt x="1" y="9"/>
                    <a:pt x="0" y="12"/>
                    <a:pt x="0" y="14"/>
                  </a:cubicBezTo>
                  <a:cubicBezTo>
                    <a:pt x="6" y="14"/>
                    <a:pt x="6" y="14"/>
                    <a:pt x="6" y="14"/>
                  </a:cubicBezTo>
                  <a:cubicBezTo>
                    <a:pt x="6" y="12"/>
                    <a:pt x="5" y="9"/>
                    <a:pt x="5" y="7"/>
                  </a:cubicBezTo>
                  <a:cubicBezTo>
                    <a:pt x="5" y="4"/>
                    <a:pt x="6" y="2"/>
                    <a:pt x="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299"/>
            <p:cNvSpPr>
              <a:spLocks/>
            </p:cNvSpPr>
            <p:nvPr/>
          </p:nvSpPr>
          <p:spPr bwMode="auto">
            <a:xfrm>
              <a:off x="4608" y="3403"/>
              <a:ext cx="29" cy="16"/>
            </a:xfrm>
            <a:custGeom>
              <a:avLst/>
              <a:gdLst>
                <a:gd name="T0" fmla="*/ 25 w 25"/>
                <a:gd name="T1" fmla="*/ 7 h 14"/>
                <a:gd name="T2" fmla="*/ 18 w 25"/>
                <a:gd name="T3" fmla="*/ 0 h 14"/>
                <a:gd name="T4" fmla="*/ 3 w 25"/>
                <a:gd name="T5" fmla="*/ 0 h 14"/>
                <a:gd name="T6" fmla="*/ 0 w 25"/>
                <a:gd name="T7" fmla="*/ 7 h 14"/>
                <a:gd name="T8" fmla="*/ 3 w 25"/>
                <a:gd name="T9" fmla="*/ 14 h 14"/>
                <a:gd name="T10" fmla="*/ 18 w 25"/>
                <a:gd name="T11" fmla="*/ 14 h 14"/>
                <a:gd name="T12" fmla="*/ 25 w 2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5" y="7"/>
                  </a:moveTo>
                  <a:cubicBezTo>
                    <a:pt x="25" y="3"/>
                    <a:pt x="21" y="0"/>
                    <a:pt x="18" y="0"/>
                  </a:cubicBezTo>
                  <a:cubicBezTo>
                    <a:pt x="3" y="0"/>
                    <a:pt x="3" y="0"/>
                    <a:pt x="3" y="0"/>
                  </a:cubicBezTo>
                  <a:cubicBezTo>
                    <a:pt x="1" y="2"/>
                    <a:pt x="0" y="4"/>
                    <a:pt x="0" y="7"/>
                  </a:cubicBezTo>
                  <a:cubicBezTo>
                    <a:pt x="0" y="10"/>
                    <a:pt x="1" y="12"/>
                    <a:pt x="3" y="14"/>
                  </a:cubicBezTo>
                  <a:cubicBezTo>
                    <a:pt x="18" y="14"/>
                    <a:pt x="18" y="14"/>
                    <a:pt x="18" y="14"/>
                  </a:cubicBezTo>
                  <a:cubicBezTo>
                    <a:pt x="21" y="14"/>
                    <a:pt x="25" y="11"/>
                    <a:pt x="25"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300"/>
            <p:cNvSpPr>
              <a:spLocks/>
            </p:cNvSpPr>
            <p:nvPr/>
          </p:nvSpPr>
          <p:spPr bwMode="auto">
            <a:xfrm>
              <a:off x="4572" y="3403"/>
              <a:ext cx="18" cy="16"/>
            </a:xfrm>
            <a:custGeom>
              <a:avLst/>
              <a:gdLst>
                <a:gd name="T0" fmla="*/ 14 w 15"/>
                <a:gd name="T1" fmla="*/ 0 h 14"/>
                <a:gd name="T2" fmla="*/ 0 w 15"/>
                <a:gd name="T3" fmla="*/ 0 h 14"/>
                <a:gd name="T4" fmla="*/ 3 w 15"/>
                <a:gd name="T5" fmla="*/ 7 h 14"/>
                <a:gd name="T6" fmla="*/ 0 w 15"/>
                <a:gd name="T7" fmla="*/ 14 h 14"/>
                <a:gd name="T8" fmla="*/ 14 w 15"/>
                <a:gd name="T9" fmla="*/ 14 h 14"/>
                <a:gd name="T10" fmla="*/ 15 w 15"/>
                <a:gd name="T11" fmla="*/ 7 h 14"/>
                <a:gd name="T12" fmla="*/ 14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4" y="0"/>
                  </a:moveTo>
                  <a:cubicBezTo>
                    <a:pt x="0" y="0"/>
                    <a:pt x="0" y="0"/>
                    <a:pt x="0" y="0"/>
                  </a:cubicBezTo>
                  <a:cubicBezTo>
                    <a:pt x="2" y="2"/>
                    <a:pt x="3" y="4"/>
                    <a:pt x="3" y="7"/>
                  </a:cubicBezTo>
                  <a:cubicBezTo>
                    <a:pt x="3" y="10"/>
                    <a:pt x="2" y="12"/>
                    <a:pt x="0" y="14"/>
                  </a:cubicBezTo>
                  <a:cubicBezTo>
                    <a:pt x="14" y="14"/>
                    <a:pt x="14" y="14"/>
                    <a:pt x="14" y="14"/>
                  </a:cubicBezTo>
                  <a:cubicBezTo>
                    <a:pt x="14" y="12"/>
                    <a:pt x="15" y="9"/>
                    <a:pt x="15" y="7"/>
                  </a:cubicBezTo>
                  <a:cubicBezTo>
                    <a:pt x="15" y="4"/>
                    <a:pt x="14"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301"/>
            <p:cNvSpPr>
              <a:spLocks/>
            </p:cNvSpPr>
            <p:nvPr/>
          </p:nvSpPr>
          <p:spPr bwMode="auto">
            <a:xfrm>
              <a:off x="4510" y="338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4"/>
                    <a:pt x="54" y="0"/>
                    <a:pt x="45" y="0"/>
                  </a:cubicBezTo>
                  <a:cubicBezTo>
                    <a:pt x="23" y="0"/>
                    <a:pt x="23" y="0"/>
                    <a:pt x="23" y="0"/>
                  </a:cubicBezTo>
                  <a:cubicBezTo>
                    <a:pt x="10" y="0"/>
                    <a:pt x="0" y="10"/>
                    <a:pt x="0" y="23"/>
                  </a:cubicBezTo>
                  <a:cubicBezTo>
                    <a:pt x="0" y="36"/>
                    <a:pt x="10"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302"/>
            <p:cNvSpPr>
              <a:spLocks/>
            </p:cNvSpPr>
            <p:nvPr/>
          </p:nvSpPr>
          <p:spPr bwMode="auto">
            <a:xfrm>
              <a:off x="4594" y="3403"/>
              <a:ext cx="18" cy="16"/>
            </a:xfrm>
            <a:custGeom>
              <a:avLst/>
              <a:gdLst>
                <a:gd name="T0" fmla="*/ 15 w 15"/>
                <a:gd name="T1" fmla="*/ 0 h 14"/>
                <a:gd name="T2" fmla="*/ 1 w 15"/>
                <a:gd name="T3" fmla="*/ 0 h 14"/>
                <a:gd name="T4" fmla="*/ 0 w 15"/>
                <a:gd name="T5" fmla="*/ 7 h 14"/>
                <a:gd name="T6" fmla="*/ 1 w 15"/>
                <a:gd name="T7" fmla="*/ 14 h 14"/>
                <a:gd name="T8" fmla="*/ 15 w 15"/>
                <a:gd name="T9" fmla="*/ 14 h 14"/>
                <a:gd name="T10" fmla="*/ 12 w 15"/>
                <a:gd name="T11" fmla="*/ 7 h 14"/>
                <a:gd name="T12" fmla="*/ 15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5" y="0"/>
                  </a:moveTo>
                  <a:cubicBezTo>
                    <a:pt x="1" y="0"/>
                    <a:pt x="1" y="0"/>
                    <a:pt x="1" y="0"/>
                  </a:cubicBezTo>
                  <a:cubicBezTo>
                    <a:pt x="1" y="2"/>
                    <a:pt x="0" y="4"/>
                    <a:pt x="0" y="7"/>
                  </a:cubicBezTo>
                  <a:cubicBezTo>
                    <a:pt x="0" y="9"/>
                    <a:pt x="1" y="12"/>
                    <a:pt x="1" y="14"/>
                  </a:cubicBezTo>
                  <a:cubicBezTo>
                    <a:pt x="15" y="14"/>
                    <a:pt x="15" y="14"/>
                    <a:pt x="15" y="14"/>
                  </a:cubicBezTo>
                  <a:cubicBezTo>
                    <a:pt x="13" y="12"/>
                    <a:pt x="12" y="10"/>
                    <a:pt x="12" y="7"/>
                  </a:cubicBezTo>
                  <a:cubicBezTo>
                    <a:pt x="12" y="4"/>
                    <a:pt x="13" y="2"/>
                    <a:pt x="15"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303"/>
            <p:cNvSpPr>
              <a:spLocks/>
            </p:cNvSpPr>
            <p:nvPr/>
          </p:nvSpPr>
          <p:spPr bwMode="auto">
            <a:xfrm>
              <a:off x="4598" y="3385"/>
              <a:ext cx="76" cy="53"/>
            </a:xfrm>
            <a:custGeom>
              <a:avLst/>
              <a:gdLst>
                <a:gd name="T0" fmla="*/ 43 w 66"/>
                <a:gd name="T1" fmla="*/ 0 h 46"/>
                <a:gd name="T2" fmla="*/ 21 w 66"/>
                <a:gd name="T3" fmla="*/ 0 h 46"/>
                <a:gd name="T4" fmla="*/ 0 w 66"/>
                <a:gd name="T5" fmla="*/ 12 h 46"/>
                <a:gd name="T6" fmla="*/ 19 w 66"/>
                <a:gd name="T7" fmla="*/ 12 h 46"/>
                <a:gd name="T8" fmla="*/ 21 w 66"/>
                <a:gd name="T9" fmla="*/ 12 h 46"/>
                <a:gd name="T10" fmla="*/ 43 w 66"/>
                <a:gd name="T11" fmla="*/ 12 h 46"/>
                <a:gd name="T12" fmla="*/ 54 w 66"/>
                <a:gd name="T13" fmla="*/ 23 h 46"/>
                <a:gd name="T14" fmla="*/ 43 w 66"/>
                <a:gd name="T15" fmla="*/ 34 h 46"/>
                <a:gd name="T16" fmla="*/ 21 w 66"/>
                <a:gd name="T17" fmla="*/ 34 h 46"/>
                <a:gd name="T18" fmla="*/ 19 w 66"/>
                <a:gd name="T19" fmla="*/ 34 h 46"/>
                <a:gd name="T20" fmla="*/ 0 w 66"/>
                <a:gd name="T21" fmla="*/ 34 h 46"/>
                <a:gd name="T22" fmla="*/ 21 w 66"/>
                <a:gd name="T23" fmla="*/ 46 h 46"/>
                <a:gd name="T24" fmla="*/ 43 w 66"/>
                <a:gd name="T25" fmla="*/ 46 h 46"/>
                <a:gd name="T26" fmla="*/ 66 w 66"/>
                <a:gd name="T27" fmla="*/ 23 h 46"/>
                <a:gd name="T28" fmla="*/ 43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3" y="0"/>
                  </a:moveTo>
                  <a:cubicBezTo>
                    <a:pt x="21" y="0"/>
                    <a:pt x="21" y="0"/>
                    <a:pt x="21" y="0"/>
                  </a:cubicBezTo>
                  <a:cubicBezTo>
                    <a:pt x="12" y="0"/>
                    <a:pt x="4" y="4"/>
                    <a:pt x="0" y="12"/>
                  </a:cubicBezTo>
                  <a:cubicBezTo>
                    <a:pt x="19" y="12"/>
                    <a:pt x="19" y="12"/>
                    <a:pt x="19" y="12"/>
                  </a:cubicBezTo>
                  <a:cubicBezTo>
                    <a:pt x="20" y="12"/>
                    <a:pt x="20" y="12"/>
                    <a:pt x="21" y="12"/>
                  </a:cubicBezTo>
                  <a:cubicBezTo>
                    <a:pt x="43" y="12"/>
                    <a:pt x="43" y="12"/>
                    <a:pt x="43" y="12"/>
                  </a:cubicBezTo>
                  <a:cubicBezTo>
                    <a:pt x="49" y="12"/>
                    <a:pt x="54" y="17"/>
                    <a:pt x="54" y="23"/>
                  </a:cubicBezTo>
                  <a:cubicBezTo>
                    <a:pt x="54" y="29"/>
                    <a:pt x="49" y="34"/>
                    <a:pt x="43" y="34"/>
                  </a:cubicBezTo>
                  <a:cubicBezTo>
                    <a:pt x="21" y="34"/>
                    <a:pt x="21" y="34"/>
                    <a:pt x="21" y="34"/>
                  </a:cubicBezTo>
                  <a:cubicBezTo>
                    <a:pt x="20" y="34"/>
                    <a:pt x="20" y="34"/>
                    <a:pt x="19" y="34"/>
                  </a:cubicBezTo>
                  <a:cubicBezTo>
                    <a:pt x="0" y="34"/>
                    <a:pt x="0" y="34"/>
                    <a:pt x="0" y="34"/>
                  </a:cubicBezTo>
                  <a:cubicBezTo>
                    <a:pt x="4" y="41"/>
                    <a:pt x="12" y="46"/>
                    <a:pt x="21" y="46"/>
                  </a:cubicBezTo>
                  <a:cubicBezTo>
                    <a:pt x="43" y="46"/>
                    <a:pt x="43" y="46"/>
                    <a:pt x="43" y="46"/>
                  </a:cubicBezTo>
                  <a:cubicBezTo>
                    <a:pt x="56" y="46"/>
                    <a:pt x="66" y="36"/>
                    <a:pt x="66" y="23"/>
                  </a:cubicBezTo>
                  <a:cubicBezTo>
                    <a:pt x="66" y="10"/>
                    <a:pt x="56" y="0"/>
                    <a:pt x="4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304"/>
            <p:cNvSpPr>
              <a:spLocks noEditPoints="1"/>
            </p:cNvSpPr>
            <p:nvPr/>
          </p:nvSpPr>
          <p:spPr bwMode="auto">
            <a:xfrm>
              <a:off x="4481" y="3300"/>
              <a:ext cx="222"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305"/>
            <p:cNvSpPr>
              <a:spLocks noChangeArrowheads="1"/>
            </p:cNvSpPr>
            <p:nvPr/>
          </p:nvSpPr>
          <p:spPr bwMode="auto">
            <a:xfrm>
              <a:off x="2034" y="2464"/>
              <a:ext cx="3768"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306"/>
            <p:cNvSpPr>
              <a:spLocks/>
            </p:cNvSpPr>
            <p:nvPr/>
          </p:nvSpPr>
          <p:spPr bwMode="auto">
            <a:xfrm>
              <a:off x="2034" y="2464"/>
              <a:ext cx="3768" cy="4"/>
            </a:xfrm>
            <a:custGeom>
              <a:avLst/>
              <a:gdLst>
                <a:gd name="T0" fmla="*/ 0 w 3768"/>
                <a:gd name="T1" fmla="*/ 4 h 4"/>
                <a:gd name="T2" fmla="*/ 3768 w 3768"/>
                <a:gd name="T3" fmla="*/ 4 h 4"/>
                <a:gd name="T4" fmla="*/ 3768 w 3768"/>
                <a:gd name="T5" fmla="*/ 0 h 4"/>
                <a:gd name="T6" fmla="*/ 0 w 3768"/>
                <a:gd name="T7" fmla="*/ 0 h 4"/>
              </a:gdLst>
              <a:ahLst/>
              <a:cxnLst>
                <a:cxn ang="0">
                  <a:pos x="T0" y="T1"/>
                </a:cxn>
                <a:cxn ang="0">
                  <a:pos x="T2" y="T3"/>
                </a:cxn>
                <a:cxn ang="0">
                  <a:pos x="T4" y="T5"/>
                </a:cxn>
                <a:cxn ang="0">
                  <a:pos x="T6" y="T7"/>
                </a:cxn>
              </a:cxnLst>
              <a:rect l="0" t="0" r="r" b="b"/>
              <a:pathLst>
                <a:path w="3768" h="4">
                  <a:moveTo>
                    <a:pt x="0" y="4"/>
                  </a:moveTo>
                  <a:lnTo>
                    <a:pt x="3768" y="4"/>
                  </a:lnTo>
                  <a:lnTo>
                    <a:pt x="37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307"/>
            <p:cNvSpPr>
              <a:spLocks noChangeArrowheads="1"/>
            </p:cNvSpPr>
            <p:nvPr/>
          </p:nvSpPr>
          <p:spPr bwMode="auto">
            <a:xfrm>
              <a:off x="3772" y="2305"/>
              <a:ext cx="316" cy="316"/>
            </a:xfrm>
            <a:prstGeom prst="ellipse">
              <a:avLst/>
            </a:pr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308"/>
            <p:cNvSpPr>
              <a:spLocks/>
            </p:cNvSpPr>
            <p:nvPr/>
          </p:nvSpPr>
          <p:spPr bwMode="auto">
            <a:xfrm>
              <a:off x="3769" y="2302"/>
              <a:ext cx="321" cy="321"/>
            </a:xfrm>
            <a:custGeom>
              <a:avLst/>
              <a:gdLst>
                <a:gd name="T0" fmla="*/ 276 w 278"/>
                <a:gd name="T1" fmla="*/ 139 h 278"/>
                <a:gd name="T2" fmla="*/ 274 w 278"/>
                <a:gd name="T3" fmla="*/ 139 h 278"/>
                <a:gd name="T4" fmla="*/ 234 w 278"/>
                <a:gd name="T5" fmla="*/ 234 h 278"/>
                <a:gd name="T6" fmla="*/ 139 w 278"/>
                <a:gd name="T7" fmla="*/ 274 h 278"/>
                <a:gd name="T8" fmla="*/ 43 w 278"/>
                <a:gd name="T9" fmla="*/ 234 h 278"/>
                <a:gd name="T10" fmla="*/ 4 w 278"/>
                <a:gd name="T11" fmla="*/ 139 h 278"/>
                <a:gd name="T12" fmla="*/ 43 w 278"/>
                <a:gd name="T13" fmla="*/ 43 h 278"/>
                <a:gd name="T14" fmla="*/ 139 w 278"/>
                <a:gd name="T15" fmla="*/ 4 h 278"/>
                <a:gd name="T16" fmla="*/ 234 w 278"/>
                <a:gd name="T17" fmla="*/ 43 h 278"/>
                <a:gd name="T18" fmla="*/ 274 w 278"/>
                <a:gd name="T19" fmla="*/ 139 h 278"/>
                <a:gd name="T20" fmla="*/ 276 w 278"/>
                <a:gd name="T21" fmla="*/ 139 h 278"/>
                <a:gd name="T22" fmla="*/ 278 w 278"/>
                <a:gd name="T23" fmla="*/ 139 h 278"/>
                <a:gd name="T24" fmla="*/ 139 w 278"/>
                <a:gd name="T25" fmla="*/ 0 h 278"/>
                <a:gd name="T26" fmla="*/ 0 w 278"/>
                <a:gd name="T27" fmla="*/ 139 h 278"/>
                <a:gd name="T28" fmla="*/ 139 w 278"/>
                <a:gd name="T29" fmla="*/ 278 h 278"/>
                <a:gd name="T30" fmla="*/ 278 w 278"/>
                <a:gd name="T31" fmla="*/ 139 h 278"/>
                <a:gd name="T32" fmla="*/ 276 w 278"/>
                <a:gd name="T33"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8" h="278">
                  <a:moveTo>
                    <a:pt x="276" y="139"/>
                  </a:moveTo>
                  <a:cubicBezTo>
                    <a:pt x="274" y="139"/>
                    <a:pt x="274" y="139"/>
                    <a:pt x="274" y="139"/>
                  </a:cubicBezTo>
                  <a:cubicBezTo>
                    <a:pt x="274" y="176"/>
                    <a:pt x="259" y="210"/>
                    <a:pt x="234" y="234"/>
                  </a:cubicBezTo>
                  <a:cubicBezTo>
                    <a:pt x="210" y="259"/>
                    <a:pt x="176" y="274"/>
                    <a:pt x="139" y="274"/>
                  </a:cubicBezTo>
                  <a:cubicBezTo>
                    <a:pt x="101" y="274"/>
                    <a:pt x="68" y="259"/>
                    <a:pt x="43" y="234"/>
                  </a:cubicBezTo>
                  <a:cubicBezTo>
                    <a:pt x="19" y="210"/>
                    <a:pt x="4" y="176"/>
                    <a:pt x="4" y="139"/>
                  </a:cubicBezTo>
                  <a:cubicBezTo>
                    <a:pt x="4" y="102"/>
                    <a:pt x="19" y="68"/>
                    <a:pt x="43" y="43"/>
                  </a:cubicBezTo>
                  <a:cubicBezTo>
                    <a:pt x="68" y="19"/>
                    <a:pt x="101" y="4"/>
                    <a:pt x="139" y="4"/>
                  </a:cubicBezTo>
                  <a:cubicBezTo>
                    <a:pt x="176" y="4"/>
                    <a:pt x="210" y="19"/>
                    <a:pt x="234" y="43"/>
                  </a:cubicBezTo>
                  <a:cubicBezTo>
                    <a:pt x="259" y="68"/>
                    <a:pt x="274" y="102"/>
                    <a:pt x="274" y="139"/>
                  </a:cubicBezTo>
                  <a:cubicBezTo>
                    <a:pt x="276" y="139"/>
                    <a:pt x="276" y="139"/>
                    <a:pt x="276" y="139"/>
                  </a:cubicBezTo>
                  <a:cubicBezTo>
                    <a:pt x="278" y="139"/>
                    <a:pt x="278" y="139"/>
                    <a:pt x="278" y="139"/>
                  </a:cubicBezTo>
                  <a:cubicBezTo>
                    <a:pt x="278" y="62"/>
                    <a:pt x="216" y="0"/>
                    <a:pt x="139" y="0"/>
                  </a:cubicBezTo>
                  <a:cubicBezTo>
                    <a:pt x="62" y="0"/>
                    <a:pt x="0" y="62"/>
                    <a:pt x="0" y="139"/>
                  </a:cubicBezTo>
                  <a:cubicBezTo>
                    <a:pt x="0" y="216"/>
                    <a:pt x="62" y="278"/>
                    <a:pt x="139" y="278"/>
                  </a:cubicBezTo>
                  <a:cubicBezTo>
                    <a:pt x="216" y="278"/>
                    <a:pt x="278" y="216"/>
                    <a:pt x="278" y="139"/>
                  </a:cubicBezTo>
                  <a:lnTo>
                    <a:pt x="276"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309"/>
            <p:cNvSpPr>
              <a:spLocks noEditPoints="1"/>
            </p:cNvSpPr>
            <p:nvPr/>
          </p:nvSpPr>
          <p:spPr bwMode="auto">
            <a:xfrm>
              <a:off x="3872" y="2432"/>
              <a:ext cx="55" cy="61"/>
            </a:xfrm>
            <a:custGeom>
              <a:avLst/>
              <a:gdLst>
                <a:gd name="T0" fmla="*/ 24 w 48"/>
                <a:gd name="T1" fmla="*/ 53 h 53"/>
                <a:gd name="T2" fmla="*/ 6 w 48"/>
                <a:gd name="T3" fmla="*/ 46 h 53"/>
                <a:gd name="T4" fmla="*/ 0 w 48"/>
                <a:gd name="T5" fmla="*/ 27 h 53"/>
                <a:gd name="T6" fmla="*/ 6 w 48"/>
                <a:gd name="T7" fmla="*/ 8 h 53"/>
                <a:gd name="T8" fmla="*/ 24 w 48"/>
                <a:gd name="T9" fmla="*/ 0 h 53"/>
                <a:gd name="T10" fmla="*/ 42 w 48"/>
                <a:gd name="T11" fmla="*/ 8 h 53"/>
                <a:gd name="T12" fmla="*/ 48 w 48"/>
                <a:gd name="T13" fmla="*/ 26 h 53"/>
                <a:gd name="T14" fmla="*/ 41 w 48"/>
                <a:gd name="T15" fmla="*/ 45 h 53"/>
                <a:gd name="T16" fmla="*/ 24 w 48"/>
                <a:gd name="T17" fmla="*/ 53 h 53"/>
                <a:gd name="T18" fmla="*/ 24 w 48"/>
                <a:gd name="T19" fmla="*/ 8 h 53"/>
                <a:gd name="T20" fmla="*/ 13 w 48"/>
                <a:gd name="T21" fmla="*/ 13 h 53"/>
                <a:gd name="T22" fmla="*/ 8 w 48"/>
                <a:gd name="T23" fmla="*/ 27 h 53"/>
                <a:gd name="T24" fmla="*/ 13 w 48"/>
                <a:gd name="T25" fmla="*/ 40 h 53"/>
                <a:gd name="T26" fmla="*/ 24 w 48"/>
                <a:gd name="T27" fmla="*/ 45 h 53"/>
                <a:gd name="T28" fmla="*/ 35 w 48"/>
                <a:gd name="T29" fmla="*/ 40 h 53"/>
                <a:gd name="T30" fmla="*/ 39 w 48"/>
                <a:gd name="T31" fmla="*/ 27 h 53"/>
                <a:gd name="T32" fmla="*/ 35 w 48"/>
                <a:gd name="T33" fmla="*/ 13 h 53"/>
                <a:gd name="T34" fmla="*/ 24 w 48"/>
                <a:gd name="T35"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3">
                  <a:moveTo>
                    <a:pt x="24" y="53"/>
                  </a:moveTo>
                  <a:cubicBezTo>
                    <a:pt x="16" y="53"/>
                    <a:pt x="11" y="50"/>
                    <a:pt x="6" y="46"/>
                  </a:cubicBezTo>
                  <a:cubicBezTo>
                    <a:pt x="2" y="41"/>
                    <a:pt x="0" y="35"/>
                    <a:pt x="0" y="27"/>
                  </a:cubicBezTo>
                  <a:cubicBezTo>
                    <a:pt x="0" y="19"/>
                    <a:pt x="2" y="13"/>
                    <a:pt x="6" y="8"/>
                  </a:cubicBezTo>
                  <a:cubicBezTo>
                    <a:pt x="11" y="3"/>
                    <a:pt x="17" y="0"/>
                    <a:pt x="24" y="0"/>
                  </a:cubicBezTo>
                  <a:cubicBezTo>
                    <a:pt x="32" y="0"/>
                    <a:pt x="37" y="3"/>
                    <a:pt x="42" y="8"/>
                  </a:cubicBezTo>
                  <a:cubicBezTo>
                    <a:pt x="46" y="12"/>
                    <a:pt x="48" y="18"/>
                    <a:pt x="48" y="26"/>
                  </a:cubicBezTo>
                  <a:cubicBezTo>
                    <a:pt x="48" y="34"/>
                    <a:pt x="46" y="41"/>
                    <a:pt x="41" y="45"/>
                  </a:cubicBezTo>
                  <a:cubicBezTo>
                    <a:pt x="37" y="50"/>
                    <a:pt x="31" y="53"/>
                    <a:pt x="24" y="53"/>
                  </a:cubicBezTo>
                  <a:close/>
                  <a:moveTo>
                    <a:pt x="24" y="8"/>
                  </a:moveTo>
                  <a:cubicBezTo>
                    <a:pt x="19" y="8"/>
                    <a:pt x="16" y="10"/>
                    <a:pt x="13" y="13"/>
                  </a:cubicBezTo>
                  <a:cubicBezTo>
                    <a:pt x="10" y="16"/>
                    <a:pt x="8" y="21"/>
                    <a:pt x="8" y="27"/>
                  </a:cubicBezTo>
                  <a:cubicBezTo>
                    <a:pt x="8" y="32"/>
                    <a:pt x="10" y="37"/>
                    <a:pt x="13" y="40"/>
                  </a:cubicBezTo>
                  <a:cubicBezTo>
                    <a:pt x="15" y="44"/>
                    <a:pt x="19" y="45"/>
                    <a:pt x="24" y="45"/>
                  </a:cubicBezTo>
                  <a:cubicBezTo>
                    <a:pt x="29" y="45"/>
                    <a:pt x="32" y="44"/>
                    <a:pt x="35" y="40"/>
                  </a:cubicBezTo>
                  <a:cubicBezTo>
                    <a:pt x="38" y="37"/>
                    <a:pt x="39" y="33"/>
                    <a:pt x="39" y="27"/>
                  </a:cubicBezTo>
                  <a:cubicBezTo>
                    <a:pt x="39" y="21"/>
                    <a:pt x="38" y="16"/>
                    <a:pt x="35" y="13"/>
                  </a:cubicBezTo>
                  <a:cubicBezTo>
                    <a:pt x="33" y="9"/>
                    <a:pt x="29"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310"/>
            <p:cNvSpPr>
              <a:spLocks noEditPoints="1"/>
            </p:cNvSpPr>
            <p:nvPr/>
          </p:nvSpPr>
          <p:spPr bwMode="auto">
            <a:xfrm>
              <a:off x="3938" y="2433"/>
              <a:ext cx="45" cy="59"/>
            </a:xfrm>
            <a:custGeom>
              <a:avLst/>
              <a:gdLst>
                <a:gd name="T0" fmla="*/ 39 w 39"/>
                <a:gd name="T1" fmla="*/ 51 h 51"/>
                <a:gd name="T2" fmla="*/ 29 w 39"/>
                <a:gd name="T3" fmla="*/ 51 h 51"/>
                <a:gd name="T4" fmla="*/ 21 w 39"/>
                <a:gd name="T5" fmla="*/ 37 h 51"/>
                <a:gd name="T6" fmla="*/ 19 w 39"/>
                <a:gd name="T7" fmla="*/ 34 h 51"/>
                <a:gd name="T8" fmla="*/ 17 w 39"/>
                <a:gd name="T9" fmla="*/ 32 h 51"/>
                <a:gd name="T10" fmla="*/ 15 w 39"/>
                <a:gd name="T11" fmla="*/ 31 h 51"/>
                <a:gd name="T12" fmla="*/ 12 w 39"/>
                <a:gd name="T13" fmla="*/ 30 h 51"/>
                <a:gd name="T14" fmla="*/ 9 w 39"/>
                <a:gd name="T15" fmla="*/ 30 h 51"/>
                <a:gd name="T16" fmla="*/ 9 w 39"/>
                <a:gd name="T17" fmla="*/ 51 h 51"/>
                <a:gd name="T18" fmla="*/ 0 w 39"/>
                <a:gd name="T19" fmla="*/ 51 h 51"/>
                <a:gd name="T20" fmla="*/ 0 w 39"/>
                <a:gd name="T21" fmla="*/ 0 h 51"/>
                <a:gd name="T22" fmla="*/ 17 w 39"/>
                <a:gd name="T23" fmla="*/ 0 h 51"/>
                <a:gd name="T24" fmla="*/ 23 w 39"/>
                <a:gd name="T25" fmla="*/ 1 h 51"/>
                <a:gd name="T26" fmla="*/ 29 w 39"/>
                <a:gd name="T27" fmla="*/ 4 h 51"/>
                <a:gd name="T28" fmla="*/ 32 w 39"/>
                <a:gd name="T29" fmla="*/ 8 h 51"/>
                <a:gd name="T30" fmla="*/ 33 w 39"/>
                <a:gd name="T31" fmla="*/ 14 h 51"/>
                <a:gd name="T32" fmla="*/ 33 w 39"/>
                <a:gd name="T33" fmla="*/ 19 h 51"/>
                <a:gd name="T34" fmla="*/ 30 w 39"/>
                <a:gd name="T35" fmla="*/ 23 h 51"/>
                <a:gd name="T36" fmla="*/ 27 w 39"/>
                <a:gd name="T37" fmla="*/ 26 h 51"/>
                <a:gd name="T38" fmla="*/ 22 w 39"/>
                <a:gd name="T39" fmla="*/ 28 h 51"/>
                <a:gd name="T40" fmla="*/ 22 w 39"/>
                <a:gd name="T41" fmla="*/ 28 h 51"/>
                <a:gd name="T42" fmla="*/ 25 w 39"/>
                <a:gd name="T43" fmla="*/ 30 h 51"/>
                <a:gd name="T44" fmla="*/ 26 w 39"/>
                <a:gd name="T45" fmla="*/ 31 h 51"/>
                <a:gd name="T46" fmla="*/ 28 w 39"/>
                <a:gd name="T47" fmla="*/ 34 h 51"/>
                <a:gd name="T48" fmla="*/ 30 w 39"/>
                <a:gd name="T49" fmla="*/ 37 h 51"/>
                <a:gd name="T50" fmla="*/ 39 w 39"/>
                <a:gd name="T51" fmla="*/ 51 h 51"/>
                <a:gd name="T52" fmla="*/ 9 w 39"/>
                <a:gd name="T53" fmla="*/ 7 h 51"/>
                <a:gd name="T54" fmla="*/ 9 w 39"/>
                <a:gd name="T55" fmla="*/ 24 h 51"/>
                <a:gd name="T56" fmla="*/ 16 w 39"/>
                <a:gd name="T57" fmla="*/ 24 h 51"/>
                <a:gd name="T58" fmla="*/ 19 w 39"/>
                <a:gd name="T59" fmla="*/ 23 h 51"/>
                <a:gd name="T60" fmla="*/ 22 w 39"/>
                <a:gd name="T61" fmla="*/ 21 h 51"/>
                <a:gd name="T62" fmla="*/ 24 w 39"/>
                <a:gd name="T63" fmla="*/ 18 h 51"/>
                <a:gd name="T64" fmla="*/ 25 w 39"/>
                <a:gd name="T65" fmla="*/ 15 h 51"/>
                <a:gd name="T66" fmla="*/ 22 w 39"/>
                <a:gd name="T67" fmla="*/ 9 h 51"/>
                <a:gd name="T68" fmla="*/ 16 w 39"/>
                <a:gd name="T69" fmla="*/ 7 h 51"/>
                <a:gd name="T70" fmla="*/ 9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29" y="51"/>
                    <a:pt x="29" y="51"/>
                    <a:pt x="29" y="51"/>
                  </a:cubicBezTo>
                  <a:cubicBezTo>
                    <a:pt x="21" y="37"/>
                    <a:pt x="21" y="37"/>
                    <a:pt x="21" y="37"/>
                  </a:cubicBezTo>
                  <a:cubicBezTo>
                    <a:pt x="21" y="36"/>
                    <a:pt x="20" y="35"/>
                    <a:pt x="19" y="34"/>
                  </a:cubicBezTo>
                  <a:cubicBezTo>
                    <a:pt x="19" y="33"/>
                    <a:pt x="18" y="32"/>
                    <a:pt x="17" y="32"/>
                  </a:cubicBezTo>
                  <a:cubicBezTo>
                    <a:pt x="16" y="31"/>
                    <a:pt x="16" y="31"/>
                    <a:pt x="15" y="31"/>
                  </a:cubicBezTo>
                  <a:cubicBezTo>
                    <a:pt x="14" y="30"/>
                    <a:pt x="13" y="30"/>
                    <a:pt x="12" y="30"/>
                  </a:cubicBezTo>
                  <a:cubicBezTo>
                    <a:pt x="9" y="30"/>
                    <a:pt x="9" y="30"/>
                    <a:pt x="9" y="30"/>
                  </a:cubicBezTo>
                  <a:cubicBezTo>
                    <a:pt x="9" y="51"/>
                    <a:pt x="9" y="51"/>
                    <a:pt x="9" y="51"/>
                  </a:cubicBezTo>
                  <a:cubicBezTo>
                    <a:pt x="0" y="51"/>
                    <a:pt x="0" y="51"/>
                    <a:pt x="0" y="51"/>
                  </a:cubicBezTo>
                  <a:cubicBezTo>
                    <a:pt x="0" y="0"/>
                    <a:pt x="0" y="0"/>
                    <a:pt x="0" y="0"/>
                  </a:cubicBezTo>
                  <a:cubicBezTo>
                    <a:pt x="17" y="0"/>
                    <a:pt x="17" y="0"/>
                    <a:pt x="17" y="0"/>
                  </a:cubicBezTo>
                  <a:cubicBezTo>
                    <a:pt x="19" y="0"/>
                    <a:pt x="21" y="1"/>
                    <a:pt x="23" y="1"/>
                  </a:cubicBezTo>
                  <a:cubicBezTo>
                    <a:pt x="25" y="2"/>
                    <a:pt x="27" y="3"/>
                    <a:pt x="29" y="4"/>
                  </a:cubicBezTo>
                  <a:cubicBezTo>
                    <a:pt x="30" y="5"/>
                    <a:pt x="31" y="6"/>
                    <a:pt x="32" y="8"/>
                  </a:cubicBezTo>
                  <a:cubicBezTo>
                    <a:pt x="33" y="10"/>
                    <a:pt x="33" y="12"/>
                    <a:pt x="33" y="14"/>
                  </a:cubicBezTo>
                  <a:cubicBezTo>
                    <a:pt x="33" y="16"/>
                    <a:pt x="33" y="17"/>
                    <a:pt x="33" y="19"/>
                  </a:cubicBezTo>
                  <a:cubicBezTo>
                    <a:pt x="32" y="20"/>
                    <a:pt x="31" y="22"/>
                    <a:pt x="30" y="23"/>
                  </a:cubicBezTo>
                  <a:cubicBezTo>
                    <a:pt x="29" y="24"/>
                    <a:pt x="28" y="25"/>
                    <a:pt x="27" y="26"/>
                  </a:cubicBezTo>
                  <a:cubicBezTo>
                    <a:pt x="25" y="27"/>
                    <a:pt x="24" y="27"/>
                    <a:pt x="22" y="28"/>
                  </a:cubicBezTo>
                  <a:cubicBezTo>
                    <a:pt x="22" y="28"/>
                    <a:pt x="22" y="28"/>
                    <a:pt x="22" y="28"/>
                  </a:cubicBezTo>
                  <a:cubicBezTo>
                    <a:pt x="23" y="28"/>
                    <a:pt x="24" y="29"/>
                    <a:pt x="25" y="30"/>
                  </a:cubicBezTo>
                  <a:cubicBezTo>
                    <a:pt x="25" y="30"/>
                    <a:pt x="26" y="31"/>
                    <a:pt x="26" y="31"/>
                  </a:cubicBezTo>
                  <a:cubicBezTo>
                    <a:pt x="27" y="32"/>
                    <a:pt x="28" y="33"/>
                    <a:pt x="28" y="34"/>
                  </a:cubicBezTo>
                  <a:cubicBezTo>
                    <a:pt x="29" y="35"/>
                    <a:pt x="30" y="35"/>
                    <a:pt x="30" y="37"/>
                  </a:cubicBezTo>
                  <a:lnTo>
                    <a:pt x="39" y="51"/>
                  </a:lnTo>
                  <a:close/>
                  <a:moveTo>
                    <a:pt x="9" y="7"/>
                  </a:moveTo>
                  <a:cubicBezTo>
                    <a:pt x="9" y="24"/>
                    <a:pt x="9" y="24"/>
                    <a:pt x="9" y="24"/>
                  </a:cubicBezTo>
                  <a:cubicBezTo>
                    <a:pt x="16" y="24"/>
                    <a:pt x="16" y="24"/>
                    <a:pt x="16" y="24"/>
                  </a:cubicBezTo>
                  <a:cubicBezTo>
                    <a:pt x="17" y="24"/>
                    <a:pt x="18" y="23"/>
                    <a:pt x="19" y="23"/>
                  </a:cubicBezTo>
                  <a:cubicBezTo>
                    <a:pt x="20" y="23"/>
                    <a:pt x="21" y="22"/>
                    <a:pt x="22" y="21"/>
                  </a:cubicBezTo>
                  <a:cubicBezTo>
                    <a:pt x="23" y="20"/>
                    <a:pt x="23" y="20"/>
                    <a:pt x="24" y="18"/>
                  </a:cubicBezTo>
                  <a:cubicBezTo>
                    <a:pt x="24" y="17"/>
                    <a:pt x="25" y="16"/>
                    <a:pt x="25" y="15"/>
                  </a:cubicBezTo>
                  <a:cubicBezTo>
                    <a:pt x="25" y="12"/>
                    <a:pt x="24" y="11"/>
                    <a:pt x="22"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09760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122" y="2125662"/>
            <a:ext cx="3282910" cy="3277940"/>
          </a:xfrm>
          <a:prstGeom prst="rect">
            <a:avLst/>
          </a:prstGeom>
        </p:spPr>
      </p:pic>
      <p:sp>
        <p:nvSpPr>
          <p:cNvPr id="2" name="Title 1"/>
          <p:cNvSpPr>
            <a:spLocks noGrp="1"/>
          </p:cNvSpPr>
          <p:nvPr>
            <p:ph type="title"/>
          </p:nvPr>
        </p:nvSpPr>
        <p:spPr>
          <a:xfrm>
            <a:off x="274637" y="296862"/>
            <a:ext cx="11939483" cy="849463"/>
          </a:xfrm>
        </p:spPr>
        <p:txBody>
          <a:bodyPr/>
          <a:lstStyle/>
          <a:p>
            <a:r>
              <a:rPr lang="en-US" sz="4800" dirty="0">
                <a:solidFill>
                  <a:srgbClr val="505050"/>
                </a:solidFill>
              </a:rPr>
              <a:t>ARM provides consistency across environments</a:t>
            </a:r>
          </a:p>
        </p:txBody>
      </p:sp>
      <p:sp>
        <p:nvSpPr>
          <p:cNvPr id="5" name="Flowchart: Multidocument 4"/>
          <p:cNvSpPr/>
          <p:nvPr/>
        </p:nvSpPr>
        <p:spPr>
          <a:xfrm>
            <a:off x="3910358" y="3006892"/>
            <a:ext cx="1865207" cy="1709773"/>
          </a:xfrm>
          <a:prstGeom prst="flowChartMultidocument">
            <a:avLst/>
          </a:prstGeom>
          <a:solidFill>
            <a:schemeClr val="bg2">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32" b="1" kern="0" dirty="0">
                <a:solidFill>
                  <a:schemeClr val="tx1"/>
                </a:solidFill>
                <a:ea typeface="Segoe UI Black" panose="020B0A02040204020203" pitchFamily="34" charset="0"/>
                <a:cs typeface="Segoe UI Black" panose="020B0A02040204020203" pitchFamily="34" charset="0"/>
              </a:rPr>
              <a:t>Quick Start ARM Templates</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0598" y="2779990"/>
            <a:ext cx="1905215" cy="1905215"/>
          </a:xfrm>
          <a:prstGeom prst="rect">
            <a:avLst/>
          </a:prstGeom>
        </p:spPr>
      </p:pic>
      <p:sp>
        <p:nvSpPr>
          <p:cNvPr id="4" name="Rectangle 3"/>
          <p:cNvSpPr/>
          <p:nvPr/>
        </p:nvSpPr>
        <p:spPr>
          <a:xfrm>
            <a:off x="6853982" y="4520038"/>
            <a:ext cx="2085827" cy="369332"/>
          </a:xfrm>
          <a:prstGeom prst="rect">
            <a:avLst/>
          </a:prstGeom>
        </p:spPr>
        <p:txBody>
          <a:bodyPr wrap="none">
            <a:spAutoFit/>
          </a:bodyPr>
          <a:lstStyle/>
          <a:p>
            <a:pPr algn="ctr" defTabSz="932597">
              <a:defRPr/>
            </a:pPr>
            <a:r>
              <a:rPr lang="en-US" b="1" kern="0">
                <a:ea typeface="Segoe UI Black" panose="020B0A02040204020203" pitchFamily="34" charset="0"/>
                <a:cs typeface="Segoe UI Black" panose="020B0A02040204020203" pitchFamily="34" charset="0"/>
              </a:rPr>
              <a:t>Azure PowerShell</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08071" y="2008707"/>
            <a:ext cx="1219200" cy="1219200"/>
          </a:xfrm>
          <a:prstGeom prst="rect">
            <a:avLst/>
          </a:prstGeom>
        </p:spPr>
      </p:pic>
      <p:sp>
        <p:nvSpPr>
          <p:cNvPr id="15" name="Rectangle 14"/>
          <p:cNvSpPr/>
          <p:nvPr/>
        </p:nvSpPr>
        <p:spPr>
          <a:xfrm>
            <a:off x="9906558" y="3196225"/>
            <a:ext cx="2253340" cy="646331"/>
          </a:xfrm>
          <a:prstGeom prst="rect">
            <a:avLst/>
          </a:prstGeom>
        </p:spPr>
        <p:txBody>
          <a:bodyPr wrap="square">
            <a:spAutoFit/>
          </a:bodyPr>
          <a:lstStyle/>
          <a:p>
            <a:pPr algn="ctr" defTabSz="932597">
              <a:defRPr/>
            </a:pPr>
            <a:r>
              <a:rPr lang="en-US" b="1" kern="0">
                <a:ea typeface="Segoe UI Black" panose="020B0A02040204020203" pitchFamily="34" charset="0"/>
                <a:cs typeface="Segoe UI Black" panose="020B0A02040204020203" pitchFamily="34" charset="0"/>
              </a:rPr>
              <a:t>Virtual Machine</a:t>
            </a:r>
            <a:br>
              <a:rPr lang="en-US" b="1" kern="0">
                <a:ea typeface="Segoe UI Black" panose="020B0A02040204020203" pitchFamily="34" charset="0"/>
                <a:cs typeface="Segoe UI Black" panose="020B0A02040204020203" pitchFamily="34" charset="0"/>
              </a:rPr>
            </a:br>
            <a:r>
              <a:rPr lang="en-US" b="1" kern="0">
                <a:ea typeface="Segoe UI Black" panose="020B0A02040204020203" pitchFamily="34" charset="0"/>
                <a:cs typeface="Segoe UI Black" panose="020B0A02040204020203" pitchFamily="34" charset="0"/>
              </a:rPr>
              <a:t>(Azure)</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23628" y="4301671"/>
            <a:ext cx="1219200" cy="1219200"/>
          </a:xfrm>
          <a:prstGeom prst="rect">
            <a:avLst/>
          </a:prstGeom>
        </p:spPr>
      </p:pic>
      <p:sp>
        <p:nvSpPr>
          <p:cNvPr id="17" name="Rectangle 16"/>
          <p:cNvSpPr/>
          <p:nvPr/>
        </p:nvSpPr>
        <p:spPr>
          <a:xfrm>
            <a:off x="9891001" y="5538333"/>
            <a:ext cx="2253340" cy="646331"/>
          </a:xfrm>
          <a:prstGeom prst="rect">
            <a:avLst/>
          </a:prstGeom>
        </p:spPr>
        <p:txBody>
          <a:bodyPr wrap="square">
            <a:spAutoFit/>
          </a:bodyPr>
          <a:lstStyle/>
          <a:p>
            <a:pPr algn="ctr" defTabSz="932597">
              <a:defRPr/>
            </a:pPr>
            <a:r>
              <a:rPr lang="en-US" b="1" kern="0" dirty="0">
                <a:ea typeface="Segoe UI Black" panose="020B0A02040204020203" pitchFamily="34" charset="0"/>
                <a:cs typeface="Segoe UI Black" panose="020B0A02040204020203" pitchFamily="34" charset="0"/>
              </a:rPr>
              <a:t>Virtual Machine</a:t>
            </a:r>
            <a:br>
              <a:rPr lang="en-US" b="1" kern="0" dirty="0">
                <a:ea typeface="Segoe UI Black" panose="020B0A02040204020203" pitchFamily="34" charset="0"/>
                <a:cs typeface="Segoe UI Black" panose="020B0A02040204020203" pitchFamily="34" charset="0"/>
              </a:rPr>
            </a:br>
            <a:r>
              <a:rPr lang="en-US" b="1" kern="0" dirty="0">
                <a:ea typeface="Segoe UI Black" panose="020B0A02040204020203" pitchFamily="34" charset="0"/>
                <a:cs typeface="Segoe UI Black" panose="020B0A02040204020203" pitchFamily="34" charset="0"/>
              </a:rPr>
              <a:t>(Azure Stack Hub)</a:t>
            </a:r>
          </a:p>
        </p:txBody>
      </p:sp>
      <p:cxnSp>
        <p:nvCxnSpPr>
          <p:cNvPr id="18" name="Straight Arrow Connector 17">
            <a:extLst>
              <a:ext uri="{FF2B5EF4-FFF2-40B4-BE49-F238E27FC236}">
                <a16:creationId xmlns:a16="http://schemas.microsoft.com/office/drawing/2014/main" id="{60F2EABD-3C48-48EC-95B5-CCAFD38D545F}"/>
              </a:ext>
            </a:extLst>
          </p:cNvPr>
          <p:cNvCxnSpPr>
            <a:cxnSpLocks/>
          </p:cNvCxnSpPr>
          <p:nvPr/>
        </p:nvCxnSpPr>
        <p:spPr>
          <a:xfrm>
            <a:off x="6170278" y="3650014"/>
            <a:ext cx="101032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A429BA7-BAAB-4D63-88E5-4B2C45AE405B}"/>
              </a:ext>
            </a:extLst>
          </p:cNvPr>
          <p:cNvCxnSpPr>
            <a:cxnSpLocks/>
          </p:cNvCxnSpPr>
          <p:nvPr/>
        </p:nvCxnSpPr>
        <p:spPr>
          <a:xfrm flipV="1">
            <a:off x="9070256" y="2575825"/>
            <a:ext cx="961924" cy="3595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A73C458-20E4-4C41-89F7-7377A9F87AF7}"/>
              </a:ext>
            </a:extLst>
          </p:cNvPr>
          <p:cNvCxnSpPr>
            <a:cxnSpLocks/>
          </p:cNvCxnSpPr>
          <p:nvPr/>
        </p:nvCxnSpPr>
        <p:spPr>
          <a:xfrm>
            <a:off x="9085813" y="4380908"/>
            <a:ext cx="1003381" cy="3325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281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ARM enables </a:t>
            </a:r>
            <a:r>
              <a:rPr lang="en-US" i="1" dirty="0">
                <a:solidFill>
                  <a:srgbClr val="505050"/>
                </a:solidFill>
              </a:rPr>
              <a:t>hybrid</a:t>
            </a:r>
            <a:r>
              <a:rPr lang="en-US" dirty="0">
                <a:solidFill>
                  <a:srgbClr val="505050"/>
                </a:solidFill>
              </a:rPr>
              <a:t> deployments too!</a:t>
            </a:r>
          </a:p>
        </p:txBody>
      </p:sp>
      <p:grpSp>
        <p:nvGrpSpPr>
          <p:cNvPr id="2" name="Group 1">
            <a:extLst>
              <a:ext uri="{FF2B5EF4-FFF2-40B4-BE49-F238E27FC236}">
                <a16:creationId xmlns:a16="http://schemas.microsoft.com/office/drawing/2014/main" id="{005502BC-935F-4AC4-8E9B-838BDB587AD8}"/>
              </a:ext>
            </a:extLst>
          </p:cNvPr>
          <p:cNvGrpSpPr/>
          <p:nvPr/>
        </p:nvGrpSpPr>
        <p:grpSpPr>
          <a:xfrm>
            <a:off x="4160837" y="1897062"/>
            <a:ext cx="4145781" cy="4198824"/>
            <a:chOff x="3549043" y="1516062"/>
            <a:chExt cx="5252365" cy="5319566"/>
          </a:xfrm>
        </p:grpSpPr>
        <p:pic>
          <p:nvPicPr>
            <p:cNvPr id="338" name="Picture 3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9043" y="1516062"/>
              <a:ext cx="5246308" cy="2690693"/>
            </a:xfrm>
            <a:prstGeom prst="rect">
              <a:avLst/>
            </a:prstGeom>
          </p:spPr>
        </p:pic>
        <p:pic>
          <p:nvPicPr>
            <p:cNvPr id="339" name="Picture 338"/>
            <p:cNvPicPr>
              <a:picLocks/>
            </p:cNvPicPr>
            <p:nvPr/>
          </p:nvPicPr>
          <p:blipFill>
            <a:blip r:embed="rId4" cstate="screen">
              <a:extLst>
                <a:ext uri="{28A0092B-C50C-407E-A947-70E740481C1C}">
                  <a14:useLocalDpi xmlns:a14="http://schemas.microsoft.com/office/drawing/2010/main"/>
                </a:ext>
              </a:extLst>
            </a:blip>
            <a:stretch>
              <a:fillRect/>
            </a:stretch>
          </p:blipFill>
          <p:spPr>
            <a:xfrm>
              <a:off x="3550385" y="4143424"/>
              <a:ext cx="5251023" cy="2692204"/>
            </a:xfrm>
            <a:prstGeom prst="rect">
              <a:avLst/>
            </a:prstGeom>
            <a:ln>
              <a:noFill/>
            </a:ln>
          </p:spPr>
        </p:pic>
      </p:grpSp>
      <p:grpSp>
        <p:nvGrpSpPr>
          <p:cNvPr id="340" name="Group 4"/>
          <p:cNvGrpSpPr>
            <a:grpSpLocks noChangeAspect="1"/>
          </p:cNvGrpSpPr>
          <p:nvPr/>
        </p:nvGrpSpPr>
        <p:grpSpPr bwMode="auto">
          <a:xfrm>
            <a:off x="8514440" y="2636804"/>
            <a:ext cx="3540219" cy="2983404"/>
            <a:chOff x="2026" y="860"/>
            <a:chExt cx="3783" cy="3188"/>
          </a:xfrm>
        </p:grpSpPr>
        <p:sp>
          <p:nvSpPr>
            <p:cNvPr id="341" name="AutoShape 3"/>
            <p:cNvSpPr>
              <a:spLocks noChangeAspect="1" noChangeArrowheads="1" noTextEdit="1"/>
            </p:cNvSpPr>
            <p:nvPr/>
          </p:nvSpPr>
          <p:spPr bwMode="auto">
            <a:xfrm>
              <a:off x="2026" y="860"/>
              <a:ext cx="3783" cy="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42" name="Group 205"/>
            <p:cNvGrpSpPr>
              <a:grpSpLocks/>
            </p:cNvGrpSpPr>
            <p:nvPr/>
          </p:nvGrpSpPr>
          <p:grpSpPr bwMode="auto">
            <a:xfrm>
              <a:off x="2027" y="861"/>
              <a:ext cx="3782" cy="3187"/>
              <a:chOff x="2027" y="861"/>
              <a:chExt cx="3782" cy="3187"/>
            </a:xfrm>
          </p:grpSpPr>
          <p:sp>
            <p:nvSpPr>
              <p:cNvPr id="448" name="Freeform 5"/>
              <p:cNvSpPr>
                <a:spLocks/>
              </p:cNvSpPr>
              <p:nvPr/>
            </p:nvSpPr>
            <p:spPr bwMode="auto">
              <a:xfrm>
                <a:off x="2040" y="868"/>
                <a:ext cx="3762" cy="1261"/>
              </a:xfrm>
              <a:custGeom>
                <a:avLst/>
                <a:gdLst>
                  <a:gd name="T0" fmla="*/ 3261 w 3261"/>
                  <a:gd name="T1" fmla="*/ 1060 h 1093"/>
                  <a:gd name="T2" fmla="*/ 3228 w 3261"/>
                  <a:gd name="T3" fmla="*/ 1093 h 1093"/>
                  <a:gd name="T4" fmla="*/ 34 w 3261"/>
                  <a:gd name="T5" fmla="*/ 1093 h 1093"/>
                  <a:gd name="T6" fmla="*/ 0 w 3261"/>
                  <a:gd name="T7" fmla="*/ 1060 h 1093"/>
                  <a:gd name="T8" fmla="*/ 0 w 3261"/>
                  <a:gd name="T9" fmla="*/ 33 h 1093"/>
                  <a:gd name="T10" fmla="*/ 34 w 3261"/>
                  <a:gd name="T11" fmla="*/ 0 h 1093"/>
                  <a:gd name="T12" fmla="*/ 3228 w 3261"/>
                  <a:gd name="T13" fmla="*/ 0 h 1093"/>
                  <a:gd name="T14" fmla="*/ 3261 w 3261"/>
                  <a:gd name="T15" fmla="*/ 33 h 1093"/>
                  <a:gd name="T16" fmla="*/ 3261 w 3261"/>
                  <a:gd name="T17" fmla="*/ 106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1" h="1093">
                    <a:moveTo>
                      <a:pt x="3261" y="1060"/>
                    </a:moveTo>
                    <a:cubicBezTo>
                      <a:pt x="3261" y="1078"/>
                      <a:pt x="3246" y="1093"/>
                      <a:pt x="3228" y="1093"/>
                    </a:cubicBezTo>
                    <a:cubicBezTo>
                      <a:pt x="34" y="1093"/>
                      <a:pt x="34" y="1093"/>
                      <a:pt x="34" y="1093"/>
                    </a:cubicBezTo>
                    <a:cubicBezTo>
                      <a:pt x="15" y="1093"/>
                      <a:pt x="0" y="1078"/>
                      <a:pt x="0" y="1060"/>
                    </a:cubicBezTo>
                    <a:cubicBezTo>
                      <a:pt x="0" y="33"/>
                      <a:pt x="0" y="33"/>
                      <a:pt x="0" y="33"/>
                    </a:cubicBezTo>
                    <a:cubicBezTo>
                      <a:pt x="0" y="14"/>
                      <a:pt x="15" y="0"/>
                      <a:pt x="34" y="0"/>
                    </a:cubicBezTo>
                    <a:cubicBezTo>
                      <a:pt x="3228" y="0"/>
                      <a:pt x="3228" y="0"/>
                      <a:pt x="3228" y="0"/>
                    </a:cubicBezTo>
                    <a:cubicBezTo>
                      <a:pt x="3246" y="0"/>
                      <a:pt x="3261" y="14"/>
                      <a:pt x="3261" y="33"/>
                    </a:cubicBezTo>
                    <a:cubicBezTo>
                      <a:pt x="3261" y="1060"/>
                      <a:pt x="3261" y="1060"/>
                      <a:pt x="3261" y="106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9" name="Freeform 6"/>
              <p:cNvSpPr>
                <a:spLocks/>
              </p:cNvSpPr>
              <p:nvPr/>
            </p:nvSpPr>
            <p:spPr bwMode="auto">
              <a:xfrm>
                <a:off x="2033" y="861"/>
                <a:ext cx="3776" cy="1275"/>
              </a:xfrm>
              <a:custGeom>
                <a:avLst/>
                <a:gdLst>
                  <a:gd name="T0" fmla="*/ 3267 w 3273"/>
                  <a:gd name="T1" fmla="*/ 1066 h 1105"/>
                  <a:gd name="T2" fmla="*/ 3261 w 3273"/>
                  <a:gd name="T3" fmla="*/ 1066 h 1105"/>
                  <a:gd name="T4" fmla="*/ 3253 w 3273"/>
                  <a:gd name="T5" fmla="*/ 1085 h 1105"/>
                  <a:gd name="T6" fmla="*/ 3234 w 3273"/>
                  <a:gd name="T7" fmla="*/ 1093 h 1105"/>
                  <a:gd name="T8" fmla="*/ 40 w 3273"/>
                  <a:gd name="T9" fmla="*/ 1093 h 1105"/>
                  <a:gd name="T10" fmla="*/ 20 w 3273"/>
                  <a:gd name="T11" fmla="*/ 1085 h 1105"/>
                  <a:gd name="T12" fmla="*/ 12 w 3273"/>
                  <a:gd name="T13" fmla="*/ 1066 h 1105"/>
                  <a:gd name="T14" fmla="*/ 12 w 3273"/>
                  <a:gd name="T15" fmla="*/ 39 h 1105"/>
                  <a:gd name="T16" fmla="*/ 20 w 3273"/>
                  <a:gd name="T17" fmla="*/ 20 h 1105"/>
                  <a:gd name="T18" fmla="*/ 40 w 3273"/>
                  <a:gd name="T19" fmla="*/ 12 h 1105"/>
                  <a:gd name="T20" fmla="*/ 3234 w 3273"/>
                  <a:gd name="T21" fmla="*/ 12 h 1105"/>
                  <a:gd name="T22" fmla="*/ 3253 w 3273"/>
                  <a:gd name="T23" fmla="*/ 20 h 1105"/>
                  <a:gd name="T24" fmla="*/ 3261 w 3273"/>
                  <a:gd name="T25" fmla="*/ 39 h 1105"/>
                  <a:gd name="T26" fmla="*/ 3261 w 3273"/>
                  <a:gd name="T27" fmla="*/ 1066 h 1105"/>
                  <a:gd name="T28" fmla="*/ 3267 w 3273"/>
                  <a:gd name="T29" fmla="*/ 1066 h 1105"/>
                  <a:gd name="T30" fmla="*/ 3273 w 3273"/>
                  <a:gd name="T31" fmla="*/ 1066 h 1105"/>
                  <a:gd name="T32" fmla="*/ 3273 w 3273"/>
                  <a:gd name="T33" fmla="*/ 39 h 1105"/>
                  <a:gd name="T34" fmla="*/ 3234 w 3273"/>
                  <a:gd name="T35" fmla="*/ 0 h 1105"/>
                  <a:gd name="T36" fmla="*/ 40 w 3273"/>
                  <a:gd name="T37" fmla="*/ 0 h 1105"/>
                  <a:gd name="T38" fmla="*/ 0 w 3273"/>
                  <a:gd name="T39" fmla="*/ 39 h 1105"/>
                  <a:gd name="T40" fmla="*/ 0 w 3273"/>
                  <a:gd name="T41" fmla="*/ 1066 h 1105"/>
                  <a:gd name="T42" fmla="*/ 40 w 3273"/>
                  <a:gd name="T43" fmla="*/ 1105 h 1105"/>
                  <a:gd name="T44" fmla="*/ 3234 w 3273"/>
                  <a:gd name="T45" fmla="*/ 1105 h 1105"/>
                  <a:gd name="T46" fmla="*/ 3273 w 3273"/>
                  <a:gd name="T47" fmla="*/ 1066 h 1105"/>
                  <a:gd name="T48" fmla="*/ 3267 w 3273"/>
                  <a:gd name="T49" fmla="*/ 1066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73" h="1105">
                    <a:moveTo>
                      <a:pt x="3267" y="1066"/>
                    </a:moveTo>
                    <a:cubicBezTo>
                      <a:pt x="3261" y="1066"/>
                      <a:pt x="3261" y="1066"/>
                      <a:pt x="3261" y="1066"/>
                    </a:cubicBezTo>
                    <a:cubicBezTo>
                      <a:pt x="3261" y="1073"/>
                      <a:pt x="3258" y="1080"/>
                      <a:pt x="3253" y="1085"/>
                    </a:cubicBezTo>
                    <a:cubicBezTo>
                      <a:pt x="3248" y="1090"/>
                      <a:pt x="3241" y="1093"/>
                      <a:pt x="3234" y="1093"/>
                    </a:cubicBezTo>
                    <a:cubicBezTo>
                      <a:pt x="40" y="1093"/>
                      <a:pt x="40" y="1093"/>
                      <a:pt x="40" y="1093"/>
                    </a:cubicBezTo>
                    <a:cubicBezTo>
                      <a:pt x="32" y="1093"/>
                      <a:pt x="25" y="1090"/>
                      <a:pt x="20" y="1085"/>
                    </a:cubicBezTo>
                    <a:cubicBezTo>
                      <a:pt x="15" y="1080"/>
                      <a:pt x="12" y="1073"/>
                      <a:pt x="12" y="1066"/>
                    </a:cubicBezTo>
                    <a:cubicBezTo>
                      <a:pt x="12" y="39"/>
                      <a:pt x="12" y="39"/>
                      <a:pt x="12" y="39"/>
                    </a:cubicBezTo>
                    <a:cubicBezTo>
                      <a:pt x="12" y="31"/>
                      <a:pt x="15" y="25"/>
                      <a:pt x="20" y="20"/>
                    </a:cubicBezTo>
                    <a:cubicBezTo>
                      <a:pt x="25" y="15"/>
                      <a:pt x="32" y="12"/>
                      <a:pt x="40" y="12"/>
                    </a:cubicBezTo>
                    <a:cubicBezTo>
                      <a:pt x="3234" y="12"/>
                      <a:pt x="3234" y="12"/>
                      <a:pt x="3234" y="12"/>
                    </a:cubicBezTo>
                    <a:cubicBezTo>
                      <a:pt x="3241" y="12"/>
                      <a:pt x="3248" y="15"/>
                      <a:pt x="3253" y="20"/>
                    </a:cubicBezTo>
                    <a:cubicBezTo>
                      <a:pt x="3258" y="25"/>
                      <a:pt x="3261" y="31"/>
                      <a:pt x="3261" y="39"/>
                    </a:cubicBezTo>
                    <a:cubicBezTo>
                      <a:pt x="3261" y="1066"/>
                      <a:pt x="3261" y="1066"/>
                      <a:pt x="3261" y="1066"/>
                    </a:cubicBezTo>
                    <a:cubicBezTo>
                      <a:pt x="3267" y="1066"/>
                      <a:pt x="3267" y="1066"/>
                      <a:pt x="3267" y="1066"/>
                    </a:cubicBezTo>
                    <a:cubicBezTo>
                      <a:pt x="3273" y="1066"/>
                      <a:pt x="3273" y="1066"/>
                      <a:pt x="3273" y="1066"/>
                    </a:cubicBezTo>
                    <a:cubicBezTo>
                      <a:pt x="3273" y="39"/>
                      <a:pt x="3273" y="39"/>
                      <a:pt x="3273" y="39"/>
                    </a:cubicBezTo>
                    <a:cubicBezTo>
                      <a:pt x="3273" y="17"/>
                      <a:pt x="3255" y="0"/>
                      <a:pt x="3234" y="0"/>
                    </a:cubicBezTo>
                    <a:cubicBezTo>
                      <a:pt x="40" y="0"/>
                      <a:pt x="40" y="0"/>
                      <a:pt x="40" y="0"/>
                    </a:cubicBezTo>
                    <a:cubicBezTo>
                      <a:pt x="18" y="0"/>
                      <a:pt x="0" y="17"/>
                      <a:pt x="0" y="39"/>
                    </a:cubicBezTo>
                    <a:cubicBezTo>
                      <a:pt x="0" y="1066"/>
                      <a:pt x="0" y="1066"/>
                      <a:pt x="0" y="1066"/>
                    </a:cubicBezTo>
                    <a:cubicBezTo>
                      <a:pt x="0" y="1088"/>
                      <a:pt x="18" y="1105"/>
                      <a:pt x="40" y="1105"/>
                    </a:cubicBezTo>
                    <a:cubicBezTo>
                      <a:pt x="3234" y="1105"/>
                      <a:pt x="3234" y="1105"/>
                      <a:pt x="3234" y="1105"/>
                    </a:cubicBezTo>
                    <a:cubicBezTo>
                      <a:pt x="3255" y="1105"/>
                      <a:pt x="3273" y="1088"/>
                      <a:pt x="3273" y="1066"/>
                    </a:cubicBezTo>
                    <a:lnTo>
                      <a:pt x="3267" y="10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0" name="Freeform 7"/>
              <p:cNvSpPr>
                <a:spLocks noEditPoints="1"/>
              </p:cNvSpPr>
              <p:nvPr/>
            </p:nvSpPr>
            <p:spPr bwMode="auto">
              <a:xfrm>
                <a:off x="2168" y="1947"/>
                <a:ext cx="60" cy="77"/>
              </a:xfrm>
              <a:custGeom>
                <a:avLst/>
                <a:gdLst>
                  <a:gd name="T0" fmla="*/ 52 w 52"/>
                  <a:gd name="T1" fmla="*/ 67 h 67"/>
                  <a:gd name="T2" fmla="*/ 39 w 52"/>
                  <a:gd name="T3" fmla="*/ 67 h 67"/>
                  <a:gd name="T4" fmla="*/ 28 w 52"/>
                  <a:gd name="T5" fmla="*/ 49 h 67"/>
                  <a:gd name="T6" fmla="*/ 26 w 52"/>
                  <a:gd name="T7" fmla="*/ 45 h 67"/>
                  <a:gd name="T8" fmla="*/ 23 w 52"/>
                  <a:gd name="T9" fmla="*/ 42 h 67"/>
                  <a:gd name="T10" fmla="*/ 20 w 52"/>
                  <a:gd name="T11" fmla="*/ 40 h 67"/>
                  <a:gd name="T12" fmla="*/ 16 w 52"/>
                  <a:gd name="T13" fmla="*/ 40 h 67"/>
                  <a:gd name="T14" fmla="*/ 12 w 52"/>
                  <a:gd name="T15" fmla="*/ 40 h 67"/>
                  <a:gd name="T16" fmla="*/ 12 w 52"/>
                  <a:gd name="T17" fmla="*/ 67 h 67"/>
                  <a:gd name="T18" fmla="*/ 0 w 52"/>
                  <a:gd name="T19" fmla="*/ 67 h 67"/>
                  <a:gd name="T20" fmla="*/ 0 w 52"/>
                  <a:gd name="T21" fmla="*/ 0 h 67"/>
                  <a:gd name="T22" fmla="*/ 22 w 52"/>
                  <a:gd name="T23" fmla="*/ 0 h 67"/>
                  <a:gd name="T24" fmla="*/ 31 w 52"/>
                  <a:gd name="T25" fmla="*/ 1 h 67"/>
                  <a:gd name="T26" fmla="*/ 38 w 52"/>
                  <a:gd name="T27" fmla="*/ 4 h 67"/>
                  <a:gd name="T28" fmla="*/ 43 w 52"/>
                  <a:gd name="T29" fmla="*/ 10 h 67"/>
                  <a:gd name="T30" fmla="*/ 44 w 52"/>
                  <a:gd name="T31" fmla="*/ 18 h 67"/>
                  <a:gd name="T32" fmla="*/ 43 w 52"/>
                  <a:gd name="T33" fmla="*/ 25 h 67"/>
                  <a:gd name="T34" fmla="*/ 40 w 52"/>
                  <a:gd name="T35" fmla="*/ 30 h 67"/>
                  <a:gd name="T36" fmla="*/ 36 w 52"/>
                  <a:gd name="T37" fmla="*/ 34 h 67"/>
                  <a:gd name="T38" fmla="*/ 29 w 52"/>
                  <a:gd name="T39" fmla="*/ 36 h 67"/>
                  <a:gd name="T40" fmla="*/ 29 w 52"/>
                  <a:gd name="T41" fmla="*/ 36 h 67"/>
                  <a:gd name="T42" fmla="*/ 33 w 52"/>
                  <a:gd name="T43" fmla="*/ 39 h 67"/>
                  <a:gd name="T44" fmla="*/ 35 w 52"/>
                  <a:gd name="T45" fmla="*/ 41 h 67"/>
                  <a:gd name="T46" fmla="*/ 38 w 52"/>
                  <a:gd name="T47" fmla="*/ 44 h 67"/>
                  <a:gd name="T48" fmla="*/ 40 w 52"/>
                  <a:gd name="T49" fmla="*/ 48 h 67"/>
                  <a:gd name="T50" fmla="*/ 52 w 52"/>
                  <a:gd name="T51" fmla="*/ 67 h 67"/>
                  <a:gd name="T52" fmla="*/ 12 w 52"/>
                  <a:gd name="T53" fmla="*/ 9 h 67"/>
                  <a:gd name="T54" fmla="*/ 12 w 52"/>
                  <a:gd name="T55" fmla="*/ 31 h 67"/>
                  <a:gd name="T56" fmla="*/ 21 w 52"/>
                  <a:gd name="T57" fmla="*/ 31 h 67"/>
                  <a:gd name="T58" fmla="*/ 25 w 52"/>
                  <a:gd name="T59" fmla="*/ 30 h 67"/>
                  <a:gd name="T60" fmla="*/ 29 w 52"/>
                  <a:gd name="T61" fmla="*/ 28 h 67"/>
                  <a:gd name="T62" fmla="*/ 32 w 52"/>
                  <a:gd name="T63" fmla="*/ 24 h 67"/>
                  <a:gd name="T64" fmla="*/ 33 w 52"/>
                  <a:gd name="T65" fmla="*/ 19 h 67"/>
                  <a:gd name="T66" fmla="*/ 30 w 52"/>
                  <a:gd name="T67" fmla="*/ 12 h 67"/>
                  <a:gd name="T68" fmla="*/ 21 w 52"/>
                  <a:gd name="T69" fmla="*/ 9 h 67"/>
                  <a:gd name="T70" fmla="*/ 12 w 52"/>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67">
                    <a:moveTo>
                      <a:pt x="52" y="67"/>
                    </a:moveTo>
                    <a:cubicBezTo>
                      <a:pt x="39" y="67"/>
                      <a:pt x="39" y="67"/>
                      <a:pt x="39" y="67"/>
                    </a:cubicBezTo>
                    <a:cubicBezTo>
                      <a:pt x="28" y="49"/>
                      <a:pt x="28" y="49"/>
                      <a:pt x="28" y="49"/>
                    </a:cubicBezTo>
                    <a:cubicBezTo>
                      <a:pt x="28" y="47"/>
                      <a:pt x="27" y="46"/>
                      <a:pt x="26" y="45"/>
                    </a:cubicBezTo>
                    <a:cubicBezTo>
                      <a:pt x="25" y="44"/>
                      <a:pt x="24" y="43"/>
                      <a:pt x="23" y="42"/>
                    </a:cubicBezTo>
                    <a:cubicBezTo>
                      <a:pt x="22" y="41"/>
                      <a:pt x="21" y="41"/>
                      <a:pt x="20" y="40"/>
                    </a:cubicBezTo>
                    <a:cubicBezTo>
                      <a:pt x="19" y="40"/>
                      <a:pt x="17" y="40"/>
                      <a:pt x="16" y="40"/>
                    </a:cubicBezTo>
                    <a:cubicBezTo>
                      <a:pt x="12" y="40"/>
                      <a:pt x="12" y="40"/>
                      <a:pt x="12" y="40"/>
                    </a:cubicBezTo>
                    <a:cubicBezTo>
                      <a:pt x="12" y="67"/>
                      <a:pt x="12" y="67"/>
                      <a:pt x="12" y="67"/>
                    </a:cubicBezTo>
                    <a:cubicBezTo>
                      <a:pt x="0" y="67"/>
                      <a:pt x="0" y="67"/>
                      <a:pt x="0" y="67"/>
                    </a:cubicBezTo>
                    <a:cubicBezTo>
                      <a:pt x="0" y="0"/>
                      <a:pt x="0" y="0"/>
                      <a:pt x="0" y="0"/>
                    </a:cubicBezTo>
                    <a:cubicBezTo>
                      <a:pt x="22" y="0"/>
                      <a:pt x="22" y="0"/>
                      <a:pt x="22" y="0"/>
                    </a:cubicBezTo>
                    <a:cubicBezTo>
                      <a:pt x="26" y="0"/>
                      <a:pt x="28" y="0"/>
                      <a:pt x="31" y="1"/>
                    </a:cubicBezTo>
                    <a:cubicBezTo>
                      <a:pt x="34" y="2"/>
                      <a:pt x="36" y="3"/>
                      <a:pt x="38" y="4"/>
                    </a:cubicBezTo>
                    <a:cubicBezTo>
                      <a:pt x="40" y="6"/>
                      <a:pt x="42" y="8"/>
                      <a:pt x="43" y="10"/>
                    </a:cubicBezTo>
                    <a:cubicBezTo>
                      <a:pt x="44" y="12"/>
                      <a:pt x="44" y="15"/>
                      <a:pt x="44" y="18"/>
                    </a:cubicBezTo>
                    <a:cubicBezTo>
                      <a:pt x="44" y="20"/>
                      <a:pt x="44" y="23"/>
                      <a:pt x="43" y="25"/>
                    </a:cubicBezTo>
                    <a:cubicBezTo>
                      <a:pt x="43" y="26"/>
                      <a:pt x="42" y="28"/>
                      <a:pt x="40" y="30"/>
                    </a:cubicBezTo>
                    <a:cubicBezTo>
                      <a:pt x="39" y="31"/>
                      <a:pt x="37" y="33"/>
                      <a:pt x="36" y="34"/>
                    </a:cubicBezTo>
                    <a:cubicBezTo>
                      <a:pt x="34" y="35"/>
                      <a:pt x="32" y="36"/>
                      <a:pt x="29" y="36"/>
                    </a:cubicBezTo>
                    <a:cubicBezTo>
                      <a:pt x="29" y="36"/>
                      <a:pt x="29" y="36"/>
                      <a:pt x="29" y="36"/>
                    </a:cubicBezTo>
                    <a:cubicBezTo>
                      <a:pt x="31" y="37"/>
                      <a:pt x="32" y="38"/>
                      <a:pt x="33" y="39"/>
                    </a:cubicBezTo>
                    <a:cubicBezTo>
                      <a:pt x="34" y="39"/>
                      <a:pt x="34" y="40"/>
                      <a:pt x="35" y="41"/>
                    </a:cubicBezTo>
                    <a:cubicBezTo>
                      <a:pt x="36" y="42"/>
                      <a:pt x="37" y="43"/>
                      <a:pt x="38" y="44"/>
                    </a:cubicBezTo>
                    <a:cubicBezTo>
                      <a:pt x="38" y="45"/>
                      <a:pt x="39" y="47"/>
                      <a:pt x="40" y="48"/>
                    </a:cubicBezTo>
                    <a:lnTo>
                      <a:pt x="52" y="67"/>
                    </a:lnTo>
                    <a:close/>
                    <a:moveTo>
                      <a:pt x="12" y="9"/>
                    </a:moveTo>
                    <a:cubicBezTo>
                      <a:pt x="12" y="31"/>
                      <a:pt x="12" y="31"/>
                      <a:pt x="12" y="31"/>
                    </a:cubicBezTo>
                    <a:cubicBezTo>
                      <a:pt x="21" y="31"/>
                      <a:pt x="21" y="31"/>
                      <a:pt x="21" y="31"/>
                    </a:cubicBezTo>
                    <a:cubicBezTo>
                      <a:pt x="22" y="31"/>
                      <a:pt x="24" y="30"/>
                      <a:pt x="25" y="30"/>
                    </a:cubicBezTo>
                    <a:cubicBezTo>
                      <a:pt x="27" y="29"/>
                      <a:pt x="28" y="29"/>
                      <a:pt x="29" y="28"/>
                    </a:cubicBezTo>
                    <a:cubicBezTo>
                      <a:pt x="30" y="27"/>
                      <a:pt x="31" y="25"/>
                      <a:pt x="32" y="24"/>
                    </a:cubicBezTo>
                    <a:cubicBezTo>
                      <a:pt x="32" y="23"/>
                      <a:pt x="33" y="21"/>
                      <a:pt x="33" y="19"/>
                    </a:cubicBezTo>
                    <a:cubicBezTo>
                      <a:pt x="33" y="16"/>
                      <a:pt x="32" y="13"/>
                      <a:pt x="30" y="12"/>
                    </a:cubicBezTo>
                    <a:cubicBezTo>
                      <a:pt x="28" y="10"/>
                      <a:pt x="25" y="9"/>
                      <a:pt x="2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1" name="Freeform 8"/>
              <p:cNvSpPr>
                <a:spLocks/>
              </p:cNvSpPr>
              <p:nvPr/>
            </p:nvSpPr>
            <p:spPr bwMode="auto">
              <a:xfrm>
                <a:off x="2237"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2" name="Freeform 9"/>
              <p:cNvSpPr>
                <a:spLocks/>
              </p:cNvSpPr>
              <p:nvPr/>
            </p:nvSpPr>
            <p:spPr bwMode="auto">
              <a:xfrm>
                <a:off x="2290" y="1946"/>
                <a:ext cx="50"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5 w 43"/>
                  <a:gd name="T27" fmla="*/ 30 h 69"/>
                  <a:gd name="T28" fmla="*/ 1 w 43"/>
                  <a:gd name="T29" fmla="*/ 25 h 69"/>
                  <a:gd name="T30" fmla="*/ 0 w 43"/>
                  <a:gd name="T31" fmla="*/ 18 h 69"/>
                  <a:gd name="T32" fmla="*/ 2 w 43"/>
                  <a:gd name="T33" fmla="*/ 10 h 69"/>
                  <a:gd name="T34" fmla="*/ 8 w 43"/>
                  <a:gd name="T35" fmla="*/ 4 h 69"/>
                  <a:gd name="T36" fmla="*/ 16 w 43"/>
                  <a:gd name="T37" fmla="*/ 1 h 69"/>
                  <a:gd name="T38" fmla="*/ 25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2 w 43"/>
                  <a:gd name="T53" fmla="*/ 18 h 69"/>
                  <a:gd name="T54" fmla="*/ 13 w 43"/>
                  <a:gd name="T55" fmla="*/ 22 h 69"/>
                  <a:gd name="T56" fmla="*/ 15 w 43"/>
                  <a:gd name="T57" fmla="*/ 25 h 69"/>
                  <a:gd name="T58" fmla="*/ 20 w 43"/>
                  <a:gd name="T59" fmla="*/ 27 h 69"/>
                  <a:gd name="T60" fmla="*/ 26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4 w 43"/>
                  <a:gd name="T79" fmla="*/ 69 h 69"/>
                  <a:gd name="T80" fmla="*/ 9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7" y="58"/>
                      <a:pt x="8" y="58"/>
                    </a:cubicBezTo>
                    <a:cubicBezTo>
                      <a:pt x="10" y="59"/>
                      <a:pt x="11" y="59"/>
                      <a:pt x="13" y="59"/>
                    </a:cubicBezTo>
                    <a:cubicBezTo>
                      <a:pt x="15" y="60"/>
                      <a:pt x="16" y="60"/>
                      <a:pt x="17" y="60"/>
                    </a:cubicBezTo>
                    <a:cubicBezTo>
                      <a:pt x="22" y="60"/>
                      <a:pt x="26" y="59"/>
                      <a:pt x="28" y="57"/>
                    </a:cubicBezTo>
                    <a:cubicBezTo>
                      <a:pt x="30" y="56"/>
                      <a:pt x="31" y="54"/>
                      <a:pt x="31" y="51"/>
                    </a:cubicBezTo>
                    <a:cubicBezTo>
                      <a:pt x="31" y="49"/>
                      <a:pt x="31" y="48"/>
                      <a:pt x="30" y="47"/>
                    </a:cubicBezTo>
                    <a:cubicBezTo>
                      <a:pt x="29" y="45"/>
                      <a:pt x="28" y="44"/>
                      <a:pt x="27" y="43"/>
                    </a:cubicBezTo>
                    <a:cubicBezTo>
                      <a:pt x="26" y="42"/>
                      <a:pt x="24" y="41"/>
                      <a:pt x="22" y="41"/>
                    </a:cubicBezTo>
                    <a:cubicBezTo>
                      <a:pt x="20" y="40"/>
                      <a:pt x="18" y="39"/>
                      <a:pt x="16" y="38"/>
                    </a:cubicBezTo>
                    <a:cubicBezTo>
                      <a:pt x="14" y="37"/>
                      <a:pt x="12" y="35"/>
                      <a:pt x="10" y="34"/>
                    </a:cubicBezTo>
                    <a:cubicBezTo>
                      <a:pt x="8" y="33"/>
                      <a:pt x="6" y="31"/>
                      <a:pt x="5" y="30"/>
                    </a:cubicBezTo>
                    <a:cubicBezTo>
                      <a:pt x="3" y="28"/>
                      <a:pt x="2" y="27"/>
                      <a:pt x="1" y="25"/>
                    </a:cubicBezTo>
                    <a:cubicBezTo>
                      <a:pt x="0" y="23"/>
                      <a:pt x="0" y="21"/>
                      <a:pt x="0" y="18"/>
                    </a:cubicBezTo>
                    <a:cubicBezTo>
                      <a:pt x="0" y="15"/>
                      <a:pt x="1" y="12"/>
                      <a:pt x="2" y="10"/>
                    </a:cubicBezTo>
                    <a:cubicBezTo>
                      <a:pt x="4" y="8"/>
                      <a:pt x="5" y="6"/>
                      <a:pt x="8" y="4"/>
                    </a:cubicBezTo>
                    <a:cubicBezTo>
                      <a:pt x="10" y="3"/>
                      <a:pt x="13" y="2"/>
                      <a:pt x="16" y="1"/>
                    </a:cubicBezTo>
                    <a:cubicBezTo>
                      <a:pt x="19" y="0"/>
                      <a:pt x="22" y="0"/>
                      <a:pt x="25" y="0"/>
                    </a:cubicBezTo>
                    <a:cubicBezTo>
                      <a:pt x="32" y="0"/>
                      <a:pt x="37" y="1"/>
                      <a:pt x="40" y="2"/>
                    </a:cubicBezTo>
                    <a:cubicBezTo>
                      <a:pt x="40" y="13"/>
                      <a:pt x="40" y="13"/>
                      <a:pt x="40" y="13"/>
                    </a:cubicBezTo>
                    <a:cubicBezTo>
                      <a:pt x="36" y="10"/>
                      <a:pt x="31" y="9"/>
                      <a:pt x="25" y="9"/>
                    </a:cubicBezTo>
                    <a:cubicBezTo>
                      <a:pt x="24" y="9"/>
                      <a:pt x="22" y="9"/>
                      <a:pt x="20" y="10"/>
                    </a:cubicBezTo>
                    <a:cubicBezTo>
                      <a:pt x="19" y="10"/>
                      <a:pt x="17" y="10"/>
                      <a:pt x="16" y="11"/>
                    </a:cubicBezTo>
                    <a:cubicBezTo>
                      <a:pt x="15" y="12"/>
                      <a:pt x="14" y="13"/>
                      <a:pt x="13" y="14"/>
                    </a:cubicBezTo>
                    <a:cubicBezTo>
                      <a:pt x="12" y="15"/>
                      <a:pt x="12" y="16"/>
                      <a:pt x="12" y="18"/>
                    </a:cubicBezTo>
                    <a:cubicBezTo>
                      <a:pt x="12" y="19"/>
                      <a:pt x="12" y="21"/>
                      <a:pt x="13" y="22"/>
                    </a:cubicBezTo>
                    <a:cubicBezTo>
                      <a:pt x="13" y="23"/>
                      <a:pt x="14" y="24"/>
                      <a:pt x="15" y="25"/>
                    </a:cubicBezTo>
                    <a:cubicBezTo>
                      <a:pt x="17" y="26"/>
                      <a:pt x="18" y="27"/>
                      <a:pt x="20" y="27"/>
                    </a:cubicBezTo>
                    <a:cubicBezTo>
                      <a:pt x="21" y="28"/>
                      <a:pt x="23" y="29"/>
                      <a:pt x="26" y="30"/>
                    </a:cubicBezTo>
                    <a:cubicBezTo>
                      <a:pt x="28" y="31"/>
                      <a:pt x="30" y="33"/>
                      <a:pt x="32" y="34"/>
                    </a:cubicBezTo>
                    <a:cubicBezTo>
                      <a:pt x="34" y="35"/>
                      <a:pt x="36" y="37"/>
                      <a:pt x="38" y="38"/>
                    </a:cubicBezTo>
                    <a:cubicBezTo>
                      <a:pt x="39" y="40"/>
                      <a:pt x="41" y="42"/>
                      <a:pt x="41" y="44"/>
                    </a:cubicBezTo>
                    <a:cubicBezTo>
                      <a:pt x="42" y="46"/>
                      <a:pt x="43" y="48"/>
                      <a:pt x="43" y="50"/>
                    </a:cubicBezTo>
                    <a:cubicBezTo>
                      <a:pt x="43" y="54"/>
                      <a:pt x="42" y="57"/>
                      <a:pt x="41" y="59"/>
                    </a:cubicBezTo>
                    <a:cubicBezTo>
                      <a:pt x="39" y="61"/>
                      <a:pt x="38" y="63"/>
                      <a:pt x="35" y="65"/>
                    </a:cubicBezTo>
                    <a:cubicBezTo>
                      <a:pt x="33" y="66"/>
                      <a:pt x="30" y="67"/>
                      <a:pt x="27" y="68"/>
                    </a:cubicBezTo>
                    <a:cubicBezTo>
                      <a:pt x="24" y="69"/>
                      <a:pt x="21" y="69"/>
                      <a:pt x="18" y="69"/>
                    </a:cubicBezTo>
                    <a:cubicBezTo>
                      <a:pt x="17" y="69"/>
                      <a:pt x="15" y="69"/>
                      <a:pt x="14" y="69"/>
                    </a:cubicBezTo>
                    <a:cubicBezTo>
                      <a:pt x="12" y="68"/>
                      <a:pt x="10" y="68"/>
                      <a:pt x="9"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3" name="Freeform 10"/>
              <p:cNvSpPr>
                <a:spLocks noEditPoints="1"/>
              </p:cNvSpPr>
              <p:nvPr/>
            </p:nvSpPr>
            <p:spPr bwMode="auto">
              <a:xfrm>
                <a:off x="2349"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1" y="48"/>
                      <a:pt x="52" y="42"/>
                      <a:pt x="52" y="35"/>
                    </a:cubicBezTo>
                    <a:cubicBezTo>
                      <a:pt x="52" y="27"/>
                      <a:pt x="51"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4" name="Freeform 11"/>
              <p:cNvSpPr>
                <a:spLocks/>
              </p:cNvSpPr>
              <p:nvPr/>
            </p:nvSpPr>
            <p:spPr bwMode="auto">
              <a:xfrm>
                <a:off x="2436" y="1947"/>
                <a:ext cx="61" cy="78"/>
              </a:xfrm>
              <a:custGeom>
                <a:avLst/>
                <a:gdLst>
                  <a:gd name="T0" fmla="*/ 53 w 53"/>
                  <a:gd name="T1" fmla="*/ 40 h 68"/>
                  <a:gd name="T2" fmla="*/ 26 w 53"/>
                  <a:gd name="T3" fmla="*/ 68 h 68"/>
                  <a:gd name="T4" fmla="*/ 0 w 53"/>
                  <a:gd name="T5" fmla="*/ 41 h 68"/>
                  <a:gd name="T6" fmla="*/ 0 w 53"/>
                  <a:gd name="T7" fmla="*/ 0 h 68"/>
                  <a:gd name="T8" fmla="*/ 11 w 53"/>
                  <a:gd name="T9" fmla="*/ 0 h 68"/>
                  <a:gd name="T10" fmla="*/ 11 w 53"/>
                  <a:gd name="T11" fmla="*/ 39 h 68"/>
                  <a:gd name="T12" fmla="*/ 27 w 53"/>
                  <a:gd name="T13" fmla="*/ 58 h 68"/>
                  <a:gd name="T14" fmla="*/ 41 w 53"/>
                  <a:gd name="T15" fmla="*/ 39 h 68"/>
                  <a:gd name="T16" fmla="*/ 41 w 53"/>
                  <a:gd name="T17" fmla="*/ 0 h 68"/>
                  <a:gd name="T18" fmla="*/ 53 w 53"/>
                  <a:gd name="T19" fmla="*/ 0 h 68"/>
                  <a:gd name="T20" fmla="*/ 53 w 53"/>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3" y="40"/>
                    </a:moveTo>
                    <a:cubicBezTo>
                      <a:pt x="53"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7" y="58"/>
                      <a:pt x="27" y="58"/>
                    </a:cubicBezTo>
                    <a:cubicBezTo>
                      <a:pt x="37" y="58"/>
                      <a:pt x="41" y="52"/>
                      <a:pt x="41" y="39"/>
                    </a:cubicBezTo>
                    <a:cubicBezTo>
                      <a:pt x="41" y="0"/>
                      <a:pt x="41" y="0"/>
                      <a:pt x="41" y="0"/>
                    </a:cubicBezTo>
                    <a:cubicBezTo>
                      <a:pt x="53" y="0"/>
                      <a:pt x="53" y="0"/>
                      <a:pt x="53" y="0"/>
                    </a:cubicBezTo>
                    <a:lnTo>
                      <a:pt x="5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5" name="Freeform 12"/>
              <p:cNvSpPr>
                <a:spLocks noEditPoints="1"/>
              </p:cNvSpPr>
              <p:nvPr/>
            </p:nvSpPr>
            <p:spPr bwMode="auto">
              <a:xfrm>
                <a:off x="2514" y="1947"/>
                <a:ext cx="60" cy="77"/>
              </a:xfrm>
              <a:custGeom>
                <a:avLst/>
                <a:gdLst>
                  <a:gd name="T0" fmla="*/ 52 w 52"/>
                  <a:gd name="T1" fmla="*/ 67 h 67"/>
                  <a:gd name="T2" fmla="*/ 39 w 52"/>
                  <a:gd name="T3" fmla="*/ 67 h 67"/>
                  <a:gd name="T4" fmla="*/ 28 w 52"/>
                  <a:gd name="T5" fmla="*/ 49 h 67"/>
                  <a:gd name="T6" fmla="*/ 25 w 52"/>
                  <a:gd name="T7" fmla="*/ 45 h 67"/>
                  <a:gd name="T8" fmla="*/ 23 w 52"/>
                  <a:gd name="T9" fmla="*/ 42 h 67"/>
                  <a:gd name="T10" fmla="*/ 20 w 52"/>
                  <a:gd name="T11" fmla="*/ 40 h 67"/>
                  <a:gd name="T12" fmla="*/ 16 w 52"/>
                  <a:gd name="T13" fmla="*/ 40 h 67"/>
                  <a:gd name="T14" fmla="*/ 11 w 52"/>
                  <a:gd name="T15" fmla="*/ 40 h 67"/>
                  <a:gd name="T16" fmla="*/ 11 w 52"/>
                  <a:gd name="T17" fmla="*/ 67 h 67"/>
                  <a:gd name="T18" fmla="*/ 0 w 52"/>
                  <a:gd name="T19" fmla="*/ 67 h 67"/>
                  <a:gd name="T20" fmla="*/ 0 w 52"/>
                  <a:gd name="T21" fmla="*/ 0 h 67"/>
                  <a:gd name="T22" fmla="*/ 22 w 52"/>
                  <a:gd name="T23" fmla="*/ 0 h 67"/>
                  <a:gd name="T24" fmla="*/ 31 w 52"/>
                  <a:gd name="T25" fmla="*/ 1 h 67"/>
                  <a:gd name="T26" fmla="*/ 38 w 52"/>
                  <a:gd name="T27" fmla="*/ 4 h 67"/>
                  <a:gd name="T28" fmla="*/ 42 w 52"/>
                  <a:gd name="T29" fmla="*/ 10 h 67"/>
                  <a:gd name="T30" fmla="*/ 44 w 52"/>
                  <a:gd name="T31" fmla="*/ 18 h 67"/>
                  <a:gd name="T32" fmla="*/ 43 w 52"/>
                  <a:gd name="T33" fmla="*/ 25 h 67"/>
                  <a:gd name="T34" fmla="*/ 40 w 52"/>
                  <a:gd name="T35" fmla="*/ 30 h 67"/>
                  <a:gd name="T36" fmla="*/ 35 w 52"/>
                  <a:gd name="T37" fmla="*/ 34 h 67"/>
                  <a:gd name="T38" fmla="*/ 29 w 52"/>
                  <a:gd name="T39" fmla="*/ 36 h 67"/>
                  <a:gd name="T40" fmla="*/ 29 w 52"/>
                  <a:gd name="T41" fmla="*/ 36 h 67"/>
                  <a:gd name="T42" fmla="*/ 32 w 52"/>
                  <a:gd name="T43" fmla="*/ 39 h 67"/>
                  <a:gd name="T44" fmla="*/ 35 w 52"/>
                  <a:gd name="T45" fmla="*/ 41 h 67"/>
                  <a:gd name="T46" fmla="*/ 37 w 52"/>
                  <a:gd name="T47" fmla="*/ 44 h 67"/>
                  <a:gd name="T48" fmla="*/ 40 w 52"/>
                  <a:gd name="T49" fmla="*/ 48 h 67"/>
                  <a:gd name="T50" fmla="*/ 52 w 52"/>
                  <a:gd name="T51" fmla="*/ 67 h 67"/>
                  <a:gd name="T52" fmla="*/ 11 w 52"/>
                  <a:gd name="T53" fmla="*/ 9 h 67"/>
                  <a:gd name="T54" fmla="*/ 11 w 52"/>
                  <a:gd name="T55" fmla="*/ 31 h 67"/>
                  <a:gd name="T56" fmla="*/ 20 w 52"/>
                  <a:gd name="T57" fmla="*/ 31 h 67"/>
                  <a:gd name="T58" fmla="*/ 25 w 52"/>
                  <a:gd name="T59" fmla="*/ 30 h 67"/>
                  <a:gd name="T60" fmla="*/ 29 w 52"/>
                  <a:gd name="T61" fmla="*/ 28 h 67"/>
                  <a:gd name="T62" fmla="*/ 31 w 52"/>
                  <a:gd name="T63" fmla="*/ 24 h 67"/>
                  <a:gd name="T64" fmla="*/ 32 w 52"/>
                  <a:gd name="T65" fmla="*/ 19 h 67"/>
                  <a:gd name="T66" fmla="*/ 29 w 52"/>
                  <a:gd name="T67" fmla="*/ 12 h 67"/>
                  <a:gd name="T68" fmla="*/ 21 w 52"/>
                  <a:gd name="T69" fmla="*/ 9 h 67"/>
                  <a:gd name="T70" fmla="*/ 11 w 52"/>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67">
                    <a:moveTo>
                      <a:pt x="52" y="67"/>
                    </a:moveTo>
                    <a:cubicBezTo>
                      <a:pt x="39" y="67"/>
                      <a:pt x="39" y="67"/>
                      <a:pt x="39" y="67"/>
                    </a:cubicBezTo>
                    <a:cubicBezTo>
                      <a:pt x="28" y="49"/>
                      <a:pt x="28" y="49"/>
                      <a:pt x="28" y="49"/>
                    </a:cubicBezTo>
                    <a:cubicBezTo>
                      <a:pt x="27" y="47"/>
                      <a:pt x="26" y="46"/>
                      <a:pt x="25" y="45"/>
                    </a:cubicBezTo>
                    <a:cubicBezTo>
                      <a:pt x="24" y="44"/>
                      <a:pt x="24" y="43"/>
                      <a:pt x="23" y="42"/>
                    </a:cubicBezTo>
                    <a:cubicBezTo>
                      <a:pt x="22" y="41"/>
                      <a:pt x="21" y="41"/>
                      <a:pt x="20" y="40"/>
                    </a:cubicBezTo>
                    <a:cubicBezTo>
                      <a:pt x="18" y="40"/>
                      <a:pt x="17" y="40"/>
                      <a:pt x="16"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1" y="1"/>
                    </a:cubicBezTo>
                    <a:cubicBezTo>
                      <a:pt x="34" y="2"/>
                      <a:pt x="36" y="3"/>
                      <a:pt x="38" y="4"/>
                    </a:cubicBezTo>
                    <a:cubicBezTo>
                      <a:pt x="40" y="6"/>
                      <a:pt x="41" y="8"/>
                      <a:pt x="42" y="10"/>
                    </a:cubicBezTo>
                    <a:cubicBezTo>
                      <a:pt x="43" y="12"/>
                      <a:pt x="44" y="15"/>
                      <a:pt x="44" y="18"/>
                    </a:cubicBezTo>
                    <a:cubicBezTo>
                      <a:pt x="44" y="20"/>
                      <a:pt x="44" y="23"/>
                      <a:pt x="43" y="25"/>
                    </a:cubicBezTo>
                    <a:cubicBezTo>
                      <a:pt x="42" y="26"/>
                      <a:pt x="41" y="28"/>
                      <a:pt x="40" y="30"/>
                    </a:cubicBezTo>
                    <a:cubicBezTo>
                      <a:pt x="39" y="31"/>
                      <a:pt x="37" y="33"/>
                      <a:pt x="35" y="34"/>
                    </a:cubicBezTo>
                    <a:cubicBezTo>
                      <a:pt x="33" y="35"/>
                      <a:pt x="31" y="36"/>
                      <a:pt x="29" y="36"/>
                    </a:cubicBezTo>
                    <a:cubicBezTo>
                      <a:pt x="29" y="36"/>
                      <a:pt x="29" y="36"/>
                      <a:pt x="29" y="36"/>
                    </a:cubicBezTo>
                    <a:cubicBezTo>
                      <a:pt x="30" y="37"/>
                      <a:pt x="31" y="38"/>
                      <a:pt x="32" y="39"/>
                    </a:cubicBezTo>
                    <a:cubicBezTo>
                      <a:pt x="33" y="39"/>
                      <a:pt x="34" y="40"/>
                      <a:pt x="35" y="41"/>
                    </a:cubicBezTo>
                    <a:cubicBezTo>
                      <a:pt x="36" y="42"/>
                      <a:pt x="37" y="43"/>
                      <a:pt x="37" y="44"/>
                    </a:cubicBezTo>
                    <a:cubicBezTo>
                      <a:pt x="38" y="45"/>
                      <a:pt x="39" y="47"/>
                      <a:pt x="40" y="48"/>
                    </a:cubicBezTo>
                    <a:lnTo>
                      <a:pt x="52" y="67"/>
                    </a:lnTo>
                    <a:close/>
                    <a:moveTo>
                      <a:pt x="11" y="9"/>
                    </a:moveTo>
                    <a:cubicBezTo>
                      <a:pt x="11" y="31"/>
                      <a:pt x="11" y="31"/>
                      <a:pt x="11" y="31"/>
                    </a:cubicBezTo>
                    <a:cubicBezTo>
                      <a:pt x="20" y="31"/>
                      <a:pt x="20" y="31"/>
                      <a:pt x="20" y="31"/>
                    </a:cubicBezTo>
                    <a:cubicBezTo>
                      <a:pt x="22" y="31"/>
                      <a:pt x="24" y="30"/>
                      <a:pt x="25" y="30"/>
                    </a:cubicBezTo>
                    <a:cubicBezTo>
                      <a:pt x="27" y="29"/>
                      <a:pt x="28" y="29"/>
                      <a:pt x="29" y="28"/>
                    </a:cubicBezTo>
                    <a:cubicBezTo>
                      <a:pt x="30" y="27"/>
                      <a:pt x="31" y="25"/>
                      <a:pt x="31" y="24"/>
                    </a:cubicBezTo>
                    <a:cubicBezTo>
                      <a:pt x="32" y="23"/>
                      <a:pt x="32" y="21"/>
                      <a:pt x="32" y="19"/>
                    </a:cubicBezTo>
                    <a:cubicBezTo>
                      <a:pt x="32" y="16"/>
                      <a:pt x="31" y="13"/>
                      <a:pt x="29" y="12"/>
                    </a:cubicBezTo>
                    <a:cubicBezTo>
                      <a:pt x="27" y="10"/>
                      <a:pt x="24" y="9"/>
                      <a:pt x="21"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6" name="Freeform 13"/>
              <p:cNvSpPr>
                <a:spLocks/>
              </p:cNvSpPr>
              <p:nvPr/>
            </p:nvSpPr>
            <p:spPr bwMode="auto">
              <a:xfrm>
                <a:off x="2576" y="1946"/>
                <a:ext cx="59" cy="79"/>
              </a:xfrm>
              <a:custGeom>
                <a:avLst/>
                <a:gdLst>
                  <a:gd name="T0" fmla="*/ 51 w 51"/>
                  <a:gd name="T1" fmla="*/ 65 h 69"/>
                  <a:gd name="T2" fmla="*/ 32 w 51"/>
                  <a:gd name="T3" fmla="*/ 69 h 69"/>
                  <a:gd name="T4" fmla="*/ 9 w 51"/>
                  <a:gd name="T5" fmla="*/ 60 h 69"/>
                  <a:gd name="T6" fmla="*/ 0 w 51"/>
                  <a:gd name="T7" fmla="*/ 36 h 69"/>
                  <a:gd name="T8" fmla="*/ 10 w 51"/>
                  <a:gd name="T9" fmla="*/ 10 h 69"/>
                  <a:gd name="T10" fmla="*/ 35 w 51"/>
                  <a:gd name="T11" fmla="*/ 0 h 69"/>
                  <a:gd name="T12" fmla="*/ 51 w 51"/>
                  <a:gd name="T13" fmla="*/ 3 h 69"/>
                  <a:gd name="T14" fmla="*/ 51 w 51"/>
                  <a:gd name="T15" fmla="*/ 14 h 69"/>
                  <a:gd name="T16" fmla="*/ 36 w 51"/>
                  <a:gd name="T17" fmla="*/ 10 h 69"/>
                  <a:gd name="T18" fmla="*/ 19 w 51"/>
                  <a:gd name="T19" fmla="*/ 17 h 69"/>
                  <a:gd name="T20" fmla="*/ 12 w 51"/>
                  <a:gd name="T21" fmla="*/ 35 h 69"/>
                  <a:gd name="T22" fmla="*/ 18 w 51"/>
                  <a:gd name="T23" fmla="*/ 53 h 69"/>
                  <a:gd name="T24" fmla="*/ 35 w 51"/>
                  <a:gd name="T25" fmla="*/ 59 h 69"/>
                  <a:gd name="T26" fmla="*/ 51 w 51"/>
                  <a:gd name="T27" fmla="*/ 55 h 69"/>
                  <a:gd name="T28" fmla="*/ 51 w 51"/>
                  <a:gd name="T2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51" y="65"/>
                    </a:moveTo>
                    <a:cubicBezTo>
                      <a:pt x="46" y="68"/>
                      <a:pt x="40" y="69"/>
                      <a:pt x="32" y="69"/>
                    </a:cubicBezTo>
                    <a:cubicBezTo>
                      <a:pt x="23" y="69"/>
                      <a:pt x="15" y="66"/>
                      <a:pt x="9" y="60"/>
                    </a:cubicBezTo>
                    <a:cubicBezTo>
                      <a:pt x="3" y="54"/>
                      <a:pt x="0" y="46"/>
                      <a:pt x="0" y="36"/>
                    </a:cubicBezTo>
                    <a:cubicBezTo>
                      <a:pt x="0" y="25"/>
                      <a:pt x="3" y="16"/>
                      <a:pt x="10" y="10"/>
                    </a:cubicBezTo>
                    <a:cubicBezTo>
                      <a:pt x="17" y="3"/>
                      <a:pt x="25" y="0"/>
                      <a:pt x="35" y="0"/>
                    </a:cubicBezTo>
                    <a:cubicBezTo>
                      <a:pt x="41" y="0"/>
                      <a:pt x="47" y="1"/>
                      <a:pt x="51" y="3"/>
                    </a:cubicBezTo>
                    <a:cubicBezTo>
                      <a:pt x="51" y="14"/>
                      <a:pt x="51" y="14"/>
                      <a:pt x="51" y="14"/>
                    </a:cubicBezTo>
                    <a:cubicBezTo>
                      <a:pt x="46" y="11"/>
                      <a:pt x="42" y="10"/>
                      <a:pt x="36" y="10"/>
                    </a:cubicBezTo>
                    <a:cubicBezTo>
                      <a:pt x="29" y="10"/>
                      <a:pt x="23" y="12"/>
                      <a:pt x="19" y="17"/>
                    </a:cubicBezTo>
                    <a:cubicBezTo>
                      <a:pt x="14" y="21"/>
                      <a:pt x="12" y="27"/>
                      <a:pt x="12" y="35"/>
                    </a:cubicBezTo>
                    <a:cubicBezTo>
                      <a:pt x="12" y="42"/>
                      <a:pt x="14" y="48"/>
                      <a:pt x="18" y="53"/>
                    </a:cubicBezTo>
                    <a:cubicBezTo>
                      <a:pt x="22" y="57"/>
                      <a:pt x="28" y="59"/>
                      <a:pt x="35" y="59"/>
                    </a:cubicBezTo>
                    <a:cubicBezTo>
                      <a:pt x="41" y="59"/>
                      <a:pt x="46" y="58"/>
                      <a:pt x="51" y="55"/>
                    </a:cubicBez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7" name="Freeform 14"/>
              <p:cNvSpPr>
                <a:spLocks/>
              </p:cNvSpPr>
              <p:nvPr/>
            </p:nvSpPr>
            <p:spPr bwMode="auto">
              <a:xfrm>
                <a:off x="2650"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8" name="Freeform 15"/>
              <p:cNvSpPr>
                <a:spLocks/>
              </p:cNvSpPr>
              <p:nvPr/>
            </p:nvSpPr>
            <p:spPr bwMode="auto">
              <a:xfrm>
                <a:off x="2732" y="1946"/>
                <a:ext cx="65" cy="79"/>
              </a:xfrm>
              <a:custGeom>
                <a:avLst/>
                <a:gdLst>
                  <a:gd name="T0" fmla="*/ 56 w 56"/>
                  <a:gd name="T1" fmla="*/ 63 h 69"/>
                  <a:gd name="T2" fmla="*/ 33 w 56"/>
                  <a:gd name="T3" fmla="*/ 69 h 69"/>
                  <a:gd name="T4" fmla="*/ 9 w 56"/>
                  <a:gd name="T5" fmla="*/ 60 h 69"/>
                  <a:gd name="T6" fmla="*/ 0 w 56"/>
                  <a:gd name="T7" fmla="*/ 35 h 69"/>
                  <a:gd name="T8" fmla="*/ 10 w 56"/>
                  <a:gd name="T9" fmla="*/ 10 h 69"/>
                  <a:gd name="T10" fmla="*/ 35 w 56"/>
                  <a:gd name="T11" fmla="*/ 0 h 69"/>
                  <a:gd name="T12" fmla="*/ 54 w 56"/>
                  <a:gd name="T13" fmla="*/ 3 h 69"/>
                  <a:gd name="T14" fmla="*/ 54 w 56"/>
                  <a:gd name="T15" fmla="*/ 15 h 69"/>
                  <a:gd name="T16" fmla="*/ 36 w 56"/>
                  <a:gd name="T17" fmla="*/ 9 h 69"/>
                  <a:gd name="T18" fmla="*/ 18 w 56"/>
                  <a:gd name="T19" fmla="*/ 16 h 69"/>
                  <a:gd name="T20" fmla="*/ 12 w 56"/>
                  <a:gd name="T21" fmla="*/ 35 h 69"/>
                  <a:gd name="T22" fmla="*/ 17 w 56"/>
                  <a:gd name="T23" fmla="*/ 53 h 69"/>
                  <a:gd name="T24" fmla="*/ 33 w 56"/>
                  <a:gd name="T25" fmla="*/ 59 h 69"/>
                  <a:gd name="T26" fmla="*/ 45 w 56"/>
                  <a:gd name="T27" fmla="*/ 57 h 69"/>
                  <a:gd name="T28" fmla="*/ 45 w 56"/>
                  <a:gd name="T29" fmla="*/ 41 h 69"/>
                  <a:gd name="T30" fmla="*/ 31 w 56"/>
                  <a:gd name="T31" fmla="*/ 41 h 69"/>
                  <a:gd name="T32" fmla="*/ 31 w 56"/>
                  <a:gd name="T33" fmla="*/ 31 h 69"/>
                  <a:gd name="T34" fmla="*/ 56 w 56"/>
                  <a:gd name="T35" fmla="*/ 31 h 69"/>
                  <a:gd name="T36" fmla="*/ 56 w 56"/>
                  <a:gd name="T3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9">
                    <a:moveTo>
                      <a:pt x="56" y="63"/>
                    </a:moveTo>
                    <a:cubicBezTo>
                      <a:pt x="49" y="67"/>
                      <a:pt x="42" y="69"/>
                      <a:pt x="33" y="69"/>
                    </a:cubicBezTo>
                    <a:cubicBezTo>
                      <a:pt x="23" y="69"/>
                      <a:pt x="15" y="66"/>
                      <a:pt x="9" y="60"/>
                    </a:cubicBezTo>
                    <a:cubicBezTo>
                      <a:pt x="3" y="54"/>
                      <a:pt x="0" y="45"/>
                      <a:pt x="0" y="35"/>
                    </a:cubicBezTo>
                    <a:cubicBezTo>
                      <a:pt x="0" y="25"/>
                      <a:pt x="3" y="16"/>
                      <a:pt x="10" y="10"/>
                    </a:cubicBezTo>
                    <a:cubicBezTo>
                      <a:pt x="17" y="3"/>
                      <a:pt x="25" y="0"/>
                      <a:pt x="35" y="0"/>
                    </a:cubicBezTo>
                    <a:cubicBezTo>
                      <a:pt x="43" y="0"/>
                      <a:pt x="49" y="1"/>
                      <a:pt x="54" y="3"/>
                    </a:cubicBezTo>
                    <a:cubicBezTo>
                      <a:pt x="54" y="15"/>
                      <a:pt x="54" y="15"/>
                      <a:pt x="54" y="15"/>
                    </a:cubicBezTo>
                    <a:cubicBezTo>
                      <a:pt x="49" y="11"/>
                      <a:pt x="43" y="9"/>
                      <a:pt x="36" y="9"/>
                    </a:cubicBezTo>
                    <a:cubicBezTo>
                      <a:pt x="29" y="9"/>
                      <a:pt x="23" y="12"/>
                      <a:pt x="18" y="16"/>
                    </a:cubicBezTo>
                    <a:cubicBezTo>
                      <a:pt x="14" y="21"/>
                      <a:pt x="12" y="27"/>
                      <a:pt x="12" y="35"/>
                    </a:cubicBezTo>
                    <a:cubicBezTo>
                      <a:pt x="12" y="42"/>
                      <a:pt x="14" y="48"/>
                      <a:pt x="17" y="53"/>
                    </a:cubicBezTo>
                    <a:cubicBezTo>
                      <a:pt x="21" y="57"/>
                      <a:pt x="27" y="59"/>
                      <a:pt x="33" y="59"/>
                    </a:cubicBezTo>
                    <a:cubicBezTo>
                      <a:pt x="38" y="59"/>
                      <a:pt x="42" y="58"/>
                      <a:pt x="45" y="57"/>
                    </a:cubicBezTo>
                    <a:cubicBezTo>
                      <a:pt x="45" y="41"/>
                      <a:pt x="45" y="41"/>
                      <a:pt x="45" y="41"/>
                    </a:cubicBezTo>
                    <a:cubicBezTo>
                      <a:pt x="31" y="41"/>
                      <a:pt x="31" y="41"/>
                      <a:pt x="31" y="41"/>
                    </a:cubicBezTo>
                    <a:cubicBezTo>
                      <a:pt x="31" y="31"/>
                      <a:pt x="31" y="31"/>
                      <a:pt x="31" y="31"/>
                    </a:cubicBezTo>
                    <a:cubicBezTo>
                      <a:pt x="56" y="31"/>
                      <a:pt x="56" y="31"/>
                      <a:pt x="56" y="31"/>
                    </a:cubicBezTo>
                    <a:lnTo>
                      <a:pt x="5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9" name="Freeform 16"/>
              <p:cNvSpPr>
                <a:spLocks noEditPoints="1"/>
              </p:cNvSpPr>
              <p:nvPr/>
            </p:nvSpPr>
            <p:spPr bwMode="auto">
              <a:xfrm>
                <a:off x="2814" y="1947"/>
                <a:ext cx="59" cy="77"/>
              </a:xfrm>
              <a:custGeom>
                <a:avLst/>
                <a:gdLst>
                  <a:gd name="T0" fmla="*/ 51 w 51"/>
                  <a:gd name="T1" fmla="*/ 67 h 67"/>
                  <a:gd name="T2" fmla="*/ 38 w 51"/>
                  <a:gd name="T3" fmla="*/ 67 h 67"/>
                  <a:gd name="T4" fmla="*/ 28 w 51"/>
                  <a:gd name="T5" fmla="*/ 49 h 67"/>
                  <a:gd name="T6" fmla="*/ 25 w 51"/>
                  <a:gd name="T7" fmla="*/ 45 h 67"/>
                  <a:gd name="T8" fmla="*/ 22 w 51"/>
                  <a:gd name="T9" fmla="*/ 42 h 67"/>
                  <a:gd name="T10" fmla="*/ 19 w 51"/>
                  <a:gd name="T11" fmla="*/ 40 h 67"/>
                  <a:gd name="T12" fmla="*/ 15 w 51"/>
                  <a:gd name="T13" fmla="*/ 40 h 67"/>
                  <a:gd name="T14" fmla="*/ 11 w 51"/>
                  <a:gd name="T15" fmla="*/ 40 h 67"/>
                  <a:gd name="T16" fmla="*/ 11 w 51"/>
                  <a:gd name="T17" fmla="*/ 67 h 67"/>
                  <a:gd name="T18" fmla="*/ 0 w 51"/>
                  <a:gd name="T19" fmla="*/ 67 h 67"/>
                  <a:gd name="T20" fmla="*/ 0 w 51"/>
                  <a:gd name="T21" fmla="*/ 0 h 67"/>
                  <a:gd name="T22" fmla="*/ 22 w 51"/>
                  <a:gd name="T23" fmla="*/ 0 h 67"/>
                  <a:gd name="T24" fmla="*/ 30 w 51"/>
                  <a:gd name="T25" fmla="*/ 1 h 67"/>
                  <a:gd name="T26" fmla="*/ 37 w 51"/>
                  <a:gd name="T27" fmla="*/ 4 h 67"/>
                  <a:gd name="T28" fmla="*/ 42 w 51"/>
                  <a:gd name="T29" fmla="*/ 10 h 67"/>
                  <a:gd name="T30" fmla="*/ 43 w 51"/>
                  <a:gd name="T31" fmla="*/ 18 h 67"/>
                  <a:gd name="T32" fmla="*/ 42 w 51"/>
                  <a:gd name="T33" fmla="*/ 25 h 67"/>
                  <a:gd name="T34" fmla="*/ 39 w 51"/>
                  <a:gd name="T35" fmla="*/ 30 h 67"/>
                  <a:gd name="T36" fmla="*/ 35 w 51"/>
                  <a:gd name="T37" fmla="*/ 34 h 67"/>
                  <a:gd name="T38" fmla="*/ 29 w 51"/>
                  <a:gd name="T39" fmla="*/ 36 h 67"/>
                  <a:gd name="T40" fmla="*/ 29 w 51"/>
                  <a:gd name="T41" fmla="*/ 36 h 67"/>
                  <a:gd name="T42" fmla="*/ 32 w 51"/>
                  <a:gd name="T43" fmla="*/ 39 h 67"/>
                  <a:gd name="T44" fmla="*/ 34 w 51"/>
                  <a:gd name="T45" fmla="*/ 41 h 67"/>
                  <a:gd name="T46" fmla="*/ 37 w 51"/>
                  <a:gd name="T47" fmla="*/ 44 h 67"/>
                  <a:gd name="T48" fmla="*/ 39 w 51"/>
                  <a:gd name="T49" fmla="*/ 48 h 67"/>
                  <a:gd name="T50" fmla="*/ 51 w 51"/>
                  <a:gd name="T51" fmla="*/ 67 h 67"/>
                  <a:gd name="T52" fmla="*/ 11 w 51"/>
                  <a:gd name="T53" fmla="*/ 9 h 67"/>
                  <a:gd name="T54" fmla="*/ 11 w 51"/>
                  <a:gd name="T55" fmla="*/ 31 h 67"/>
                  <a:gd name="T56" fmla="*/ 20 w 51"/>
                  <a:gd name="T57" fmla="*/ 31 h 67"/>
                  <a:gd name="T58" fmla="*/ 25 w 51"/>
                  <a:gd name="T59" fmla="*/ 30 h 67"/>
                  <a:gd name="T60" fmla="*/ 28 w 51"/>
                  <a:gd name="T61" fmla="*/ 28 h 67"/>
                  <a:gd name="T62" fmla="*/ 31 w 51"/>
                  <a:gd name="T63" fmla="*/ 24 h 67"/>
                  <a:gd name="T64" fmla="*/ 32 w 51"/>
                  <a:gd name="T65" fmla="*/ 19 h 67"/>
                  <a:gd name="T66" fmla="*/ 29 w 51"/>
                  <a:gd name="T67" fmla="*/ 12 h 67"/>
                  <a:gd name="T68" fmla="*/ 20 w 51"/>
                  <a:gd name="T69" fmla="*/ 9 h 67"/>
                  <a:gd name="T70" fmla="*/ 11 w 51"/>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7">
                    <a:moveTo>
                      <a:pt x="51" y="67"/>
                    </a:moveTo>
                    <a:cubicBezTo>
                      <a:pt x="38" y="67"/>
                      <a:pt x="38" y="67"/>
                      <a:pt x="38" y="67"/>
                    </a:cubicBezTo>
                    <a:cubicBezTo>
                      <a:pt x="28" y="49"/>
                      <a:pt x="28" y="49"/>
                      <a:pt x="28" y="49"/>
                    </a:cubicBezTo>
                    <a:cubicBezTo>
                      <a:pt x="27" y="47"/>
                      <a:pt x="26" y="46"/>
                      <a:pt x="25" y="45"/>
                    </a:cubicBezTo>
                    <a:cubicBezTo>
                      <a:pt x="24" y="44"/>
                      <a:pt x="23" y="43"/>
                      <a:pt x="22" y="42"/>
                    </a:cubicBezTo>
                    <a:cubicBezTo>
                      <a:pt x="21" y="41"/>
                      <a:pt x="20" y="41"/>
                      <a:pt x="19" y="40"/>
                    </a:cubicBezTo>
                    <a:cubicBezTo>
                      <a:pt x="18" y="40"/>
                      <a:pt x="17" y="40"/>
                      <a:pt x="15"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0" y="1"/>
                    </a:cubicBezTo>
                    <a:cubicBezTo>
                      <a:pt x="33" y="2"/>
                      <a:pt x="35" y="3"/>
                      <a:pt x="37" y="4"/>
                    </a:cubicBezTo>
                    <a:cubicBezTo>
                      <a:pt x="39" y="6"/>
                      <a:pt x="41" y="8"/>
                      <a:pt x="42" y="10"/>
                    </a:cubicBezTo>
                    <a:cubicBezTo>
                      <a:pt x="43" y="12"/>
                      <a:pt x="43" y="15"/>
                      <a:pt x="43" y="18"/>
                    </a:cubicBezTo>
                    <a:cubicBezTo>
                      <a:pt x="43" y="20"/>
                      <a:pt x="43" y="23"/>
                      <a:pt x="42" y="25"/>
                    </a:cubicBezTo>
                    <a:cubicBezTo>
                      <a:pt x="42" y="26"/>
                      <a:pt x="41" y="28"/>
                      <a:pt x="39" y="30"/>
                    </a:cubicBezTo>
                    <a:cubicBezTo>
                      <a:pt x="38" y="31"/>
                      <a:pt x="37" y="33"/>
                      <a:pt x="35" y="34"/>
                    </a:cubicBezTo>
                    <a:cubicBezTo>
                      <a:pt x="33" y="35"/>
                      <a:pt x="31" y="36"/>
                      <a:pt x="29" y="36"/>
                    </a:cubicBezTo>
                    <a:cubicBezTo>
                      <a:pt x="29" y="36"/>
                      <a:pt x="29" y="36"/>
                      <a:pt x="29" y="36"/>
                    </a:cubicBezTo>
                    <a:cubicBezTo>
                      <a:pt x="30" y="37"/>
                      <a:pt x="31" y="38"/>
                      <a:pt x="32" y="39"/>
                    </a:cubicBezTo>
                    <a:cubicBezTo>
                      <a:pt x="33" y="39"/>
                      <a:pt x="34" y="40"/>
                      <a:pt x="34" y="41"/>
                    </a:cubicBezTo>
                    <a:cubicBezTo>
                      <a:pt x="35" y="42"/>
                      <a:pt x="36" y="43"/>
                      <a:pt x="37" y="44"/>
                    </a:cubicBezTo>
                    <a:cubicBezTo>
                      <a:pt x="38" y="45"/>
                      <a:pt x="38" y="47"/>
                      <a:pt x="39" y="48"/>
                    </a:cubicBezTo>
                    <a:lnTo>
                      <a:pt x="51" y="67"/>
                    </a:lnTo>
                    <a:close/>
                    <a:moveTo>
                      <a:pt x="11" y="9"/>
                    </a:moveTo>
                    <a:cubicBezTo>
                      <a:pt x="11" y="31"/>
                      <a:pt x="11" y="31"/>
                      <a:pt x="11" y="31"/>
                    </a:cubicBezTo>
                    <a:cubicBezTo>
                      <a:pt x="20" y="31"/>
                      <a:pt x="20" y="31"/>
                      <a:pt x="20" y="31"/>
                    </a:cubicBezTo>
                    <a:cubicBezTo>
                      <a:pt x="22" y="31"/>
                      <a:pt x="23" y="30"/>
                      <a:pt x="25" y="30"/>
                    </a:cubicBezTo>
                    <a:cubicBezTo>
                      <a:pt x="26" y="29"/>
                      <a:pt x="27" y="29"/>
                      <a:pt x="28" y="28"/>
                    </a:cubicBezTo>
                    <a:cubicBezTo>
                      <a:pt x="29" y="27"/>
                      <a:pt x="30" y="25"/>
                      <a:pt x="31" y="24"/>
                    </a:cubicBezTo>
                    <a:cubicBezTo>
                      <a:pt x="31" y="23"/>
                      <a:pt x="32" y="21"/>
                      <a:pt x="32" y="19"/>
                    </a:cubicBezTo>
                    <a:cubicBezTo>
                      <a:pt x="32" y="16"/>
                      <a:pt x="31" y="13"/>
                      <a:pt x="29" y="12"/>
                    </a:cubicBezTo>
                    <a:cubicBezTo>
                      <a:pt x="27" y="10"/>
                      <a:pt x="24" y="9"/>
                      <a:pt x="20"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0" name="Freeform 17"/>
              <p:cNvSpPr>
                <a:spLocks noEditPoints="1"/>
              </p:cNvSpPr>
              <p:nvPr/>
            </p:nvSpPr>
            <p:spPr bwMode="auto">
              <a:xfrm>
                <a:off x="2876"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1" y="48"/>
                      <a:pt x="52" y="42"/>
                      <a:pt x="52" y="35"/>
                    </a:cubicBezTo>
                    <a:cubicBezTo>
                      <a:pt x="52" y="27"/>
                      <a:pt x="51"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1" name="Freeform 18"/>
              <p:cNvSpPr>
                <a:spLocks/>
              </p:cNvSpPr>
              <p:nvPr/>
            </p:nvSpPr>
            <p:spPr bwMode="auto">
              <a:xfrm>
                <a:off x="2963" y="1947"/>
                <a:ext cx="61" cy="78"/>
              </a:xfrm>
              <a:custGeom>
                <a:avLst/>
                <a:gdLst>
                  <a:gd name="T0" fmla="*/ 53 w 53"/>
                  <a:gd name="T1" fmla="*/ 40 h 68"/>
                  <a:gd name="T2" fmla="*/ 26 w 53"/>
                  <a:gd name="T3" fmla="*/ 68 h 68"/>
                  <a:gd name="T4" fmla="*/ 0 w 53"/>
                  <a:gd name="T5" fmla="*/ 41 h 68"/>
                  <a:gd name="T6" fmla="*/ 0 w 53"/>
                  <a:gd name="T7" fmla="*/ 0 h 68"/>
                  <a:gd name="T8" fmla="*/ 11 w 53"/>
                  <a:gd name="T9" fmla="*/ 0 h 68"/>
                  <a:gd name="T10" fmla="*/ 11 w 53"/>
                  <a:gd name="T11" fmla="*/ 39 h 68"/>
                  <a:gd name="T12" fmla="*/ 27 w 53"/>
                  <a:gd name="T13" fmla="*/ 58 h 68"/>
                  <a:gd name="T14" fmla="*/ 41 w 53"/>
                  <a:gd name="T15" fmla="*/ 39 h 68"/>
                  <a:gd name="T16" fmla="*/ 41 w 53"/>
                  <a:gd name="T17" fmla="*/ 0 h 68"/>
                  <a:gd name="T18" fmla="*/ 53 w 53"/>
                  <a:gd name="T19" fmla="*/ 0 h 68"/>
                  <a:gd name="T20" fmla="*/ 53 w 53"/>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3" y="40"/>
                    </a:moveTo>
                    <a:cubicBezTo>
                      <a:pt x="53"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7" y="58"/>
                      <a:pt x="27" y="58"/>
                    </a:cubicBezTo>
                    <a:cubicBezTo>
                      <a:pt x="37" y="58"/>
                      <a:pt x="41" y="52"/>
                      <a:pt x="41" y="39"/>
                    </a:cubicBezTo>
                    <a:cubicBezTo>
                      <a:pt x="41" y="0"/>
                      <a:pt x="41" y="0"/>
                      <a:pt x="41" y="0"/>
                    </a:cubicBezTo>
                    <a:cubicBezTo>
                      <a:pt x="53" y="0"/>
                      <a:pt x="53" y="0"/>
                      <a:pt x="53" y="0"/>
                    </a:cubicBezTo>
                    <a:lnTo>
                      <a:pt x="5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2" name="Freeform 19"/>
              <p:cNvSpPr>
                <a:spLocks noEditPoints="1"/>
              </p:cNvSpPr>
              <p:nvPr/>
            </p:nvSpPr>
            <p:spPr bwMode="auto">
              <a:xfrm>
                <a:off x="3041" y="1947"/>
                <a:ext cx="52" cy="77"/>
              </a:xfrm>
              <a:custGeom>
                <a:avLst/>
                <a:gdLst>
                  <a:gd name="T0" fmla="*/ 11 w 45"/>
                  <a:gd name="T1" fmla="*/ 43 h 67"/>
                  <a:gd name="T2" fmla="*/ 11 w 45"/>
                  <a:gd name="T3" fmla="*/ 67 h 67"/>
                  <a:gd name="T4" fmla="*/ 0 w 45"/>
                  <a:gd name="T5" fmla="*/ 67 h 67"/>
                  <a:gd name="T6" fmla="*/ 0 w 45"/>
                  <a:gd name="T7" fmla="*/ 0 h 67"/>
                  <a:gd name="T8" fmla="*/ 20 w 45"/>
                  <a:gd name="T9" fmla="*/ 0 h 67"/>
                  <a:gd name="T10" fmla="*/ 38 w 45"/>
                  <a:gd name="T11" fmla="*/ 5 h 67"/>
                  <a:gd name="T12" fmla="*/ 45 w 45"/>
                  <a:gd name="T13" fmla="*/ 20 h 67"/>
                  <a:gd name="T14" fmla="*/ 38 w 45"/>
                  <a:gd name="T15" fmla="*/ 36 h 67"/>
                  <a:gd name="T16" fmla="*/ 20 w 45"/>
                  <a:gd name="T17" fmla="*/ 43 h 67"/>
                  <a:gd name="T18" fmla="*/ 11 w 45"/>
                  <a:gd name="T19" fmla="*/ 43 h 67"/>
                  <a:gd name="T20" fmla="*/ 11 w 45"/>
                  <a:gd name="T21" fmla="*/ 9 h 67"/>
                  <a:gd name="T22" fmla="*/ 11 w 45"/>
                  <a:gd name="T23" fmla="*/ 34 h 67"/>
                  <a:gd name="T24" fmla="*/ 18 w 45"/>
                  <a:gd name="T25" fmla="*/ 34 h 67"/>
                  <a:gd name="T26" fmla="*/ 29 w 45"/>
                  <a:gd name="T27" fmla="*/ 30 h 67"/>
                  <a:gd name="T28" fmla="*/ 33 w 45"/>
                  <a:gd name="T29" fmla="*/ 21 h 67"/>
                  <a:gd name="T30" fmla="*/ 19 w 45"/>
                  <a:gd name="T31" fmla="*/ 9 h 67"/>
                  <a:gd name="T32" fmla="*/ 11 w 45"/>
                  <a:gd name="T3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7">
                    <a:moveTo>
                      <a:pt x="11" y="43"/>
                    </a:moveTo>
                    <a:cubicBezTo>
                      <a:pt x="11" y="67"/>
                      <a:pt x="11" y="67"/>
                      <a:pt x="11" y="67"/>
                    </a:cubicBezTo>
                    <a:cubicBezTo>
                      <a:pt x="0" y="67"/>
                      <a:pt x="0" y="67"/>
                      <a:pt x="0" y="67"/>
                    </a:cubicBezTo>
                    <a:cubicBezTo>
                      <a:pt x="0" y="0"/>
                      <a:pt x="0" y="0"/>
                      <a:pt x="0" y="0"/>
                    </a:cubicBezTo>
                    <a:cubicBezTo>
                      <a:pt x="20" y="0"/>
                      <a:pt x="20" y="0"/>
                      <a:pt x="20" y="0"/>
                    </a:cubicBezTo>
                    <a:cubicBezTo>
                      <a:pt x="28" y="0"/>
                      <a:pt x="34" y="2"/>
                      <a:pt x="38" y="5"/>
                    </a:cubicBezTo>
                    <a:cubicBezTo>
                      <a:pt x="43" y="9"/>
                      <a:pt x="45" y="14"/>
                      <a:pt x="45" y="20"/>
                    </a:cubicBezTo>
                    <a:cubicBezTo>
                      <a:pt x="45" y="27"/>
                      <a:pt x="42" y="32"/>
                      <a:pt x="38" y="36"/>
                    </a:cubicBezTo>
                    <a:cubicBezTo>
                      <a:pt x="34" y="40"/>
                      <a:pt x="28" y="43"/>
                      <a:pt x="20" y="43"/>
                    </a:cubicBezTo>
                    <a:lnTo>
                      <a:pt x="11" y="43"/>
                    </a:lnTo>
                    <a:close/>
                    <a:moveTo>
                      <a:pt x="11" y="9"/>
                    </a:moveTo>
                    <a:cubicBezTo>
                      <a:pt x="11" y="34"/>
                      <a:pt x="11" y="34"/>
                      <a:pt x="11" y="34"/>
                    </a:cubicBezTo>
                    <a:cubicBezTo>
                      <a:pt x="18" y="34"/>
                      <a:pt x="18" y="34"/>
                      <a:pt x="18" y="34"/>
                    </a:cubicBezTo>
                    <a:cubicBezTo>
                      <a:pt x="23" y="34"/>
                      <a:pt x="27" y="32"/>
                      <a:pt x="29" y="30"/>
                    </a:cubicBezTo>
                    <a:cubicBezTo>
                      <a:pt x="32" y="28"/>
                      <a:pt x="33" y="25"/>
                      <a:pt x="33" y="21"/>
                    </a:cubicBezTo>
                    <a:cubicBezTo>
                      <a:pt x="33" y="13"/>
                      <a:pt x="28" y="9"/>
                      <a:pt x="19"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3" name="Freeform 20"/>
              <p:cNvSpPr>
                <a:spLocks/>
              </p:cNvSpPr>
              <p:nvPr/>
            </p:nvSpPr>
            <p:spPr bwMode="auto">
              <a:xfrm>
                <a:off x="3103" y="1946"/>
                <a:ext cx="49"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4 w 43"/>
                  <a:gd name="T27" fmla="*/ 30 h 69"/>
                  <a:gd name="T28" fmla="*/ 1 w 43"/>
                  <a:gd name="T29" fmla="*/ 25 h 69"/>
                  <a:gd name="T30" fmla="*/ 0 w 43"/>
                  <a:gd name="T31" fmla="*/ 18 h 69"/>
                  <a:gd name="T32" fmla="*/ 2 w 43"/>
                  <a:gd name="T33" fmla="*/ 10 h 69"/>
                  <a:gd name="T34" fmla="*/ 8 w 43"/>
                  <a:gd name="T35" fmla="*/ 4 h 69"/>
                  <a:gd name="T36" fmla="*/ 15 w 43"/>
                  <a:gd name="T37" fmla="*/ 1 h 69"/>
                  <a:gd name="T38" fmla="*/ 24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1 w 43"/>
                  <a:gd name="T53" fmla="*/ 18 h 69"/>
                  <a:gd name="T54" fmla="*/ 12 w 43"/>
                  <a:gd name="T55" fmla="*/ 22 h 69"/>
                  <a:gd name="T56" fmla="*/ 15 w 43"/>
                  <a:gd name="T57" fmla="*/ 25 h 69"/>
                  <a:gd name="T58" fmla="*/ 20 w 43"/>
                  <a:gd name="T59" fmla="*/ 27 h 69"/>
                  <a:gd name="T60" fmla="*/ 25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3 w 43"/>
                  <a:gd name="T79" fmla="*/ 69 h 69"/>
                  <a:gd name="T80" fmla="*/ 8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6" y="58"/>
                      <a:pt x="8" y="58"/>
                    </a:cubicBezTo>
                    <a:cubicBezTo>
                      <a:pt x="10" y="59"/>
                      <a:pt x="11" y="59"/>
                      <a:pt x="13" y="59"/>
                    </a:cubicBezTo>
                    <a:cubicBezTo>
                      <a:pt x="14" y="60"/>
                      <a:pt x="16" y="60"/>
                      <a:pt x="17" y="60"/>
                    </a:cubicBezTo>
                    <a:cubicBezTo>
                      <a:pt x="22" y="60"/>
                      <a:pt x="25" y="59"/>
                      <a:pt x="28" y="57"/>
                    </a:cubicBezTo>
                    <a:cubicBezTo>
                      <a:pt x="30" y="56"/>
                      <a:pt x="31" y="54"/>
                      <a:pt x="31" y="51"/>
                    </a:cubicBezTo>
                    <a:cubicBezTo>
                      <a:pt x="31" y="49"/>
                      <a:pt x="31" y="48"/>
                      <a:pt x="30" y="47"/>
                    </a:cubicBezTo>
                    <a:cubicBezTo>
                      <a:pt x="29" y="45"/>
                      <a:pt x="28" y="44"/>
                      <a:pt x="27" y="43"/>
                    </a:cubicBezTo>
                    <a:cubicBezTo>
                      <a:pt x="25" y="42"/>
                      <a:pt x="24" y="41"/>
                      <a:pt x="22" y="41"/>
                    </a:cubicBezTo>
                    <a:cubicBezTo>
                      <a:pt x="20" y="40"/>
                      <a:pt x="18" y="39"/>
                      <a:pt x="16" y="38"/>
                    </a:cubicBezTo>
                    <a:cubicBezTo>
                      <a:pt x="14" y="37"/>
                      <a:pt x="12" y="35"/>
                      <a:pt x="10" y="34"/>
                    </a:cubicBezTo>
                    <a:cubicBezTo>
                      <a:pt x="8" y="33"/>
                      <a:pt x="6" y="31"/>
                      <a:pt x="4" y="30"/>
                    </a:cubicBezTo>
                    <a:cubicBezTo>
                      <a:pt x="3" y="28"/>
                      <a:pt x="2" y="27"/>
                      <a:pt x="1" y="25"/>
                    </a:cubicBezTo>
                    <a:cubicBezTo>
                      <a:pt x="0" y="23"/>
                      <a:pt x="0" y="21"/>
                      <a:pt x="0" y="18"/>
                    </a:cubicBezTo>
                    <a:cubicBezTo>
                      <a:pt x="0" y="15"/>
                      <a:pt x="1" y="12"/>
                      <a:pt x="2" y="10"/>
                    </a:cubicBezTo>
                    <a:cubicBezTo>
                      <a:pt x="3" y="8"/>
                      <a:pt x="5" y="6"/>
                      <a:pt x="8" y="4"/>
                    </a:cubicBezTo>
                    <a:cubicBezTo>
                      <a:pt x="10" y="3"/>
                      <a:pt x="12" y="2"/>
                      <a:pt x="15" y="1"/>
                    </a:cubicBezTo>
                    <a:cubicBezTo>
                      <a:pt x="18" y="0"/>
                      <a:pt x="21" y="0"/>
                      <a:pt x="24" y="0"/>
                    </a:cubicBezTo>
                    <a:cubicBezTo>
                      <a:pt x="31" y="0"/>
                      <a:pt x="37" y="1"/>
                      <a:pt x="40" y="2"/>
                    </a:cubicBezTo>
                    <a:cubicBezTo>
                      <a:pt x="40" y="13"/>
                      <a:pt x="40" y="13"/>
                      <a:pt x="40" y="13"/>
                    </a:cubicBezTo>
                    <a:cubicBezTo>
                      <a:pt x="36" y="10"/>
                      <a:pt x="31" y="9"/>
                      <a:pt x="25" y="9"/>
                    </a:cubicBezTo>
                    <a:cubicBezTo>
                      <a:pt x="23" y="9"/>
                      <a:pt x="22" y="9"/>
                      <a:pt x="20" y="10"/>
                    </a:cubicBezTo>
                    <a:cubicBezTo>
                      <a:pt x="19" y="10"/>
                      <a:pt x="17" y="10"/>
                      <a:pt x="16" y="11"/>
                    </a:cubicBezTo>
                    <a:cubicBezTo>
                      <a:pt x="15" y="12"/>
                      <a:pt x="14" y="13"/>
                      <a:pt x="13" y="14"/>
                    </a:cubicBezTo>
                    <a:cubicBezTo>
                      <a:pt x="12" y="15"/>
                      <a:pt x="11" y="16"/>
                      <a:pt x="11" y="18"/>
                    </a:cubicBezTo>
                    <a:cubicBezTo>
                      <a:pt x="11" y="19"/>
                      <a:pt x="12" y="21"/>
                      <a:pt x="12" y="22"/>
                    </a:cubicBezTo>
                    <a:cubicBezTo>
                      <a:pt x="13" y="23"/>
                      <a:pt x="14" y="24"/>
                      <a:pt x="15" y="25"/>
                    </a:cubicBezTo>
                    <a:cubicBezTo>
                      <a:pt x="16" y="26"/>
                      <a:pt x="18" y="27"/>
                      <a:pt x="20" y="27"/>
                    </a:cubicBezTo>
                    <a:cubicBezTo>
                      <a:pt x="21" y="28"/>
                      <a:pt x="23" y="29"/>
                      <a:pt x="25" y="30"/>
                    </a:cubicBezTo>
                    <a:cubicBezTo>
                      <a:pt x="28" y="31"/>
                      <a:pt x="30" y="33"/>
                      <a:pt x="32" y="34"/>
                    </a:cubicBezTo>
                    <a:cubicBezTo>
                      <a:pt x="34" y="35"/>
                      <a:pt x="36" y="37"/>
                      <a:pt x="38" y="38"/>
                    </a:cubicBezTo>
                    <a:cubicBezTo>
                      <a:pt x="39" y="40"/>
                      <a:pt x="40" y="42"/>
                      <a:pt x="41" y="44"/>
                    </a:cubicBezTo>
                    <a:cubicBezTo>
                      <a:pt x="42" y="46"/>
                      <a:pt x="43" y="48"/>
                      <a:pt x="43" y="50"/>
                    </a:cubicBezTo>
                    <a:cubicBezTo>
                      <a:pt x="43" y="54"/>
                      <a:pt x="42" y="57"/>
                      <a:pt x="41" y="59"/>
                    </a:cubicBezTo>
                    <a:cubicBezTo>
                      <a:pt x="39" y="61"/>
                      <a:pt x="37" y="63"/>
                      <a:pt x="35" y="65"/>
                    </a:cubicBezTo>
                    <a:cubicBezTo>
                      <a:pt x="33" y="66"/>
                      <a:pt x="30" y="67"/>
                      <a:pt x="27" y="68"/>
                    </a:cubicBezTo>
                    <a:cubicBezTo>
                      <a:pt x="24" y="69"/>
                      <a:pt x="21" y="69"/>
                      <a:pt x="18" y="69"/>
                    </a:cubicBezTo>
                    <a:cubicBezTo>
                      <a:pt x="16" y="69"/>
                      <a:pt x="15" y="69"/>
                      <a:pt x="13" y="69"/>
                    </a:cubicBezTo>
                    <a:cubicBezTo>
                      <a:pt x="12" y="68"/>
                      <a:pt x="10" y="68"/>
                      <a:pt x="8"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4" name="Freeform 21"/>
              <p:cNvSpPr>
                <a:spLocks/>
              </p:cNvSpPr>
              <p:nvPr/>
            </p:nvSpPr>
            <p:spPr bwMode="auto">
              <a:xfrm>
                <a:off x="3195" y="1947"/>
                <a:ext cx="28" cy="95"/>
              </a:xfrm>
              <a:custGeom>
                <a:avLst/>
                <a:gdLst>
                  <a:gd name="T0" fmla="*/ 24 w 24"/>
                  <a:gd name="T1" fmla="*/ 82 h 82"/>
                  <a:gd name="T2" fmla="*/ 14 w 24"/>
                  <a:gd name="T3" fmla="*/ 82 h 82"/>
                  <a:gd name="T4" fmla="*/ 0 w 24"/>
                  <a:gd name="T5" fmla="*/ 41 h 82"/>
                  <a:gd name="T6" fmla="*/ 14 w 24"/>
                  <a:gd name="T7" fmla="*/ 0 h 82"/>
                  <a:gd name="T8" fmla="*/ 24 w 24"/>
                  <a:gd name="T9" fmla="*/ 0 h 82"/>
                  <a:gd name="T10" fmla="*/ 9 w 24"/>
                  <a:gd name="T11" fmla="*/ 41 h 82"/>
                  <a:gd name="T12" fmla="*/ 24 w 2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24" h="82">
                    <a:moveTo>
                      <a:pt x="24" y="82"/>
                    </a:moveTo>
                    <a:cubicBezTo>
                      <a:pt x="14" y="82"/>
                      <a:pt x="14" y="82"/>
                      <a:pt x="14" y="82"/>
                    </a:cubicBezTo>
                    <a:cubicBezTo>
                      <a:pt x="5" y="71"/>
                      <a:pt x="0" y="57"/>
                      <a:pt x="0" y="41"/>
                    </a:cubicBezTo>
                    <a:cubicBezTo>
                      <a:pt x="0" y="25"/>
                      <a:pt x="5" y="11"/>
                      <a:pt x="14" y="0"/>
                    </a:cubicBezTo>
                    <a:cubicBezTo>
                      <a:pt x="24" y="0"/>
                      <a:pt x="24" y="0"/>
                      <a:pt x="24" y="0"/>
                    </a:cubicBezTo>
                    <a:cubicBezTo>
                      <a:pt x="14" y="12"/>
                      <a:pt x="9" y="26"/>
                      <a:pt x="9" y="41"/>
                    </a:cubicBezTo>
                    <a:cubicBezTo>
                      <a:pt x="9" y="57"/>
                      <a:pt x="14" y="70"/>
                      <a:pt x="24"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5" name="Freeform 22"/>
              <p:cNvSpPr>
                <a:spLocks/>
              </p:cNvSpPr>
              <p:nvPr/>
            </p:nvSpPr>
            <p:spPr bwMode="auto">
              <a:xfrm>
                <a:off x="3225" y="1947"/>
                <a:ext cx="104" cy="77"/>
              </a:xfrm>
              <a:custGeom>
                <a:avLst/>
                <a:gdLst>
                  <a:gd name="T0" fmla="*/ 90 w 90"/>
                  <a:gd name="T1" fmla="*/ 0 h 67"/>
                  <a:gd name="T2" fmla="*/ 71 w 90"/>
                  <a:gd name="T3" fmla="*/ 67 h 67"/>
                  <a:gd name="T4" fmla="*/ 59 w 90"/>
                  <a:gd name="T5" fmla="*/ 67 h 67"/>
                  <a:gd name="T6" fmla="*/ 46 w 90"/>
                  <a:gd name="T7" fmla="*/ 20 h 67"/>
                  <a:gd name="T8" fmla="*/ 45 w 90"/>
                  <a:gd name="T9" fmla="*/ 14 h 67"/>
                  <a:gd name="T10" fmla="*/ 45 w 90"/>
                  <a:gd name="T11" fmla="*/ 14 h 67"/>
                  <a:gd name="T12" fmla="*/ 44 w 90"/>
                  <a:gd name="T13" fmla="*/ 20 h 67"/>
                  <a:gd name="T14" fmla="*/ 31 w 90"/>
                  <a:gd name="T15" fmla="*/ 67 h 67"/>
                  <a:gd name="T16" fmla="*/ 18 w 90"/>
                  <a:gd name="T17" fmla="*/ 67 h 67"/>
                  <a:gd name="T18" fmla="*/ 0 w 90"/>
                  <a:gd name="T19" fmla="*/ 0 h 67"/>
                  <a:gd name="T20" fmla="*/ 12 w 90"/>
                  <a:gd name="T21" fmla="*/ 0 h 67"/>
                  <a:gd name="T22" fmla="*/ 24 w 90"/>
                  <a:gd name="T23" fmla="*/ 49 h 67"/>
                  <a:gd name="T24" fmla="*/ 25 w 90"/>
                  <a:gd name="T25" fmla="*/ 55 h 67"/>
                  <a:gd name="T26" fmla="*/ 25 w 90"/>
                  <a:gd name="T27" fmla="*/ 55 h 67"/>
                  <a:gd name="T28" fmla="*/ 26 w 90"/>
                  <a:gd name="T29" fmla="*/ 49 h 67"/>
                  <a:gd name="T30" fmla="*/ 40 w 90"/>
                  <a:gd name="T31" fmla="*/ 0 h 67"/>
                  <a:gd name="T32" fmla="*/ 51 w 90"/>
                  <a:gd name="T33" fmla="*/ 0 h 67"/>
                  <a:gd name="T34" fmla="*/ 64 w 90"/>
                  <a:gd name="T35" fmla="*/ 49 h 67"/>
                  <a:gd name="T36" fmla="*/ 65 w 90"/>
                  <a:gd name="T37" fmla="*/ 55 h 67"/>
                  <a:gd name="T38" fmla="*/ 65 w 90"/>
                  <a:gd name="T39" fmla="*/ 55 h 67"/>
                  <a:gd name="T40" fmla="*/ 66 w 90"/>
                  <a:gd name="T41" fmla="*/ 49 h 67"/>
                  <a:gd name="T42" fmla="*/ 78 w 90"/>
                  <a:gd name="T43" fmla="*/ 0 h 67"/>
                  <a:gd name="T44" fmla="*/ 90 w 90"/>
                  <a:gd name="T4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67">
                    <a:moveTo>
                      <a:pt x="90" y="0"/>
                    </a:moveTo>
                    <a:cubicBezTo>
                      <a:pt x="71" y="67"/>
                      <a:pt x="71" y="67"/>
                      <a:pt x="71" y="67"/>
                    </a:cubicBezTo>
                    <a:cubicBezTo>
                      <a:pt x="59" y="67"/>
                      <a:pt x="59" y="67"/>
                      <a:pt x="59" y="67"/>
                    </a:cubicBezTo>
                    <a:cubicBezTo>
                      <a:pt x="46" y="20"/>
                      <a:pt x="46" y="20"/>
                      <a:pt x="46" y="20"/>
                    </a:cubicBezTo>
                    <a:cubicBezTo>
                      <a:pt x="46" y="18"/>
                      <a:pt x="45" y="16"/>
                      <a:pt x="45" y="14"/>
                    </a:cubicBezTo>
                    <a:cubicBezTo>
                      <a:pt x="45" y="14"/>
                      <a:pt x="45" y="14"/>
                      <a:pt x="45" y="14"/>
                    </a:cubicBezTo>
                    <a:cubicBezTo>
                      <a:pt x="45" y="16"/>
                      <a:pt x="44" y="18"/>
                      <a:pt x="44" y="20"/>
                    </a:cubicBezTo>
                    <a:cubicBezTo>
                      <a:pt x="31" y="67"/>
                      <a:pt x="31" y="67"/>
                      <a:pt x="31" y="67"/>
                    </a:cubicBezTo>
                    <a:cubicBezTo>
                      <a:pt x="18" y="67"/>
                      <a:pt x="18" y="67"/>
                      <a:pt x="18" y="67"/>
                    </a:cubicBezTo>
                    <a:cubicBezTo>
                      <a:pt x="0" y="0"/>
                      <a:pt x="0" y="0"/>
                      <a:pt x="0" y="0"/>
                    </a:cubicBezTo>
                    <a:cubicBezTo>
                      <a:pt x="12" y="0"/>
                      <a:pt x="12" y="0"/>
                      <a:pt x="12" y="0"/>
                    </a:cubicBezTo>
                    <a:cubicBezTo>
                      <a:pt x="24" y="49"/>
                      <a:pt x="24" y="49"/>
                      <a:pt x="24" y="49"/>
                    </a:cubicBezTo>
                    <a:cubicBezTo>
                      <a:pt x="24" y="51"/>
                      <a:pt x="25" y="53"/>
                      <a:pt x="25" y="55"/>
                    </a:cubicBezTo>
                    <a:cubicBezTo>
                      <a:pt x="25" y="55"/>
                      <a:pt x="25" y="55"/>
                      <a:pt x="25" y="55"/>
                    </a:cubicBezTo>
                    <a:cubicBezTo>
                      <a:pt x="25" y="54"/>
                      <a:pt x="26" y="52"/>
                      <a:pt x="26" y="49"/>
                    </a:cubicBezTo>
                    <a:cubicBezTo>
                      <a:pt x="40" y="0"/>
                      <a:pt x="40" y="0"/>
                      <a:pt x="40" y="0"/>
                    </a:cubicBezTo>
                    <a:cubicBezTo>
                      <a:pt x="51" y="0"/>
                      <a:pt x="51" y="0"/>
                      <a:pt x="51" y="0"/>
                    </a:cubicBezTo>
                    <a:cubicBezTo>
                      <a:pt x="64" y="49"/>
                      <a:pt x="64" y="49"/>
                      <a:pt x="64" y="49"/>
                    </a:cubicBezTo>
                    <a:cubicBezTo>
                      <a:pt x="64" y="51"/>
                      <a:pt x="65" y="53"/>
                      <a:pt x="65" y="55"/>
                    </a:cubicBezTo>
                    <a:cubicBezTo>
                      <a:pt x="65" y="55"/>
                      <a:pt x="65" y="55"/>
                      <a:pt x="65" y="55"/>
                    </a:cubicBezTo>
                    <a:cubicBezTo>
                      <a:pt x="65" y="54"/>
                      <a:pt x="66" y="52"/>
                      <a:pt x="66" y="49"/>
                    </a:cubicBezTo>
                    <a:cubicBezTo>
                      <a:pt x="78" y="0"/>
                      <a:pt x="78" y="0"/>
                      <a:pt x="78" y="0"/>
                    </a:cubicBez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6" name="Freeform 23"/>
              <p:cNvSpPr>
                <a:spLocks/>
              </p:cNvSpPr>
              <p:nvPr/>
            </p:nvSpPr>
            <p:spPr bwMode="auto">
              <a:xfrm>
                <a:off x="3339"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7" name="Freeform 24"/>
              <p:cNvSpPr>
                <a:spLocks noEditPoints="1"/>
              </p:cNvSpPr>
              <p:nvPr/>
            </p:nvSpPr>
            <p:spPr bwMode="auto">
              <a:xfrm>
                <a:off x="3396" y="1947"/>
                <a:ext cx="51" cy="77"/>
              </a:xfrm>
              <a:custGeom>
                <a:avLst/>
                <a:gdLst>
                  <a:gd name="T0" fmla="*/ 0 w 45"/>
                  <a:gd name="T1" fmla="*/ 67 h 67"/>
                  <a:gd name="T2" fmla="*/ 0 w 45"/>
                  <a:gd name="T3" fmla="*/ 0 h 67"/>
                  <a:gd name="T4" fmla="*/ 21 w 45"/>
                  <a:gd name="T5" fmla="*/ 0 h 67"/>
                  <a:gd name="T6" fmla="*/ 37 w 45"/>
                  <a:gd name="T7" fmla="*/ 4 h 67"/>
                  <a:gd name="T8" fmla="*/ 42 w 45"/>
                  <a:gd name="T9" fmla="*/ 15 h 67"/>
                  <a:gd name="T10" fmla="*/ 39 w 45"/>
                  <a:gd name="T11" fmla="*/ 25 h 67"/>
                  <a:gd name="T12" fmla="*/ 30 w 45"/>
                  <a:gd name="T13" fmla="*/ 31 h 67"/>
                  <a:gd name="T14" fmla="*/ 30 w 45"/>
                  <a:gd name="T15" fmla="*/ 31 h 67"/>
                  <a:gd name="T16" fmla="*/ 41 w 45"/>
                  <a:gd name="T17" fmla="*/ 36 h 67"/>
                  <a:gd name="T18" fmla="*/ 45 w 45"/>
                  <a:gd name="T19" fmla="*/ 48 h 67"/>
                  <a:gd name="T20" fmla="*/ 39 w 45"/>
                  <a:gd name="T21" fmla="*/ 61 h 67"/>
                  <a:gd name="T22" fmla="*/ 22 w 45"/>
                  <a:gd name="T23" fmla="*/ 67 h 67"/>
                  <a:gd name="T24" fmla="*/ 0 w 45"/>
                  <a:gd name="T25" fmla="*/ 67 h 67"/>
                  <a:gd name="T26" fmla="*/ 11 w 45"/>
                  <a:gd name="T27" fmla="*/ 9 h 67"/>
                  <a:gd name="T28" fmla="*/ 11 w 45"/>
                  <a:gd name="T29" fmla="*/ 28 h 67"/>
                  <a:gd name="T30" fmla="*/ 18 w 45"/>
                  <a:gd name="T31" fmla="*/ 28 h 67"/>
                  <a:gd name="T32" fmla="*/ 27 w 45"/>
                  <a:gd name="T33" fmla="*/ 25 h 67"/>
                  <a:gd name="T34" fmla="*/ 31 w 45"/>
                  <a:gd name="T35" fmla="*/ 17 h 67"/>
                  <a:gd name="T36" fmla="*/ 19 w 45"/>
                  <a:gd name="T37" fmla="*/ 9 h 67"/>
                  <a:gd name="T38" fmla="*/ 11 w 45"/>
                  <a:gd name="T39" fmla="*/ 9 h 67"/>
                  <a:gd name="T40" fmla="*/ 11 w 45"/>
                  <a:gd name="T41" fmla="*/ 37 h 67"/>
                  <a:gd name="T42" fmla="*/ 11 w 45"/>
                  <a:gd name="T43" fmla="*/ 58 h 67"/>
                  <a:gd name="T44" fmla="*/ 21 w 45"/>
                  <a:gd name="T45" fmla="*/ 58 h 67"/>
                  <a:gd name="T46" fmla="*/ 30 w 45"/>
                  <a:gd name="T47" fmla="*/ 55 h 67"/>
                  <a:gd name="T48" fmla="*/ 34 w 45"/>
                  <a:gd name="T49" fmla="*/ 47 h 67"/>
                  <a:gd name="T50" fmla="*/ 19 w 45"/>
                  <a:gd name="T51" fmla="*/ 37 h 67"/>
                  <a:gd name="T52" fmla="*/ 11 w 45"/>
                  <a:gd name="T53"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7">
                    <a:moveTo>
                      <a:pt x="0" y="67"/>
                    </a:moveTo>
                    <a:cubicBezTo>
                      <a:pt x="0" y="0"/>
                      <a:pt x="0" y="0"/>
                      <a:pt x="0" y="0"/>
                    </a:cubicBezTo>
                    <a:cubicBezTo>
                      <a:pt x="21" y="0"/>
                      <a:pt x="21" y="0"/>
                      <a:pt x="21" y="0"/>
                    </a:cubicBezTo>
                    <a:cubicBezTo>
                      <a:pt x="28" y="0"/>
                      <a:pt x="33" y="1"/>
                      <a:pt x="37" y="4"/>
                    </a:cubicBezTo>
                    <a:cubicBezTo>
                      <a:pt x="40" y="7"/>
                      <a:pt x="42" y="11"/>
                      <a:pt x="42" y="15"/>
                    </a:cubicBezTo>
                    <a:cubicBezTo>
                      <a:pt x="42" y="19"/>
                      <a:pt x="41" y="22"/>
                      <a:pt x="39" y="25"/>
                    </a:cubicBezTo>
                    <a:cubicBezTo>
                      <a:pt x="37" y="28"/>
                      <a:pt x="34" y="30"/>
                      <a:pt x="30" y="31"/>
                    </a:cubicBezTo>
                    <a:cubicBezTo>
                      <a:pt x="30" y="31"/>
                      <a:pt x="30" y="31"/>
                      <a:pt x="30" y="31"/>
                    </a:cubicBezTo>
                    <a:cubicBezTo>
                      <a:pt x="35" y="32"/>
                      <a:pt x="39" y="34"/>
                      <a:pt x="41" y="36"/>
                    </a:cubicBezTo>
                    <a:cubicBezTo>
                      <a:pt x="44" y="39"/>
                      <a:pt x="45" y="43"/>
                      <a:pt x="45" y="48"/>
                    </a:cubicBezTo>
                    <a:cubicBezTo>
                      <a:pt x="45" y="53"/>
                      <a:pt x="43" y="58"/>
                      <a:pt x="39" y="61"/>
                    </a:cubicBezTo>
                    <a:cubicBezTo>
                      <a:pt x="34" y="65"/>
                      <a:pt x="28" y="67"/>
                      <a:pt x="22" y="67"/>
                    </a:cubicBezTo>
                    <a:lnTo>
                      <a:pt x="0" y="67"/>
                    </a:lnTo>
                    <a:close/>
                    <a:moveTo>
                      <a:pt x="11" y="9"/>
                    </a:moveTo>
                    <a:cubicBezTo>
                      <a:pt x="11" y="28"/>
                      <a:pt x="11" y="28"/>
                      <a:pt x="11" y="28"/>
                    </a:cubicBezTo>
                    <a:cubicBezTo>
                      <a:pt x="18" y="28"/>
                      <a:pt x="18" y="28"/>
                      <a:pt x="18" y="28"/>
                    </a:cubicBezTo>
                    <a:cubicBezTo>
                      <a:pt x="22" y="28"/>
                      <a:pt x="25" y="27"/>
                      <a:pt x="27" y="25"/>
                    </a:cubicBezTo>
                    <a:cubicBezTo>
                      <a:pt x="30" y="23"/>
                      <a:pt x="31" y="21"/>
                      <a:pt x="31" y="17"/>
                    </a:cubicBezTo>
                    <a:cubicBezTo>
                      <a:pt x="31" y="12"/>
                      <a:pt x="27" y="9"/>
                      <a:pt x="19" y="9"/>
                    </a:cubicBezTo>
                    <a:lnTo>
                      <a:pt x="11" y="9"/>
                    </a:lnTo>
                    <a:close/>
                    <a:moveTo>
                      <a:pt x="11" y="37"/>
                    </a:moveTo>
                    <a:cubicBezTo>
                      <a:pt x="11" y="58"/>
                      <a:pt x="11" y="58"/>
                      <a:pt x="11" y="58"/>
                    </a:cubicBezTo>
                    <a:cubicBezTo>
                      <a:pt x="21" y="58"/>
                      <a:pt x="21" y="58"/>
                      <a:pt x="21" y="58"/>
                    </a:cubicBezTo>
                    <a:cubicBezTo>
                      <a:pt x="25" y="58"/>
                      <a:pt x="28" y="57"/>
                      <a:pt x="30" y="55"/>
                    </a:cubicBezTo>
                    <a:cubicBezTo>
                      <a:pt x="32" y="53"/>
                      <a:pt x="34" y="51"/>
                      <a:pt x="34" y="47"/>
                    </a:cubicBezTo>
                    <a:cubicBezTo>
                      <a:pt x="34" y="40"/>
                      <a:pt x="29" y="37"/>
                      <a:pt x="19" y="37"/>
                    </a:cubicBezTo>
                    <a:lnTo>
                      <a:pt x="11"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8" name="Freeform 25"/>
              <p:cNvSpPr>
                <a:spLocks/>
              </p:cNvSpPr>
              <p:nvPr/>
            </p:nvSpPr>
            <p:spPr bwMode="auto">
              <a:xfrm>
                <a:off x="3496" y="1967"/>
                <a:ext cx="51" cy="50"/>
              </a:xfrm>
              <a:custGeom>
                <a:avLst/>
                <a:gdLst>
                  <a:gd name="T0" fmla="*/ 51 w 51"/>
                  <a:gd name="T1" fmla="*/ 30 h 50"/>
                  <a:gd name="T2" fmla="*/ 30 w 51"/>
                  <a:gd name="T3" fmla="*/ 30 h 50"/>
                  <a:gd name="T4" fmla="*/ 30 w 51"/>
                  <a:gd name="T5" fmla="*/ 50 h 50"/>
                  <a:gd name="T6" fmla="*/ 21 w 51"/>
                  <a:gd name="T7" fmla="*/ 50 h 50"/>
                  <a:gd name="T8" fmla="*/ 21 w 51"/>
                  <a:gd name="T9" fmla="*/ 30 h 50"/>
                  <a:gd name="T10" fmla="*/ 0 w 51"/>
                  <a:gd name="T11" fmla="*/ 30 h 50"/>
                  <a:gd name="T12" fmla="*/ 0 w 51"/>
                  <a:gd name="T13" fmla="*/ 20 h 50"/>
                  <a:gd name="T14" fmla="*/ 21 w 51"/>
                  <a:gd name="T15" fmla="*/ 20 h 50"/>
                  <a:gd name="T16" fmla="*/ 21 w 51"/>
                  <a:gd name="T17" fmla="*/ 0 h 50"/>
                  <a:gd name="T18" fmla="*/ 30 w 51"/>
                  <a:gd name="T19" fmla="*/ 0 h 50"/>
                  <a:gd name="T20" fmla="*/ 30 w 51"/>
                  <a:gd name="T21" fmla="*/ 20 h 50"/>
                  <a:gd name="T22" fmla="*/ 51 w 51"/>
                  <a:gd name="T23" fmla="*/ 20 h 50"/>
                  <a:gd name="T24" fmla="*/ 51 w 51"/>
                  <a:gd name="T25"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0">
                    <a:moveTo>
                      <a:pt x="51" y="30"/>
                    </a:moveTo>
                    <a:lnTo>
                      <a:pt x="30" y="30"/>
                    </a:lnTo>
                    <a:lnTo>
                      <a:pt x="30" y="50"/>
                    </a:lnTo>
                    <a:lnTo>
                      <a:pt x="21" y="50"/>
                    </a:lnTo>
                    <a:lnTo>
                      <a:pt x="21" y="30"/>
                    </a:lnTo>
                    <a:lnTo>
                      <a:pt x="0" y="30"/>
                    </a:lnTo>
                    <a:lnTo>
                      <a:pt x="0" y="20"/>
                    </a:lnTo>
                    <a:lnTo>
                      <a:pt x="21" y="20"/>
                    </a:lnTo>
                    <a:lnTo>
                      <a:pt x="21" y="0"/>
                    </a:lnTo>
                    <a:lnTo>
                      <a:pt x="30" y="0"/>
                    </a:lnTo>
                    <a:lnTo>
                      <a:pt x="30" y="20"/>
                    </a:lnTo>
                    <a:lnTo>
                      <a:pt x="51" y="20"/>
                    </a:lnTo>
                    <a:lnTo>
                      <a:pt x="5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9" name="Freeform 26"/>
              <p:cNvSpPr>
                <a:spLocks noEditPoints="1"/>
              </p:cNvSpPr>
              <p:nvPr/>
            </p:nvSpPr>
            <p:spPr bwMode="auto">
              <a:xfrm>
                <a:off x="3599" y="1947"/>
                <a:ext cx="65" cy="77"/>
              </a:xfrm>
              <a:custGeom>
                <a:avLst/>
                <a:gdLst>
                  <a:gd name="T0" fmla="*/ 0 w 57"/>
                  <a:gd name="T1" fmla="*/ 67 h 67"/>
                  <a:gd name="T2" fmla="*/ 0 w 57"/>
                  <a:gd name="T3" fmla="*/ 0 h 67"/>
                  <a:gd name="T4" fmla="*/ 20 w 57"/>
                  <a:gd name="T5" fmla="*/ 0 h 67"/>
                  <a:gd name="T6" fmla="*/ 57 w 57"/>
                  <a:gd name="T7" fmla="*/ 33 h 67"/>
                  <a:gd name="T8" fmla="*/ 46 w 57"/>
                  <a:gd name="T9" fmla="*/ 57 h 67"/>
                  <a:gd name="T10" fmla="*/ 19 w 57"/>
                  <a:gd name="T11" fmla="*/ 67 h 67"/>
                  <a:gd name="T12" fmla="*/ 0 w 57"/>
                  <a:gd name="T13" fmla="*/ 67 h 67"/>
                  <a:gd name="T14" fmla="*/ 11 w 57"/>
                  <a:gd name="T15" fmla="*/ 9 h 67"/>
                  <a:gd name="T16" fmla="*/ 11 w 57"/>
                  <a:gd name="T17" fmla="*/ 57 h 67"/>
                  <a:gd name="T18" fmla="*/ 20 w 57"/>
                  <a:gd name="T19" fmla="*/ 57 h 67"/>
                  <a:gd name="T20" fmla="*/ 38 w 57"/>
                  <a:gd name="T21" fmla="*/ 51 h 67"/>
                  <a:gd name="T22" fmla="*/ 45 w 57"/>
                  <a:gd name="T23" fmla="*/ 33 h 67"/>
                  <a:gd name="T24" fmla="*/ 21 w 57"/>
                  <a:gd name="T25" fmla="*/ 9 h 67"/>
                  <a:gd name="T26" fmla="*/ 11 w 57"/>
                  <a:gd name="T2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7">
                    <a:moveTo>
                      <a:pt x="0" y="67"/>
                    </a:moveTo>
                    <a:cubicBezTo>
                      <a:pt x="0" y="0"/>
                      <a:pt x="0" y="0"/>
                      <a:pt x="0" y="0"/>
                    </a:cubicBezTo>
                    <a:cubicBezTo>
                      <a:pt x="20" y="0"/>
                      <a:pt x="20" y="0"/>
                      <a:pt x="20" y="0"/>
                    </a:cubicBezTo>
                    <a:cubicBezTo>
                      <a:pt x="44" y="0"/>
                      <a:pt x="57" y="11"/>
                      <a:pt x="57" y="33"/>
                    </a:cubicBezTo>
                    <a:cubicBezTo>
                      <a:pt x="57" y="43"/>
                      <a:pt x="53" y="51"/>
                      <a:pt x="46" y="57"/>
                    </a:cubicBezTo>
                    <a:cubicBezTo>
                      <a:pt x="40" y="64"/>
                      <a:pt x="30" y="67"/>
                      <a:pt x="19" y="67"/>
                    </a:cubicBezTo>
                    <a:lnTo>
                      <a:pt x="0" y="67"/>
                    </a:lnTo>
                    <a:close/>
                    <a:moveTo>
                      <a:pt x="11" y="9"/>
                    </a:moveTo>
                    <a:cubicBezTo>
                      <a:pt x="11" y="57"/>
                      <a:pt x="11" y="57"/>
                      <a:pt x="11" y="57"/>
                    </a:cubicBezTo>
                    <a:cubicBezTo>
                      <a:pt x="20" y="57"/>
                      <a:pt x="20" y="57"/>
                      <a:pt x="20" y="57"/>
                    </a:cubicBezTo>
                    <a:cubicBezTo>
                      <a:pt x="28" y="57"/>
                      <a:pt x="34" y="55"/>
                      <a:pt x="38" y="51"/>
                    </a:cubicBezTo>
                    <a:cubicBezTo>
                      <a:pt x="43" y="47"/>
                      <a:pt x="45" y="41"/>
                      <a:pt x="45" y="33"/>
                    </a:cubicBezTo>
                    <a:cubicBezTo>
                      <a:pt x="45" y="17"/>
                      <a:pt x="37" y="9"/>
                      <a:pt x="21"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0" name="Freeform 27"/>
              <p:cNvSpPr>
                <a:spLocks noEditPoints="1"/>
              </p:cNvSpPr>
              <p:nvPr/>
            </p:nvSpPr>
            <p:spPr bwMode="auto">
              <a:xfrm>
                <a:off x="3678" y="1947"/>
                <a:ext cx="52" cy="77"/>
              </a:xfrm>
              <a:custGeom>
                <a:avLst/>
                <a:gdLst>
                  <a:gd name="T0" fmla="*/ 0 w 45"/>
                  <a:gd name="T1" fmla="*/ 67 h 67"/>
                  <a:gd name="T2" fmla="*/ 0 w 45"/>
                  <a:gd name="T3" fmla="*/ 0 h 67"/>
                  <a:gd name="T4" fmla="*/ 21 w 45"/>
                  <a:gd name="T5" fmla="*/ 0 h 67"/>
                  <a:gd name="T6" fmla="*/ 36 w 45"/>
                  <a:gd name="T7" fmla="*/ 4 h 67"/>
                  <a:gd name="T8" fmla="*/ 42 w 45"/>
                  <a:gd name="T9" fmla="*/ 15 h 67"/>
                  <a:gd name="T10" fmla="*/ 39 w 45"/>
                  <a:gd name="T11" fmla="*/ 25 h 67"/>
                  <a:gd name="T12" fmla="*/ 30 w 45"/>
                  <a:gd name="T13" fmla="*/ 31 h 67"/>
                  <a:gd name="T14" fmla="*/ 30 w 45"/>
                  <a:gd name="T15" fmla="*/ 31 h 67"/>
                  <a:gd name="T16" fmla="*/ 41 w 45"/>
                  <a:gd name="T17" fmla="*/ 36 h 67"/>
                  <a:gd name="T18" fmla="*/ 45 w 45"/>
                  <a:gd name="T19" fmla="*/ 48 h 67"/>
                  <a:gd name="T20" fmla="*/ 38 w 45"/>
                  <a:gd name="T21" fmla="*/ 61 h 67"/>
                  <a:gd name="T22" fmla="*/ 21 w 45"/>
                  <a:gd name="T23" fmla="*/ 67 h 67"/>
                  <a:gd name="T24" fmla="*/ 0 w 45"/>
                  <a:gd name="T25" fmla="*/ 67 h 67"/>
                  <a:gd name="T26" fmla="*/ 11 w 45"/>
                  <a:gd name="T27" fmla="*/ 9 h 67"/>
                  <a:gd name="T28" fmla="*/ 11 w 45"/>
                  <a:gd name="T29" fmla="*/ 28 h 67"/>
                  <a:gd name="T30" fmla="*/ 18 w 45"/>
                  <a:gd name="T31" fmla="*/ 28 h 67"/>
                  <a:gd name="T32" fmla="*/ 27 w 45"/>
                  <a:gd name="T33" fmla="*/ 25 h 67"/>
                  <a:gd name="T34" fmla="*/ 30 w 45"/>
                  <a:gd name="T35" fmla="*/ 17 h 67"/>
                  <a:gd name="T36" fmla="*/ 19 w 45"/>
                  <a:gd name="T37" fmla="*/ 9 h 67"/>
                  <a:gd name="T38" fmla="*/ 11 w 45"/>
                  <a:gd name="T39" fmla="*/ 9 h 67"/>
                  <a:gd name="T40" fmla="*/ 11 w 45"/>
                  <a:gd name="T41" fmla="*/ 37 h 67"/>
                  <a:gd name="T42" fmla="*/ 11 w 45"/>
                  <a:gd name="T43" fmla="*/ 58 h 67"/>
                  <a:gd name="T44" fmla="*/ 20 w 45"/>
                  <a:gd name="T45" fmla="*/ 58 h 67"/>
                  <a:gd name="T46" fmla="*/ 30 w 45"/>
                  <a:gd name="T47" fmla="*/ 55 h 67"/>
                  <a:gd name="T48" fmla="*/ 33 w 45"/>
                  <a:gd name="T49" fmla="*/ 47 h 67"/>
                  <a:gd name="T50" fmla="*/ 19 w 45"/>
                  <a:gd name="T51" fmla="*/ 37 h 67"/>
                  <a:gd name="T52" fmla="*/ 11 w 45"/>
                  <a:gd name="T53"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7">
                    <a:moveTo>
                      <a:pt x="0" y="67"/>
                    </a:moveTo>
                    <a:cubicBezTo>
                      <a:pt x="0" y="0"/>
                      <a:pt x="0" y="0"/>
                      <a:pt x="0" y="0"/>
                    </a:cubicBezTo>
                    <a:cubicBezTo>
                      <a:pt x="21" y="0"/>
                      <a:pt x="21" y="0"/>
                      <a:pt x="21" y="0"/>
                    </a:cubicBezTo>
                    <a:cubicBezTo>
                      <a:pt x="27" y="0"/>
                      <a:pt x="33" y="1"/>
                      <a:pt x="36" y="4"/>
                    </a:cubicBezTo>
                    <a:cubicBezTo>
                      <a:pt x="40" y="7"/>
                      <a:pt x="42" y="11"/>
                      <a:pt x="42" y="15"/>
                    </a:cubicBezTo>
                    <a:cubicBezTo>
                      <a:pt x="42" y="19"/>
                      <a:pt x="41" y="22"/>
                      <a:pt x="39" y="25"/>
                    </a:cubicBezTo>
                    <a:cubicBezTo>
                      <a:pt x="37" y="28"/>
                      <a:pt x="34" y="30"/>
                      <a:pt x="30" y="31"/>
                    </a:cubicBezTo>
                    <a:cubicBezTo>
                      <a:pt x="30" y="31"/>
                      <a:pt x="30" y="31"/>
                      <a:pt x="30" y="31"/>
                    </a:cubicBezTo>
                    <a:cubicBezTo>
                      <a:pt x="34" y="32"/>
                      <a:pt x="38" y="34"/>
                      <a:pt x="41" y="36"/>
                    </a:cubicBezTo>
                    <a:cubicBezTo>
                      <a:pt x="44" y="39"/>
                      <a:pt x="45" y="43"/>
                      <a:pt x="45" y="48"/>
                    </a:cubicBezTo>
                    <a:cubicBezTo>
                      <a:pt x="45" y="53"/>
                      <a:pt x="43" y="58"/>
                      <a:pt x="38" y="61"/>
                    </a:cubicBezTo>
                    <a:cubicBezTo>
                      <a:pt x="34" y="65"/>
                      <a:pt x="28" y="67"/>
                      <a:pt x="21" y="67"/>
                    </a:cubicBezTo>
                    <a:lnTo>
                      <a:pt x="0" y="67"/>
                    </a:lnTo>
                    <a:close/>
                    <a:moveTo>
                      <a:pt x="11" y="9"/>
                    </a:moveTo>
                    <a:cubicBezTo>
                      <a:pt x="11" y="28"/>
                      <a:pt x="11" y="28"/>
                      <a:pt x="11" y="28"/>
                    </a:cubicBezTo>
                    <a:cubicBezTo>
                      <a:pt x="18" y="28"/>
                      <a:pt x="18" y="28"/>
                      <a:pt x="18" y="28"/>
                    </a:cubicBezTo>
                    <a:cubicBezTo>
                      <a:pt x="22" y="28"/>
                      <a:pt x="25" y="27"/>
                      <a:pt x="27" y="25"/>
                    </a:cubicBezTo>
                    <a:cubicBezTo>
                      <a:pt x="29" y="23"/>
                      <a:pt x="30" y="21"/>
                      <a:pt x="30" y="17"/>
                    </a:cubicBezTo>
                    <a:cubicBezTo>
                      <a:pt x="30" y="12"/>
                      <a:pt x="27" y="9"/>
                      <a:pt x="19" y="9"/>
                    </a:cubicBezTo>
                    <a:lnTo>
                      <a:pt x="11" y="9"/>
                    </a:lnTo>
                    <a:close/>
                    <a:moveTo>
                      <a:pt x="11" y="37"/>
                    </a:moveTo>
                    <a:cubicBezTo>
                      <a:pt x="11" y="58"/>
                      <a:pt x="11" y="58"/>
                      <a:pt x="11" y="58"/>
                    </a:cubicBezTo>
                    <a:cubicBezTo>
                      <a:pt x="20" y="58"/>
                      <a:pt x="20" y="58"/>
                      <a:pt x="20" y="58"/>
                    </a:cubicBezTo>
                    <a:cubicBezTo>
                      <a:pt x="24" y="58"/>
                      <a:pt x="28" y="57"/>
                      <a:pt x="30" y="55"/>
                    </a:cubicBezTo>
                    <a:cubicBezTo>
                      <a:pt x="32" y="53"/>
                      <a:pt x="33" y="51"/>
                      <a:pt x="33" y="47"/>
                    </a:cubicBezTo>
                    <a:cubicBezTo>
                      <a:pt x="33" y="40"/>
                      <a:pt x="28" y="37"/>
                      <a:pt x="19" y="37"/>
                    </a:cubicBezTo>
                    <a:lnTo>
                      <a:pt x="11"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1" name="Freeform 28"/>
              <p:cNvSpPr>
                <a:spLocks/>
              </p:cNvSpPr>
              <p:nvPr/>
            </p:nvSpPr>
            <p:spPr bwMode="auto">
              <a:xfrm>
                <a:off x="3737" y="2012"/>
                <a:ext cx="17" cy="26"/>
              </a:xfrm>
              <a:custGeom>
                <a:avLst/>
                <a:gdLst>
                  <a:gd name="T0" fmla="*/ 17 w 17"/>
                  <a:gd name="T1" fmla="*/ 0 h 26"/>
                  <a:gd name="T2" fmla="*/ 9 w 17"/>
                  <a:gd name="T3" fmla="*/ 26 h 26"/>
                  <a:gd name="T4" fmla="*/ 0 w 17"/>
                  <a:gd name="T5" fmla="*/ 26 h 26"/>
                  <a:gd name="T6" fmla="*/ 6 w 17"/>
                  <a:gd name="T7" fmla="*/ 0 h 26"/>
                  <a:gd name="T8" fmla="*/ 17 w 17"/>
                  <a:gd name="T9" fmla="*/ 0 h 26"/>
                </a:gdLst>
                <a:ahLst/>
                <a:cxnLst>
                  <a:cxn ang="0">
                    <a:pos x="T0" y="T1"/>
                  </a:cxn>
                  <a:cxn ang="0">
                    <a:pos x="T2" y="T3"/>
                  </a:cxn>
                  <a:cxn ang="0">
                    <a:pos x="T4" y="T5"/>
                  </a:cxn>
                  <a:cxn ang="0">
                    <a:pos x="T6" y="T7"/>
                  </a:cxn>
                  <a:cxn ang="0">
                    <a:pos x="T8" y="T9"/>
                  </a:cxn>
                </a:cxnLst>
                <a:rect l="0" t="0" r="r" b="b"/>
                <a:pathLst>
                  <a:path w="17" h="26">
                    <a:moveTo>
                      <a:pt x="17" y="0"/>
                    </a:moveTo>
                    <a:lnTo>
                      <a:pt x="9" y="26"/>
                    </a:lnTo>
                    <a:lnTo>
                      <a:pt x="0" y="26"/>
                    </a:lnTo>
                    <a:lnTo>
                      <a:pt x="6"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2" name="Freeform 29"/>
              <p:cNvSpPr>
                <a:spLocks/>
              </p:cNvSpPr>
              <p:nvPr/>
            </p:nvSpPr>
            <p:spPr bwMode="auto">
              <a:xfrm>
                <a:off x="3792" y="1947"/>
                <a:ext cx="70" cy="77"/>
              </a:xfrm>
              <a:custGeom>
                <a:avLst/>
                <a:gdLst>
                  <a:gd name="T0" fmla="*/ 60 w 60"/>
                  <a:gd name="T1" fmla="*/ 0 h 67"/>
                  <a:gd name="T2" fmla="*/ 36 w 60"/>
                  <a:gd name="T3" fmla="*/ 67 h 67"/>
                  <a:gd name="T4" fmla="*/ 24 w 60"/>
                  <a:gd name="T5" fmla="*/ 67 h 67"/>
                  <a:gd name="T6" fmla="*/ 0 w 60"/>
                  <a:gd name="T7" fmla="*/ 0 h 67"/>
                  <a:gd name="T8" fmla="*/ 12 w 60"/>
                  <a:gd name="T9" fmla="*/ 0 h 67"/>
                  <a:gd name="T10" fmla="*/ 29 w 60"/>
                  <a:gd name="T11" fmla="*/ 51 h 67"/>
                  <a:gd name="T12" fmla="*/ 30 w 60"/>
                  <a:gd name="T13" fmla="*/ 56 h 67"/>
                  <a:gd name="T14" fmla="*/ 30 w 60"/>
                  <a:gd name="T15" fmla="*/ 56 h 67"/>
                  <a:gd name="T16" fmla="*/ 31 w 60"/>
                  <a:gd name="T17" fmla="*/ 51 h 67"/>
                  <a:gd name="T18" fmla="*/ 48 w 60"/>
                  <a:gd name="T19" fmla="*/ 0 h 67"/>
                  <a:gd name="T20" fmla="*/ 60 w 60"/>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7">
                    <a:moveTo>
                      <a:pt x="60" y="0"/>
                    </a:moveTo>
                    <a:cubicBezTo>
                      <a:pt x="36" y="67"/>
                      <a:pt x="36" y="67"/>
                      <a:pt x="36" y="67"/>
                    </a:cubicBezTo>
                    <a:cubicBezTo>
                      <a:pt x="24" y="67"/>
                      <a:pt x="24" y="67"/>
                      <a:pt x="24" y="67"/>
                    </a:cubicBezTo>
                    <a:cubicBezTo>
                      <a:pt x="0" y="0"/>
                      <a:pt x="0" y="0"/>
                      <a:pt x="0" y="0"/>
                    </a:cubicBezTo>
                    <a:cubicBezTo>
                      <a:pt x="12" y="0"/>
                      <a:pt x="12" y="0"/>
                      <a:pt x="12" y="0"/>
                    </a:cubicBezTo>
                    <a:cubicBezTo>
                      <a:pt x="29" y="51"/>
                      <a:pt x="29" y="51"/>
                      <a:pt x="29" y="51"/>
                    </a:cubicBezTo>
                    <a:cubicBezTo>
                      <a:pt x="29" y="52"/>
                      <a:pt x="30" y="54"/>
                      <a:pt x="30" y="56"/>
                    </a:cubicBezTo>
                    <a:cubicBezTo>
                      <a:pt x="30" y="56"/>
                      <a:pt x="30" y="56"/>
                      <a:pt x="30" y="56"/>
                    </a:cubicBezTo>
                    <a:cubicBezTo>
                      <a:pt x="30" y="55"/>
                      <a:pt x="31" y="53"/>
                      <a:pt x="31" y="51"/>
                    </a:cubicBezTo>
                    <a:cubicBezTo>
                      <a:pt x="48" y="0"/>
                      <a:pt x="48" y="0"/>
                      <a:pt x="48" y="0"/>
                    </a:cubicBez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3" name="Freeform 30"/>
              <p:cNvSpPr>
                <a:spLocks/>
              </p:cNvSpPr>
              <p:nvPr/>
            </p:nvSpPr>
            <p:spPr bwMode="auto">
              <a:xfrm>
                <a:off x="3872" y="1947"/>
                <a:ext cx="82" cy="77"/>
              </a:xfrm>
              <a:custGeom>
                <a:avLst/>
                <a:gdLst>
                  <a:gd name="T0" fmla="*/ 71 w 71"/>
                  <a:gd name="T1" fmla="*/ 67 h 67"/>
                  <a:gd name="T2" fmla="*/ 60 w 71"/>
                  <a:gd name="T3" fmla="*/ 67 h 67"/>
                  <a:gd name="T4" fmla="*/ 60 w 71"/>
                  <a:gd name="T5" fmla="*/ 24 h 67"/>
                  <a:gd name="T6" fmla="*/ 61 w 71"/>
                  <a:gd name="T7" fmla="*/ 11 h 67"/>
                  <a:gd name="T8" fmla="*/ 61 w 71"/>
                  <a:gd name="T9" fmla="*/ 11 h 67"/>
                  <a:gd name="T10" fmla="*/ 59 w 71"/>
                  <a:gd name="T11" fmla="*/ 17 h 67"/>
                  <a:gd name="T12" fmla="*/ 39 w 71"/>
                  <a:gd name="T13" fmla="*/ 67 h 67"/>
                  <a:gd name="T14" fmla="*/ 32 w 71"/>
                  <a:gd name="T15" fmla="*/ 67 h 67"/>
                  <a:gd name="T16" fmla="*/ 12 w 71"/>
                  <a:gd name="T17" fmla="*/ 17 h 67"/>
                  <a:gd name="T18" fmla="*/ 10 w 71"/>
                  <a:gd name="T19" fmla="*/ 11 h 67"/>
                  <a:gd name="T20" fmla="*/ 10 w 71"/>
                  <a:gd name="T21" fmla="*/ 11 h 67"/>
                  <a:gd name="T22" fmla="*/ 10 w 71"/>
                  <a:gd name="T23" fmla="*/ 24 h 67"/>
                  <a:gd name="T24" fmla="*/ 10 w 71"/>
                  <a:gd name="T25" fmla="*/ 67 h 67"/>
                  <a:gd name="T26" fmla="*/ 0 w 71"/>
                  <a:gd name="T27" fmla="*/ 67 h 67"/>
                  <a:gd name="T28" fmla="*/ 0 w 71"/>
                  <a:gd name="T29" fmla="*/ 0 h 67"/>
                  <a:gd name="T30" fmla="*/ 15 w 71"/>
                  <a:gd name="T31" fmla="*/ 0 h 67"/>
                  <a:gd name="T32" fmla="*/ 33 w 71"/>
                  <a:gd name="T33" fmla="*/ 44 h 67"/>
                  <a:gd name="T34" fmla="*/ 36 w 71"/>
                  <a:gd name="T35" fmla="*/ 52 h 67"/>
                  <a:gd name="T36" fmla="*/ 36 w 71"/>
                  <a:gd name="T37" fmla="*/ 52 h 67"/>
                  <a:gd name="T38" fmla="*/ 39 w 71"/>
                  <a:gd name="T39" fmla="*/ 44 h 67"/>
                  <a:gd name="T40" fmla="*/ 56 w 71"/>
                  <a:gd name="T41" fmla="*/ 0 h 67"/>
                  <a:gd name="T42" fmla="*/ 71 w 71"/>
                  <a:gd name="T43" fmla="*/ 0 h 67"/>
                  <a:gd name="T44" fmla="*/ 71 w 71"/>
                  <a:gd name="T4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67">
                    <a:moveTo>
                      <a:pt x="71" y="67"/>
                    </a:moveTo>
                    <a:cubicBezTo>
                      <a:pt x="60" y="67"/>
                      <a:pt x="60" y="67"/>
                      <a:pt x="60" y="67"/>
                    </a:cubicBezTo>
                    <a:cubicBezTo>
                      <a:pt x="60" y="24"/>
                      <a:pt x="60" y="24"/>
                      <a:pt x="60" y="24"/>
                    </a:cubicBezTo>
                    <a:cubicBezTo>
                      <a:pt x="60" y="20"/>
                      <a:pt x="61" y="16"/>
                      <a:pt x="61" y="11"/>
                    </a:cubicBezTo>
                    <a:cubicBezTo>
                      <a:pt x="61" y="11"/>
                      <a:pt x="61" y="11"/>
                      <a:pt x="61" y="11"/>
                    </a:cubicBezTo>
                    <a:cubicBezTo>
                      <a:pt x="60" y="13"/>
                      <a:pt x="60" y="16"/>
                      <a:pt x="59" y="17"/>
                    </a:cubicBezTo>
                    <a:cubicBezTo>
                      <a:pt x="39" y="67"/>
                      <a:pt x="39" y="67"/>
                      <a:pt x="39" y="67"/>
                    </a:cubicBezTo>
                    <a:cubicBezTo>
                      <a:pt x="32" y="67"/>
                      <a:pt x="32" y="67"/>
                      <a:pt x="32" y="67"/>
                    </a:cubicBezTo>
                    <a:cubicBezTo>
                      <a:pt x="12" y="17"/>
                      <a:pt x="12" y="17"/>
                      <a:pt x="12" y="17"/>
                    </a:cubicBezTo>
                    <a:cubicBezTo>
                      <a:pt x="11" y="16"/>
                      <a:pt x="10" y="14"/>
                      <a:pt x="10" y="11"/>
                    </a:cubicBezTo>
                    <a:cubicBezTo>
                      <a:pt x="10" y="11"/>
                      <a:pt x="10" y="11"/>
                      <a:pt x="10" y="11"/>
                    </a:cubicBezTo>
                    <a:cubicBezTo>
                      <a:pt x="10" y="13"/>
                      <a:pt x="10" y="18"/>
                      <a:pt x="10" y="24"/>
                    </a:cubicBezTo>
                    <a:cubicBezTo>
                      <a:pt x="10" y="67"/>
                      <a:pt x="10" y="67"/>
                      <a:pt x="10" y="67"/>
                    </a:cubicBezTo>
                    <a:cubicBezTo>
                      <a:pt x="0" y="67"/>
                      <a:pt x="0" y="67"/>
                      <a:pt x="0" y="67"/>
                    </a:cubicBezTo>
                    <a:cubicBezTo>
                      <a:pt x="0" y="0"/>
                      <a:pt x="0" y="0"/>
                      <a:pt x="0" y="0"/>
                    </a:cubicBezTo>
                    <a:cubicBezTo>
                      <a:pt x="15" y="0"/>
                      <a:pt x="15" y="0"/>
                      <a:pt x="15" y="0"/>
                    </a:cubicBezTo>
                    <a:cubicBezTo>
                      <a:pt x="33" y="44"/>
                      <a:pt x="33" y="44"/>
                      <a:pt x="33" y="44"/>
                    </a:cubicBezTo>
                    <a:cubicBezTo>
                      <a:pt x="34" y="48"/>
                      <a:pt x="35" y="50"/>
                      <a:pt x="36" y="52"/>
                    </a:cubicBezTo>
                    <a:cubicBezTo>
                      <a:pt x="36" y="52"/>
                      <a:pt x="36" y="52"/>
                      <a:pt x="36" y="52"/>
                    </a:cubicBezTo>
                    <a:cubicBezTo>
                      <a:pt x="37" y="49"/>
                      <a:pt x="38" y="46"/>
                      <a:pt x="39" y="44"/>
                    </a:cubicBezTo>
                    <a:cubicBezTo>
                      <a:pt x="56" y="0"/>
                      <a:pt x="56" y="0"/>
                      <a:pt x="56" y="0"/>
                    </a:cubicBezTo>
                    <a:cubicBezTo>
                      <a:pt x="71" y="0"/>
                      <a:pt x="71" y="0"/>
                      <a:pt x="71" y="0"/>
                    </a:cubicBezTo>
                    <a:lnTo>
                      <a:pt x="7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4" name="Freeform 31"/>
              <p:cNvSpPr>
                <a:spLocks/>
              </p:cNvSpPr>
              <p:nvPr/>
            </p:nvSpPr>
            <p:spPr bwMode="auto">
              <a:xfrm>
                <a:off x="3966" y="2012"/>
                <a:ext cx="18" cy="26"/>
              </a:xfrm>
              <a:custGeom>
                <a:avLst/>
                <a:gdLst>
                  <a:gd name="T0" fmla="*/ 18 w 18"/>
                  <a:gd name="T1" fmla="*/ 0 h 26"/>
                  <a:gd name="T2" fmla="*/ 10 w 18"/>
                  <a:gd name="T3" fmla="*/ 26 h 26"/>
                  <a:gd name="T4" fmla="*/ 0 w 18"/>
                  <a:gd name="T5" fmla="*/ 26 h 26"/>
                  <a:gd name="T6" fmla="*/ 6 w 18"/>
                  <a:gd name="T7" fmla="*/ 0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0" y="26"/>
                    </a:lnTo>
                    <a:lnTo>
                      <a:pt x="0" y="26"/>
                    </a:lnTo>
                    <a:lnTo>
                      <a:pt x="6"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5" name="Freeform 32"/>
              <p:cNvSpPr>
                <a:spLocks/>
              </p:cNvSpPr>
              <p:nvPr/>
            </p:nvSpPr>
            <p:spPr bwMode="auto">
              <a:xfrm>
                <a:off x="4027" y="1946"/>
                <a:ext cx="49"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5 w 43"/>
                  <a:gd name="T27" fmla="*/ 30 h 69"/>
                  <a:gd name="T28" fmla="*/ 1 w 43"/>
                  <a:gd name="T29" fmla="*/ 25 h 69"/>
                  <a:gd name="T30" fmla="*/ 0 w 43"/>
                  <a:gd name="T31" fmla="*/ 18 h 69"/>
                  <a:gd name="T32" fmla="*/ 2 w 43"/>
                  <a:gd name="T33" fmla="*/ 10 h 69"/>
                  <a:gd name="T34" fmla="*/ 8 w 43"/>
                  <a:gd name="T35" fmla="*/ 4 h 69"/>
                  <a:gd name="T36" fmla="*/ 16 w 43"/>
                  <a:gd name="T37" fmla="*/ 1 h 69"/>
                  <a:gd name="T38" fmla="*/ 25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2 w 43"/>
                  <a:gd name="T53" fmla="*/ 18 h 69"/>
                  <a:gd name="T54" fmla="*/ 13 w 43"/>
                  <a:gd name="T55" fmla="*/ 22 h 69"/>
                  <a:gd name="T56" fmla="*/ 15 w 43"/>
                  <a:gd name="T57" fmla="*/ 25 h 69"/>
                  <a:gd name="T58" fmla="*/ 20 w 43"/>
                  <a:gd name="T59" fmla="*/ 27 h 69"/>
                  <a:gd name="T60" fmla="*/ 26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4 w 43"/>
                  <a:gd name="T79" fmla="*/ 69 h 69"/>
                  <a:gd name="T80" fmla="*/ 9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7" y="58"/>
                      <a:pt x="8" y="58"/>
                    </a:cubicBezTo>
                    <a:cubicBezTo>
                      <a:pt x="10" y="59"/>
                      <a:pt x="11" y="59"/>
                      <a:pt x="13" y="59"/>
                    </a:cubicBezTo>
                    <a:cubicBezTo>
                      <a:pt x="15" y="60"/>
                      <a:pt x="16" y="60"/>
                      <a:pt x="17" y="60"/>
                    </a:cubicBezTo>
                    <a:cubicBezTo>
                      <a:pt x="22" y="60"/>
                      <a:pt x="25" y="59"/>
                      <a:pt x="28" y="57"/>
                    </a:cubicBezTo>
                    <a:cubicBezTo>
                      <a:pt x="30" y="56"/>
                      <a:pt x="31" y="54"/>
                      <a:pt x="31" y="51"/>
                    </a:cubicBezTo>
                    <a:cubicBezTo>
                      <a:pt x="31" y="49"/>
                      <a:pt x="31" y="48"/>
                      <a:pt x="30" y="47"/>
                    </a:cubicBezTo>
                    <a:cubicBezTo>
                      <a:pt x="29" y="45"/>
                      <a:pt x="28" y="44"/>
                      <a:pt x="27" y="43"/>
                    </a:cubicBezTo>
                    <a:cubicBezTo>
                      <a:pt x="25" y="42"/>
                      <a:pt x="24" y="41"/>
                      <a:pt x="22" y="41"/>
                    </a:cubicBezTo>
                    <a:cubicBezTo>
                      <a:pt x="20" y="40"/>
                      <a:pt x="18" y="39"/>
                      <a:pt x="16" y="38"/>
                    </a:cubicBezTo>
                    <a:cubicBezTo>
                      <a:pt x="14" y="37"/>
                      <a:pt x="12" y="35"/>
                      <a:pt x="10" y="34"/>
                    </a:cubicBezTo>
                    <a:cubicBezTo>
                      <a:pt x="8" y="33"/>
                      <a:pt x="6" y="31"/>
                      <a:pt x="5" y="30"/>
                    </a:cubicBezTo>
                    <a:cubicBezTo>
                      <a:pt x="3" y="28"/>
                      <a:pt x="2" y="27"/>
                      <a:pt x="1" y="25"/>
                    </a:cubicBezTo>
                    <a:cubicBezTo>
                      <a:pt x="0" y="23"/>
                      <a:pt x="0" y="21"/>
                      <a:pt x="0" y="18"/>
                    </a:cubicBezTo>
                    <a:cubicBezTo>
                      <a:pt x="0" y="15"/>
                      <a:pt x="1" y="12"/>
                      <a:pt x="2" y="10"/>
                    </a:cubicBezTo>
                    <a:cubicBezTo>
                      <a:pt x="4" y="8"/>
                      <a:pt x="5" y="6"/>
                      <a:pt x="8" y="4"/>
                    </a:cubicBezTo>
                    <a:cubicBezTo>
                      <a:pt x="10" y="3"/>
                      <a:pt x="13" y="2"/>
                      <a:pt x="16" y="1"/>
                    </a:cubicBezTo>
                    <a:cubicBezTo>
                      <a:pt x="19" y="0"/>
                      <a:pt x="22" y="0"/>
                      <a:pt x="25" y="0"/>
                    </a:cubicBezTo>
                    <a:cubicBezTo>
                      <a:pt x="32" y="0"/>
                      <a:pt x="37" y="1"/>
                      <a:pt x="40" y="2"/>
                    </a:cubicBezTo>
                    <a:cubicBezTo>
                      <a:pt x="40" y="13"/>
                      <a:pt x="40" y="13"/>
                      <a:pt x="40" y="13"/>
                    </a:cubicBezTo>
                    <a:cubicBezTo>
                      <a:pt x="36" y="10"/>
                      <a:pt x="31" y="9"/>
                      <a:pt x="25" y="9"/>
                    </a:cubicBezTo>
                    <a:cubicBezTo>
                      <a:pt x="24" y="9"/>
                      <a:pt x="22" y="9"/>
                      <a:pt x="20" y="10"/>
                    </a:cubicBezTo>
                    <a:cubicBezTo>
                      <a:pt x="19" y="10"/>
                      <a:pt x="17" y="10"/>
                      <a:pt x="16" y="11"/>
                    </a:cubicBezTo>
                    <a:cubicBezTo>
                      <a:pt x="15" y="12"/>
                      <a:pt x="14" y="13"/>
                      <a:pt x="13" y="14"/>
                    </a:cubicBezTo>
                    <a:cubicBezTo>
                      <a:pt x="12" y="15"/>
                      <a:pt x="12" y="16"/>
                      <a:pt x="12" y="18"/>
                    </a:cubicBezTo>
                    <a:cubicBezTo>
                      <a:pt x="12" y="19"/>
                      <a:pt x="12" y="21"/>
                      <a:pt x="13" y="22"/>
                    </a:cubicBezTo>
                    <a:cubicBezTo>
                      <a:pt x="13" y="23"/>
                      <a:pt x="14" y="24"/>
                      <a:pt x="15" y="25"/>
                    </a:cubicBezTo>
                    <a:cubicBezTo>
                      <a:pt x="16" y="26"/>
                      <a:pt x="18" y="27"/>
                      <a:pt x="20" y="27"/>
                    </a:cubicBezTo>
                    <a:cubicBezTo>
                      <a:pt x="21" y="28"/>
                      <a:pt x="23" y="29"/>
                      <a:pt x="26" y="30"/>
                    </a:cubicBezTo>
                    <a:cubicBezTo>
                      <a:pt x="28" y="31"/>
                      <a:pt x="30" y="33"/>
                      <a:pt x="32" y="34"/>
                    </a:cubicBezTo>
                    <a:cubicBezTo>
                      <a:pt x="34" y="35"/>
                      <a:pt x="36" y="37"/>
                      <a:pt x="38" y="38"/>
                    </a:cubicBezTo>
                    <a:cubicBezTo>
                      <a:pt x="39" y="40"/>
                      <a:pt x="40" y="42"/>
                      <a:pt x="41" y="44"/>
                    </a:cubicBezTo>
                    <a:cubicBezTo>
                      <a:pt x="42" y="46"/>
                      <a:pt x="43" y="48"/>
                      <a:pt x="43" y="50"/>
                    </a:cubicBezTo>
                    <a:cubicBezTo>
                      <a:pt x="43" y="54"/>
                      <a:pt x="42" y="57"/>
                      <a:pt x="41" y="59"/>
                    </a:cubicBezTo>
                    <a:cubicBezTo>
                      <a:pt x="39" y="61"/>
                      <a:pt x="38" y="63"/>
                      <a:pt x="35" y="65"/>
                    </a:cubicBezTo>
                    <a:cubicBezTo>
                      <a:pt x="33" y="66"/>
                      <a:pt x="30" y="67"/>
                      <a:pt x="27" y="68"/>
                    </a:cubicBezTo>
                    <a:cubicBezTo>
                      <a:pt x="24" y="69"/>
                      <a:pt x="21" y="69"/>
                      <a:pt x="18" y="69"/>
                    </a:cubicBezTo>
                    <a:cubicBezTo>
                      <a:pt x="17" y="69"/>
                      <a:pt x="15" y="69"/>
                      <a:pt x="14" y="69"/>
                    </a:cubicBezTo>
                    <a:cubicBezTo>
                      <a:pt x="12" y="68"/>
                      <a:pt x="10" y="68"/>
                      <a:pt x="9"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6" name="Freeform 33"/>
              <p:cNvSpPr>
                <a:spLocks/>
              </p:cNvSpPr>
              <p:nvPr/>
            </p:nvSpPr>
            <p:spPr bwMode="auto">
              <a:xfrm>
                <a:off x="4080" y="1953"/>
                <a:ext cx="34" cy="72"/>
              </a:xfrm>
              <a:custGeom>
                <a:avLst/>
                <a:gdLst>
                  <a:gd name="T0" fmla="*/ 30 w 30"/>
                  <a:gd name="T1" fmla="*/ 61 h 63"/>
                  <a:gd name="T2" fmla="*/ 22 w 30"/>
                  <a:gd name="T3" fmla="*/ 63 h 63"/>
                  <a:gd name="T4" fmla="*/ 8 w 30"/>
                  <a:gd name="T5" fmla="*/ 50 h 63"/>
                  <a:gd name="T6" fmla="*/ 8 w 30"/>
                  <a:gd name="T7" fmla="*/ 23 h 63"/>
                  <a:gd name="T8" fmla="*/ 0 w 30"/>
                  <a:gd name="T9" fmla="*/ 23 h 63"/>
                  <a:gd name="T10" fmla="*/ 0 w 30"/>
                  <a:gd name="T11" fmla="*/ 14 h 63"/>
                  <a:gd name="T12" fmla="*/ 8 w 30"/>
                  <a:gd name="T13" fmla="*/ 14 h 63"/>
                  <a:gd name="T14" fmla="*/ 8 w 30"/>
                  <a:gd name="T15" fmla="*/ 3 h 63"/>
                  <a:gd name="T16" fmla="*/ 19 w 30"/>
                  <a:gd name="T17" fmla="*/ 0 h 63"/>
                  <a:gd name="T18" fmla="*/ 19 w 30"/>
                  <a:gd name="T19" fmla="*/ 14 h 63"/>
                  <a:gd name="T20" fmla="*/ 30 w 30"/>
                  <a:gd name="T21" fmla="*/ 14 h 63"/>
                  <a:gd name="T22" fmla="*/ 30 w 30"/>
                  <a:gd name="T23" fmla="*/ 23 h 63"/>
                  <a:gd name="T24" fmla="*/ 19 w 30"/>
                  <a:gd name="T25" fmla="*/ 23 h 63"/>
                  <a:gd name="T26" fmla="*/ 19 w 30"/>
                  <a:gd name="T27" fmla="*/ 46 h 63"/>
                  <a:gd name="T28" fmla="*/ 20 w 30"/>
                  <a:gd name="T29" fmla="*/ 52 h 63"/>
                  <a:gd name="T30" fmla="*/ 25 w 30"/>
                  <a:gd name="T31" fmla="*/ 54 h 63"/>
                  <a:gd name="T32" fmla="*/ 30 w 30"/>
                  <a:gd name="T33" fmla="*/ 53 h 63"/>
                  <a:gd name="T34" fmla="*/ 30 w 30"/>
                  <a:gd name="T3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63">
                    <a:moveTo>
                      <a:pt x="30" y="61"/>
                    </a:moveTo>
                    <a:cubicBezTo>
                      <a:pt x="28" y="62"/>
                      <a:pt x="25" y="63"/>
                      <a:pt x="22" y="63"/>
                    </a:cubicBezTo>
                    <a:cubicBezTo>
                      <a:pt x="13" y="63"/>
                      <a:pt x="8" y="58"/>
                      <a:pt x="8" y="50"/>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0" y="14"/>
                      <a:pt x="30" y="14"/>
                      <a:pt x="30" y="14"/>
                    </a:cubicBezTo>
                    <a:cubicBezTo>
                      <a:pt x="30" y="23"/>
                      <a:pt x="30" y="23"/>
                      <a:pt x="30" y="23"/>
                    </a:cubicBezTo>
                    <a:cubicBezTo>
                      <a:pt x="19" y="23"/>
                      <a:pt x="19" y="23"/>
                      <a:pt x="19" y="23"/>
                    </a:cubicBezTo>
                    <a:cubicBezTo>
                      <a:pt x="19" y="46"/>
                      <a:pt x="19" y="46"/>
                      <a:pt x="19" y="46"/>
                    </a:cubicBezTo>
                    <a:cubicBezTo>
                      <a:pt x="19" y="49"/>
                      <a:pt x="19" y="51"/>
                      <a:pt x="20" y="52"/>
                    </a:cubicBezTo>
                    <a:cubicBezTo>
                      <a:pt x="21" y="54"/>
                      <a:pt x="23" y="54"/>
                      <a:pt x="25" y="54"/>
                    </a:cubicBezTo>
                    <a:cubicBezTo>
                      <a:pt x="27" y="54"/>
                      <a:pt x="29" y="54"/>
                      <a:pt x="30" y="53"/>
                    </a:cubicBezTo>
                    <a:lnTo>
                      <a:pt x="3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7" name="Freeform 34"/>
              <p:cNvSpPr>
                <a:spLocks noEditPoints="1"/>
              </p:cNvSpPr>
              <p:nvPr/>
            </p:nvSpPr>
            <p:spPr bwMode="auto">
              <a:xfrm>
                <a:off x="4121" y="1968"/>
                <a:ext cx="57" cy="57"/>
              </a:xfrm>
              <a:custGeom>
                <a:avLst/>
                <a:gdLst>
                  <a:gd name="T0" fmla="*/ 24 w 49"/>
                  <a:gd name="T1" fmla="*/ 50 h 50"/>
                  <a:gd name="T2" fmla="*/ 6 w 49"/>
                  <a:gd name="T3" fmla="*/ 43 h 50"/>
                  <a:gd name="T4" fmla="*/ 0 w 49"/>
                  <a:gd name="T5" fmla="*/ 25 h 50"/>
                  <a:gd name="T6" fmla="*/ 7 w 49"/>
                  <a:gd name="T7" fmla="*/ 7 h 50"/>
                  <a:gd name="T8" fmla="*/ 25 w 49"/>
                  <a:gd name="T9" fmla="*/ 0 h 50"/>
                  <a:gd name="T10" fmla="*/ 43 w 49"/>
                  <a:gd name="T11" fmla="*/ 7 h 50"/>
                  <a:gd name="T12" fmla="*/ 49 w 49"/>
                  <a:gd name="T13" fmla="*/ 25 h 50"/>
                  <a:gd name="T14" fmla="*/ 42 w 49"/>
                  <a:gd name="T15" fmla="*/ 43 h 50"/>
                  <a:gd name="T16" fmla="*/ 24 w 49"/>
                  <a:gd name="T17" fmla="*/ 50 h 50"/>
                  <a:gd name="T18" fmla="*/ 25 w 49"/>
                  <a:gd name="T19" fmla="*/ 9 h 50"/>
                  <a:gd name="T20" fmla="*/ 15 w 49"/>
                  <a:gd name="T21" fmla="*/ 13 h 50"/>
                  <a:gd name="T22" fmla="*/ 11 w 49"/>
                  <a:gd name="T23" fmla="*/ 25 h 50"/>
                  <a:gd name="T24" fmla="*/ 15 w 49"/>
                  <a:gd name="T25" fmla="*/ 37 h 50"/>
                  <a:gd name="T26" fmla="*/ 25 w 49"/>
                  <a:gd name="T27" fmla="*/ 41 h 50"/>
                  <a:gd name="T28" fmla="*/ 34 w 49"/>
                  <a:gd name="T29" fmla="*/ 37 h 50"/>
                  <a:gd name="T30" fmla="*/ 38 w 49"/>
                  <a:gd name="T31" fmla="*/ 25 h 50"/>
                  <a:gd name="T32" fmla="*/ 34 w 49"/>
                  <a:gd name="T33" fmla="*/ 13 h 50"/>
                  <a:gd name="T34" fmla="*/ 25 w 49"/>
                  <a:gd name="T3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24" y="50"/>
                    </a:moveTo>
                    <a:cubicBezTo>
                      <a:pt x="17" y="50"/>
                      <a:pt x="11" y="48"/>
                      <a:pt x="6" y="43"/>
                    </a:cubicBezTo>
                    <a:cubicBezTo>
                      <a:pt x="2" y="39"/>
                      <a:pt x="0" y="33"/>
                      <a:pt x="0" y="25"/>
                    </a:cubicBezTo>
                    <a:cubicBezTo>
                      <a:pt x="0" y="17"/>
                      <a:pt x="2" y="11"/>
                      <a:pt x="7" y="7"/>
                    </a:cubicBezTo>
                    <a:cubicBezTo>
                      <a:pt x="11" y="2"/>
                      <a:pt x="18" y="0"/>
                      <a:pt x="25" y="0"/>
                    </a:cubicBezTo>
                    <a:cubicBezTo>
                      <a:pt x="33" y="0"/>
                      <a:pt x="39" y="2"/>
                      <a:pt x="43" y="7"/>
                    </a:cubicBezTo>
                    <a:cubicBezTo>
                      <a:pt x="47" y="11"/>
                      <a:pt x="49" y="17"/>
                      <a:pt x="49" y="25"/>
                    </a:cubicBezTo>
                    <a:cubicBezTo>
                      <a:pt x="49" y="32"/>
                      <a:pt x="47" y="38"/>
                      <a:pt x="42" y="43"/>
                    </a:cubicBezTo>
                    <a:cubicBezTo>
                      <a:pt x="38" y="48"/>
                      <a:pt x="32" y="50"/>
                      <a:pt x="24" y="50"/>
                    </a:cubicBezTo>
                    <a:close/>
                    <a:moveTo>
                      <a:pt x="25" y="9"/>
                    </a:moveTo>
                    <a:cubicBezTo>
                      <a:pt x="20" y="9"/>
                      <a:pt x="17" y="10"/>
                      <a:pt x="15" y="13"/>
                    </a:cubicBezTo>
                    <a:cubicBezTo>
                      <a:pt x="12" y="16"/>
                      <a:pt x="11" y="20"/>
                      <a:pt x="11" y="25"/>
                    </a:cubicBezTo>
                    <a:cubicBezTo>
                      <a:pt x="11" y="30"/>
                      <a:pt x="12" y="34"/>
                      <a:pt x="15" y="37"/>
                    </a:cubicBezTo>
                    <a:cubicBezTo>
                      <a:pt x="17" y="40"/>
                      <a:pt x="20" y="41"/>
                      <a:pt x="25" y="41"/>
                    </a:cubicBezTo>
                    <a:cubicBezTo>
                      <a:pt x="29" y="41"/>
                      <a:pt x="32" y="40"/>
                      <a:pt x="34" y="37"/>
                    </a:cubicBezTo>
                    <a:cubicBezTo>
                      <a:pt x="37" y="34"/>
                      <a:pt x="38" y="30"/>
                      <a:pt x="38" y="25"/>
                    </a:cubicBezTo>
                    <a:cubicBezTo>
                      <a:pt x="38" y="20"/>
                      <a:pt x="37" y="16"/>
                      <a:pt x="34" y="13"/>
                    </a:cubicBezTo>
                    <a:cubicBezTo>
                      <a:pt x="32" y="10"/>
                      <a:pt x="29" y="9"/>
                      <a:pt x="2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8" name="Freeform 35"/>
              <p:cNvSpPr>
                <a:spLocks/>
              </p:cNvSpPr>
              <p:nvPr/>
            </p:nvSpPr>
            <p:spPr bwMode="auto">
              <a:xfrm>
                <a:off x="4190" y="1968"/>
                <a:ext cx="33" cy="56"/>
              </a:xfrm>
              <a:custGeom>
                <a:avLst/>
                <a:gdLst>
                  <a:gd name="T0" fmla="*/ 28 w 28"/>
                  <a:gd name="T1" fmla="*/ 11 h 49"/>
                  <a:gd name="T2" fmla="*/ 22 w 28"/>
                  <a:gd name="T3" fmla="*/ 10 h 49"/>
                  <a:gd name="T4" fmla="*/ 14 w 28"/>
                  <a:gd name="T5" fmla="*/ 14 h 49"/>
                  <a:gd name="T6" fmla="*/ 11 w 28"/>
                  <a:gd name="T7" fmla="*/ 26 h 49"/>
                  <a:gd name="T8" fmla="*/ 11 w 28"/>
                  <a:gd name="T9" fmla="*/ 49 h 49"/>
                  <a:gd name="T10" fmla="*/ 0 w 28"/>
                  <a:gd name="T11" fmla="*/ 49 h 49"/>
                  <a:gd name="T12" fmla="*/ 0 w 28"/>
                  <a:gd name="T13" fmla="*/ 1 h 49"/>
                  <a:gd name="T14" fmla="*/ 11 w 28"/>
                  <a:gd name="T15" fmla="*/ 1 h 49"/>
                  <a:gd name="T16" fmla="*/ 11 w 28"/>
                  <a:gd name="T17" fmla="*/ 11 h 49"/>
                  <a:gd name="T18" fmla="*/ 11 w 28"/>
                  <a:gd name="T19" fmla="*/ 11 h 49"/>
                  <a:gd name="T20" fmla="*/ 16 w 28"/>
                  <a:gd name="T21" fmla="*/ 3 h 49"/>
                  <a:gd name="T22" fmla="*/ 23 w 28"/>
                  <a:gd name="T23" fmla="*/ 0 h 49"/>
                  <a:gd name="T24" fmla="*/ 28 w 28"/>
                  <a:gd name="T25" fmla="*/ 1 h 49"/>
                  <a:gd name="T26" fmla="*/ 28 w 28"/>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28" y="11"/>
                    </a:moveTo>
                    <a:cubicBezTo>
                      <a:pt x="26" y="10"/>
                      <a:pt x="24" y="10"/>
                      <a:pt x="22" y="10"/>
                    </a:cubicBezTo>
                    <a:cubicBezTo>
                      <a:pt x="19" y="10"/>
                      <a:pt x="16" y="11"/>
                      <a:pt x="14" y="14"/>
                    </a:cubicBezTo>
                    <a:cubicBezTo>
                      <a:pt x="12" y="17"/>
                      <a:pt x="11" y="21"/>
                      <a:pt x="11" y="26"/>
                    </a:cubicBezTo>
                    <a:cubicBezTo>
                      <a:pt x="11" y="49"/>
                      <a:pt x="11" y="49"/>
                      <a:pt x="11" y="49"/>
                    </a:cubicBezTo>
                    <a:cubicBezTo>
                      <a:pt x="0" y="49"/>
                      <a:pt x="0" y="49"/>
                      <a:pt x="0" y="49"/>
                    </a:cubicBezTo>
                    <a:cubicBezTo>
                      <a:pt x="0" y="1"/>
                      <a:pt x="0" y="1"/>
                      <a:pt x="0" y="1"/>
                    </a:cubicBezTo>
                    <a:cubicBezTo>
                      <a:pt x="11" y="1"/>
                      <a:pt x="11" y="1"/>
                      <a:pt x="11" y="1"/>
                    </a:cubicBezTo>
                    <a:cubicBezTo>
                      <a:pt x="11" y="11"/>
                      <a:pt x="11" y="11"/>
                      <a:pt x="11" y="11"/>
                    </a:cubicBezTo>
                    <a:cubicBezTo>
                      <a:pt x="11" y="11"/>
                      <a:pt x="11" y="11"/>
                      <a:pt x="11" y="11"/>
                    </a:cubicBezTo>
                    <a:cubicBezTo>
                      <a:pt x="12" y="8"/>
                      <a:pt x="14" y="5"/>
                      <a:pt x="16" y="3"/>
                    </a:cubicBezTo>
                    <a:cubicBezTo>
                      <a:pt x="18" y="1"/>
                      <a:pt x="20" y="0"/>
                      <a:pt x="23" y="0"/>
                    </a:cubicBezTo>
                    <a:cubicBezTo>
                      <a:pt x="25" y="0"/>
                      <a:pt x="27" y="1"/>
                      <a:pt x="28" y="1"/>
                    </a:cubicBezTo>
                    <a:lnTo>
                      <a:pt x="2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9" name="Freeform 36"/>
              <p:cNvSpPr>
                <a:spLocks noEditPoints="1"/>
              </p:cNvSpPr>
              <p:nvPr/>
            </p:nvSpPr>
            <p:spPr bwMode="auto">
              <a:xfrm>
                <a:off x="4227" y="1968"/>
                <a:ext cx="47" cy="57"/>
              </a:xfrm>
              <a:custGeom>
                <a:avLst/>
                <a:gdLst>
                  <a:gd name="T0" fmla="*/ 40 w 40"/>
                  <a:gd name="T1" fmla="*/ 49 h 50"/>
                  <a:gd name="T2" fmla="*/ 29 w 40"/>
                  <a:gd name="T3" fmla="*/ 49 h 50"/>
                  <a:gd name="T4" fmla="*/ 29 w 40"/>
                  <a:gd name="T5" fmla="*/ 41 h 50"/>
                  <a:gd name="T6" fmla="*/ 29 w 40"/>
                  <a:gd name="T7" fmla="*/ 41 h 50"/>
                  <a:gd name="T8" fmla="*/ 15 w 40"/>
                  <a:gd name="T9" fmla="*/ 50 h 50"/>
                  <a:gd name="T10" fmla="*/ 4 w 40"/>
                  <a:gd name="T11" fmla="*/ 46 h 50"/>
                  <a:gd name="T12" fmla="*/ 0 w 40"/>
                  <a:gd name="T13" fmla="*/ 36 h 50"/>
                  <a:gd name="T14" fmla="*/ 15 w 40"/>
                  <a:gd name="T15" fmla="*/ 20 h 50"/>
                  <a:gd name="T16" fmla="*/ 29 w 40"/>
                  <a:gd name="T17" fmla="*/ 18 h 50"/>
                  <a:gd name="T18" fmla="*/ 20 w 40"/>
                  <a:gd name="T19" fmla="*/ 8 h 50"/>
                  <a:gd name="T20" fmla="*/ 4 w 40"/>
                  <a:gd name="T21" fmla="*/ 14 h 50"/>
                  <a:gd name="T22" fmla="*/ 4 w 40"/>
                  <a:gd name="T23" fmla="*/ 4 h 50"/>
                  <a:gd name="T24" fmla="*/ 22 w 40"/>
                  <a:gd name="T25" fmla="*/ 0 h 50"/>
                  <a:gd name="T26" fmla="*/ 40 w 40"/>
                  <a:gd name="T27" fmla="*/ 18 h 50"/>
                  <a:gd name="T28" fmla="*/ 40 w 40"/>
                  <a:gd name="T29" fmla="*/ 49 h 50"/>
                  <a:gd name="T30" fmla="*/ 29 w 40"/>
                  <a:gd name="T31" fmla="*/ 25 h 50"/>
                  <a:gd name="T32" fmla="*/ 19 w 40"/>
                  <a:gd name="T33" fmla="*/ 27 h 50"/>
                  <a:gd name="T34" fmla="*/ 12 w 40"/>
                  <a:gd name="T35" fmla="*/ 29 h 50"/>
                  <a:gd name="T36" fmla="*/ 10 w 40"/>
                  <a:gd name="T37" fmla="*/ 35 h 50"/>
                  <a:gd name="T38" fmla="*/ 12 w 40"/>
                  <a:gd name="T39" fmla="*/ 40 h 50"/>
                  <a:gd name="T40" fmla="*/ 18 w 40"/>
                  <a:gd name="T41" fmla="*/ 42 h 50"/>
                  <a:gd name="T42" fmla="*/ 26 w 40"/>
                  <a:gd name="T43" fmla="*/ 38 h 50"/>
                  <a:gd name="T44" fmla="*/ 29 w 40"/>
                  <a:gd name="T45" fmla="*/ 29 h 50"/>
                  <a:gd name="T46" fmla="*/ 29 w 40"/>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0">
                    <a:moveTo>
                      <a:pt x="40" y="49"/>
                    </a:moveTo>
                    <a:cubicBezTo>
                      <a:pt x="29" y="49"/>
                      <a:pt x="29" y="49"/>
                      <a:pt x="29" y="49"/>
                    </a:cubicBezTo>
                    <a:cubicBezTo>
                      <a:pt x="29" y="41"/>
                      <a:pt x="29" y="41"/>
                      <a:pt x="29" y="41"/>
                    </a:cubicBezTo>
                    <a:cubicBezTo>
                      <a:pt x="29" y="41"/>
                      <a:pt x="29" y="41"/>
                      <a:pt x="29" y="41"/>
                    </a:cubicBezTo>
                    <a:cubicBezTo>
                      <a:pt x="26" y="47"/>
                      <a:pt x="21" y="50"/>
                      <a:pt x="15" y="50"/>
                    </a:cubicBezTo>
                    <a:cubicBezTo>
                      <a:pt x="10" y="50"/>
                      <a:pt x="6" y="49"/>
                      <a:pt x="4" y="46"/>
                    </a:cubicBezTo>
                    <a:cubicBezTo>
                      <a:pt x="1" y="44"/>
                      <a:pt x="0" y="40"/>
                      <a:pt x="0" y="36"/>
                    </a:cubicBezTo>
                    <a:cubicBezTo>
                      <a:pt x="0" y="27"/>
                      <a:pt x="5" y="22"/>
                      <a:pt x="15" y="20"/>
                    </a:cubicBezTo>
                    <a:cubicBezTo>
                      <a:pt x="29" y="18"/>
                      <a:pt x="29" y="18"/>
                      <a:pt x="29" y="18"/>
                    </a:cubicBezTo>
                    <a:cubicBezTo>
                      <a:pt x="29" y="11"/>
                      <a:pt x="26" y="8"/>
                      <a:pt x="20" y="8"/>
                    </a:cubicBezTo>
                    <a:cubicBezTo>
                      <a:pt x="14" y="8"/>
                      <a:pt x="9" y="10"/>
                      <a:pt x="4" y="14"/>
                    </a:cubicBezTo>
                    <a:cubicBezTo>
                      <a:pt x="4" y="4"/>
                      <a:pt x="4" y="4"/>
                      <a:pt x="4" y="4"/>
                    </a:cubicBezTo>
                    <a:cubicBezTo>
                      <a:pt x="9" y="1"/>
                      <a:pt x="15" y="0"/>
                      <a:pt x="22" y="0"/>
                    </a:cubicBezTo>
                    <a:cubicBezTo>
                      <a:pt x="34" y="0"/>
                      <a:pt x="40" y="6"/>
                      <a:pt x="40" y="18"/>
                    </a:cubicBezTo>
                    <a:lnTo>
                      <a:pt x="40" y="49"/>
                    </a:lnTo>
                    <a:close/>
                    <a:moveTo>
                      <a:pt x="29" y="25"/>
                    </a:moveTo>
                    <a:cubicBezTo>
                      <a:pt x="19" y="27"/>
                      <a:pt x="19" y="27"/>
                      <a:pt x="19" y="27"/>
                    </a:cubicBezTo>
                    <a:cubicBezTo>
                      <a:pt x="16" y="27"/>
                      <a:pt x="14" y="28"/>
                      <a:pt x="12" y="29"/>
                    </a:cubicBezTo>
                    <a:cubicBezTo>
                      <a:pt x="11" y="30"/>
                      <a:pt x="10" y="32"/>
                      <a:pt x="10" y="35"/>
                    </a:cubicBezTo>
                    <a:cubicBezTo>
                      <a:pt x="10" y="37"/>
                      <a:pt x="11" y="38"/>
                      <a:pt x="12" y="40"/>
                    </a:cubicBezTo>
                    <a:cubicBezTo>
                      <a:pt x="14" y="41"/>
                      <a:pt x="16" y="42"/>
                      <a:pt x="18" y="42"/>
                    </a:cubicBezTo>
                    <a:cubicBezTo>
                      <a:pt x="21" y="42"/>
                      <a:pt x="24" y="41"/>
                      <a:pt x="26" y="38"/>
                    </a:cubicBezTo>
                    <a:cubicBezTo>
                      <a:pt x="28" y="36"/>
                      <a:pt x="29" y="33"/>
                      <a:pt x="29" y="29"/>
                    </a:cubicBezTo>
                    <a:lnTo>
                      <a:pt x="2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0" name="Freeform 37"/>
              <p:cNvSpPr>
                <a:spLocks noEditPoints="1"/>
              </p:cNvSpPr>
              <p:nvPr/>
            </p:nvSpPr>
            <p:spPr bwMode="auto">
              <a:xfrm>
                <a:off x="4285" y="1968"/>
                <a:ext cx="53" cy="82"/>
              </a:xfrm>
              <a:custGeom>
                <a:avLst/>
                <a:gdLst>
                  <a:gd name="T0" fmla="*/ 46 w 46"/>
                  <a:gd name="T1" fmla="*/ 45 h 71"/>
                  <a:gd name="T2" fmla="*/ 20 w 46"/>
                  <a:gd name="T3" fmla="*/ 71 h 71"/>
                  <a:gd name="T4" fmla="*/ 4 w 46"/>
                  <a:gd name="T5" fmla="*/ 68 h 71"/>
                  <a:gd name="T6" fmla="*/ 4 w 46"/>
                  <a:gd name="T7" fmla="*/ 58 h 71"/>
                  <a:gd name="T8" fmla="*/ 19 w 46"/>
                  <a:gd name="T9" fmla="*/ 63 h 71"/>
                  <a:gd name="T10" fmla="*/ 36 w 46"/>
                  <a:gd name="T11" fmla="*/ 46 h 71"/>
                  <a:gd name="T12" fmla="*/ 36 w 46"/>
                  <a:gd name="T13" fmla="*/ 41 h 71"/>
                  <a:gd name="T14" fmla="*/ 35 w 46"/>
                  <a:gd name="T15" fmla="*/ 41 h 71"/>
                  <a:gd name="T16" fmla="*/ 19 w 46"/>
                  <a:gd name="T17" fmla="*/ 50 h 71"/>
                  <a:gd name="T18" fmla="*/ 5 w 46"/>
                  <a:gd name="T19" fmla="*/ 44 h 71"/>
                  <a:gd name="T20" fmla="*/ 0 w 46"/>
                  <a:gd name="T21" fmla="*/ 26 h 71"/>
                  <a:gd name="T22" fmla="*/ 6 w 46"/>
                  <a:gd name="T23" fmla="*/ 7 h 71"/>
                  <a:gd name="T24" fmla="*/ 21 w 46"/>
                  <a:gd name="T25" fmla="*/ 0 h 71"/>
                  <a:gd name="T26" fmla="*/ 35 w 46"/>
                  <a:gd name="T27" fmla="*/ 8 h 71"/>
                  <a:gd name="T28" fmla="*/ 36 w 46"/>
                  <a:gd name="T29" fmla="*/ 8 h 71"/>
                  <a:gd name="T30" fmla="*/ 36 w 46"/>
                  <a:gd name="T31" fmla="*/ 1 h 71"/>
                  <a:gd name="T32" fmla="*/ 46 w 46"/>
                  <a:gd name="T33" fmla="*/ 1 h 71"/>
                  <a:gd name="T34" fmla="*/ 46 w 46"/>
                  <a:gd name="T35" fmla="*/ 45 h 71"/>
                  <a:gd name="T36" fmla="*/ 36 w 46"/>
                  <a:gd name="T37" fmla="*/ 27 h 71"/>
                  <a:gd name="T38" fmla="*/ 36 w 46"/>
                  <a:gd name="T39" fmla="*/ 21 h 71"/>
                  <a:gd name="T40" fmla="*/ 32 w 46"/>
                  <a:gd name="T41" fmla="*/ 12 h 71"/>
                  <a:gd name="T42" fmla="*/ 24 w 46"/>
                  <a:gd name="T43" fmla="*/ 9 h 71"/>
                  <a:gd name="T44" fmla="*/ 14 w 46"/>
                  <a:gd name="T45" fmla="*/ 13 h 71"/>
                  <a:gd name="T46" fmla="*/ 11 w 46"/>
                  <a:gd name="T47" fmla="*/ 26 h 71"/>
                  <a:gd name="T48" fmla="*/ 14 w 46"/>
                  <a:gd name="T49" fmla="*/ 37 h 71"/>
                  <a:gd name="T50" fmla="*/ 23 w 46"/>
                  <a:gd name="T51" fmla="*/ 41 h 71"/>
                  <a:gd name="T52" fmla="*/ 32 w 46"/>
                  <a:gd name="T53" fmla="*/ 37 h 71"/>
                  <a:gd name="T54" fmla="*/ 36 w 46"/>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71">
                    <a:moveTo>
                      <a:pt x="46" y="45"/>
                    </a:moveTo>
                    <a:cubicBezTo>
                      <a:pt x="46" y="62"/>
                      <a:pt x="38" y="71"/>
                      <a:pt x="20" y="71"/>
                    </a:cubicBezTo>
                    <a:cubicBezTo>
                      <a:pt x="14" y="71"/>
                      <a:pt x="8" y="70"/>
                      <a:pt x="4" y="68"/>
                    </a:cubicBezTo>
                    <a:cubicBezTo>
                      <a:pt x="4" y="58"/>
                      <a:pt x="4" y="58"/>
                      <a:pt x="4" y="58"/>
                    </a:cubicBezTo>
                    <a:cubicBezTo>
                      <a:pt x="9" y="61"/>
                      <a:pt x="14" y="63"/>
                      <a:pt x="19" y="63"/>
                    </a:cubicBezTo>
                    <a:cubicBezTo>
                      <a:pt x="30" y="63"/>
                      <a:pt x="36" y="57"/>
                      <a:pt x="36" y="46"/>
                    </a:cubicBezTo>
                    <a:cubicBezTo>
                      <a:pt x="36" y="41"/>
                      <a:pt x="36" y="41"/>
                      <a:pt x="36" y="41"/>
                    </a:cubicBezTo>
                    <a:cubicBezTo>
                      <a:pt x="35" y="41"/>
                      <a:pt x="35" y="41"/>
                      <a:pt x="35" y="41"/>
                    </a:cubicBezTo>
                    <a:cubicBezTo>
                      <a:pt x="32" y="47"/>
                      <a:pt x="26" y="50"/>
                      <a:pt x="19" y="50"/>
                    </a:cubicBezTo>
                    <a:cubicBezTo>
                      <a:pt x="13" y="50"/>
                      <a:pt x="9" y="48"/>
                      <a:pt x="5" y="44"/>
                    </a:cubicBezTo>
                    <a:cubicBezTo>
                      <a:pt x="2" y="39"/>
                      <a:pt x="0" y="34"/>
                      <a:pt x="0" y="26"/>
                    </a:cubicBezTo>
                    <a:cubicBezTo>
                      <a:pt x="0" y="18"/>
                      <a:pt x="2" y="12"/>
                      <a:pt x="6" y="7"/>
                    </a:cubicBezTo>
                    <a:cubicBezTo>
                      <a:pt x="9" y="2"/>
                      <a:pt x="15" y="0"/>
                      <a:pt x="21" y="0"/>
                    </a:cubicBezTo>
                    <a:cubicBezTo>
                      <a:pt x="28" y="0"/>
                      <a:pt x="32" y="3"/>
                      <a:pt x="35" y="8"/>
                    </a:cubicBezTo>
                    <a:cubicBezTo>
                      <a:pt x="36" y="8"/>
                      <a:pt x="36" y="8"/>
                      <a:pt x="36" y="8"/>
                    </a:cubicBezTo>
                    <a:cubicBezTo>
                      <a:pt x="36" y="1"/>
                      <a:pt x="36" y="1"/>
                      <a:pt x="36" y="1"/>
                    </a:cubicBezTo>
                    <a:cubicBezTo>
                      <a:pt x="46" y="1"/>
                      <a:pt x="46" y="1"/>
                      <a:pt x="46" y="1"/>
                    </a:cubicBezTo>
                    <a:lnTo>
                      <a:pt x="46" y="45"/>
                    </a:lnTo>
                    <a:close/>
                    <a:moveTo>
                      <a:pt x="36" y="27"/>
                    </a:moveTo>
                    <a:cubicBezTo>
                      <a:pt x="36" y="21"/>
                      <a:pt x="36" y="21"/>
                      <a:pt x="36" y="21"/>
                    </a:cubicBezTo>
                    <a:cubicBezTo>
                      <a:pt x="36" y="17"/>
                      <a:pt x="35" y="15"/>
                      <a:pt x="32" y="12"/>
                    </a:cubicBezTo>
                    <a:cubicBezTo>
                      <a:pt x="30" y="10"/>
                      <a:pt x="27" y="9"/>
                      <a:pt x="24" y="9"/>
                    </a:cubicBezTo>
                    <a:cubicBezTo>
                      <a:pt x="20" y="9"/>
                      <a:pt x="17" y="10"/>
                      <a:pt x="14" y="13"/>
                    </a:cubicBezTo>
                    <a:cubicBezTo>
                      <a:pt x="12" y="16"/>
                      <a:pt x="11" y="20"/>
                      <a:pt x="11" y="26"/>
                    </a:cubicBezTo>
                    <a:cubicBezTo>
                      <a:pt x="11" y="30"/>
                      <a:pt x="12" y="34"/>
                      <a:pt x="14" y="37"/>
                    </a:cubicBezTo>
                    <a:cubicBezTo>
                      <a:pt x="16" y="40"/>
                      <a:pt x="19" y="41"/>
                      <a:pt x="23" y="41"/>
                    </a:cubicBezTo>
                    <a:cubicBezTo>
                      <a:pt x="27" y="41"/>
                      <a:pt x="30" y="40"/>
                      <a:pt x="32" y="37"/>
                    </a:cubicBezTo>
                    <a:cubicBezTo>
                      <a:pt x="34" y="35"/>
                      <a:pt x="36" y="31"/>
                      <a:pt x="3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1" name="Freeform 38"/>
              <p:cNvSpPr>
                <a:spLocks noEditPoints="1"/>
              </p:cNvSpPr>
              <p:nvPr/>
            </p:nvSpPr>
            <p:spPr bwMode="auto">
              <a:xfrm>
                <a:off x="4351" y="1968"/>
                <a:ext cx="51" cy="57"/>
              </a:xfrm>
              <a:custGeom>
                <a:avLst/>
                <a:gdLst>
                  <a:gd name="T0" fmla="*/ 44 w 44"/>
                  <a:gd name="T1" fmla="*/ 28 h 50"/>
                  <a:gd name="T2" fmla="*/ 11 w 44"/>
                  <a:gd name="T3" fmla="*/ 28 h 50"/>
                  <a:gd name="T4" fmla="*/ 15 w 44"/>
                  <a:gd name="T5" fmla="*/ 38 h 50"/>
                  <a:gd name="T6" fmla="*/ 26 w 44"/>
                  <a:gd name="T7" fmla="*/ 42 h 50"/>
                  <a:gd name="T8" fmla="*/ 40 w 44"/>
                  <a:gd name="T9" fmla="*/ 37 h 50"/>
                  <a:gd name="T10" fmla="*/ 40 w 44"/>
                  <a:gd name="T11" fmla="*/ 46 h 50"/>
                  <a:gd name="T12" fmla="*/ 23 w 44"/>
                  <a:gd name="T13" fmla="*/ 50 h 50"/>
                  <a:gd name="T14" fmla="*/ 6 w 44"/>
                  <a:gd name="T15" fmla="*/ 43 h 50"/>
                  <a:gd name="T16" fmla="*/ 0 w 44"/>
                  <a:gd name="T17" fmla="*/ 25 h 50"/>
                  <a:gd name="T18" fmla="*/ 7 w 44"/>
                  <a:gd name="T19" fmla="*/ 7 h 50"/>
                  <a:gd name="T20" fmla="*/ 23 w 44"/>
                  <a:gd name="T21" fmla="*/ 0 h 50"/>
                  <a:gd name="T22" fmla="*/ 38 w 44"/>
                  <a:gd name="T23" fmla="*/ 6 h 50"/>
                  <a:gd name="T24" fmla="*/ 44 w 44"/>
                  <a:gd name="T25" fmla="*/ 24 h 50"/>
                  <a:gd name="T26" fmla="*/ 44 w 44"/>
                  <a:gd name="T27" fmla="*/ 28 h 50"/>
                  <a:gd name="T28" fmla="*/ 33 w 44"/>
                  <a:gd name="T29" fmla="*/ 20 h 50"/>
                  <a:gd name="T30" fmla="*/ 31 w 44"/>
                  <a:gd name="T31" fmla="*/ 11 h 50"/>
                  <a:gd name="T32" fmla="*/ 23 w 44"/>
                  <a:gd name="T33" fmla="*/ 8 h 50"/>
                  <a:gd name="T34" fmla="*/ 15 w 44"/>
                  <a:gd name="T35" fmla="*/ 11 h 50"/>
                  <a:gd name="T36" fmla="*/ 11 w 44"/>
                  <a:gd name="T37" fmla="*/ 20 h 50"/>
                  <a:gd name="T38" fmla="*/ 33 w 44"/>
                  <a:gd name="T39"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50">
                    <a:moveTo>
                      <a:pt x="44" y="28"/>
                    </a:moveTo>
                    <a:cubicBezTo>
                      <a:pt x="11" y="28"/>
                      <a:pt x="11" y="28"/>
                      <a:pt x="11" y="28"/>
                    </a:cubicBezTo>
                    <a:cubicBezTo>
                      <a:pt x="11" y="32"/>
                      <a:pt x="13" y="36"/>
                      <a:pt x="15" y="38"/>
                    </a:cubicBezTo>
                    <a:cubicBezTo>
                      <a:pt x="18" y="40"/>
                      <a:pt x="22" y="42"/>
                      <a:pt x="26" y="42"/>
                    </a:cubicBezTo>
                    <a:cubicBezTo>
                      <a:pt x="31" y="42"/>
                      <a:pt x="36" y="40"/>
                      <a:pt x="40" y="37"/>
                    </a:cubicBezTo>
                    <a:cubicBezTo>
                      <a:pt x="40" y="46"/>
                      <a:pt x="40" y="46"/>
                      <a:pt x="40" y="46"/>
                    </a:cubicBezTo>
                    <a:cubicBezTo>
                      <a:pt x="36" y="49"/>
                      <a:pt x="30" y="50"/>
                      <a:pt x="23" y="50"/>
                    </a:cubicBezTo>
                    <a:cubicBezTo>
                      <a:pt x="16" y="50"/>
                      <a:pt x="10" y="48"/>
                      <a:pt x="6" y="43"/>
                    </a:cubicBezTo>
                    <a:cubicBezTo>
                      <a:pt x="2" y="39"/>
                      <a:pt x="0" y="33"/>
                      <a:pt x="0" y="25"/>
                    </a:cubicBezTo>
                    <a:cubicBezTo>
                      <a:pt x="0" y="18"/>
                      <a:pt x="3" y="12"/>
                      <a:pt x="7" y="7"/>
                    </a:cubicBezTo>
                    <a:cubicBezTo>
                      <a:pt x="11" y="2"/>
                      <a:pt x="17" y="0"/>
                      <a:pt x="23" y="0"/>
                    </a:cubicBezTo>
                    <a:cubicBezTo>
                      <a:pt x="30" y="0"/>
                      <a:pt x="35" y="2"/>
                      <a:pt x="38" y="6"/>
                    </a:cubicBezTo>
                    <a:cubicBezTo>
                      <a:pt x="42" y="10"/>
                      <a:pt x="44" y="16"/>
                      <a:pt x="44" y="24"/>
                    </a:cubicBezTo>
                    <a:lnTo>
                      <a:pt x="44" y="28"/>
                    </a:lnTo>
                    <a:close/>
                    <a:moveTo>
                      <a:pt x="33" y="20"/>
                    </a:moveTo>
                    <a:cubicBezTo>
                      <a:pt x="33" y="16"/>
                      <a:pt x="32" y="13"/>
                      <a:pt x="31" y="11"/>
                    </a:cubicBezTo>
                    <a:cubicBezTo>
                      <a:pt x="29" y="9"/>
                      <a:pt x="26" y="8"/>
                      <a:pt x="23" y="8"/>
                    </a:cubicBezTo>
                    <a:cubicBezTo>
                      <a:pt x="20" y="8"/>
                      <a:pt x="17" y="9"/>
                      <a:pt x="15" y="11"/>
                    </a:cubicBezTo>
                    <a:cubicBezTo>
                      <a:pt x="13" y="14"/>
                      <a:pt x="12" y="17"/>
                      <a:pt x="11" y="20"/>
                    </a:cubicBezTo>
                    <a:lnTo>
                      <a:pt x="33"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2" name="Freeform 39"/>
              <p:cNvSpPr>
                <a:spLocks/>
              </p:cNvSpPr>
              <p:nvPr/>
            </p:nvSpPr>
            <p:spPr bwMode="auto">
              <a:xfrm>
                <a:off x="4406" y="1947"/>
                <a:ext cx="28" cy="95"/>
              </a:xfrm>
              <a:custGeom>
                <a:avLst/>
                <a:gdLst>
                  <a:gd name="T0" fmla="*/ 9 w 24"/>
                  <a:gd name="T1" fmla="*/ 82 h 82"/>
                  <a:gd name="T2" fmla="*/ 0 w 24"/>
                  <a:gd name="T3" fmla="*/ 82 h 82"/>
                  <a:gd name="T4" fmla="*/ 14 w 24"/>
                  <a:gd name="T5" fmla="*/ 41 h 82"/>
                  <a:gd name="T6" fmla="*/ 0 w 24"/>
                  <a:gd name="T7" fmla="*/ 0 h 82"/>
                  <a:gd name="T8" fmla="*/ 9 w 24"/>
                  <a:gd name="T9" fmla="*/ 0 h 82"/>
                  <a:gd name="T10" fmla="*/ 24 w 24"/>
                  <a:gd name="T11" fmla="*/ 41 h 82"/>
                  <a:gd name="T12" fmla="*/ 9 w 2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24" h="82">
                    <a:moveTo>
                      <a:pt x="9" y="82"/>
                    </a:moveTo>
                    <a:cubicBezTo>
                      <a:pt x="0" y="82"/>
                      <a:pt x="0" y="82"/>
                      <a:pt x="0" y="82"/>
                    </a:cubicBezTo>
                    <a:cubicBezTo>
                      <a:pt x="10" y="70"/>
                      <a:pt x="14" y="57"/>
                      <a:pt x="14" y="41"/>
                    </a:cubicBezTo>
                    <a:cubicBezTo>
                      <a:pt x="14" y="26"/>
                      <a:pt x="10" y="12"/>
                      <a:pt x="0" y="0"/>
                    </a:cubicBezTo>
                    <a:cubicBezTo>
                      <a:pt x="9" y="0"/>
                      <a:pt x="9" y="0"/>
                      <a:pt x="9" y="0"/>
                    </a:cubicBezTo>
                    <a:cubicBezTo>
                      <a:pt x="19" y="11"/>
                      <a:pt x="24" y="25"/>
                      <a:pt x="24" y="41"/>
                    </a:cubicBezTo>
                    <a:cubicBezTo>
                      <a:pt x="24" y="57"/>
                      <a:pt x="19" y="71"/>
                      <a:pt x="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3" name="Rectangle 40"/>
              <p:cNvSpPr>
                <a:spLocks noChangeArrowheads="1"/>
              </p:cNvSpPr>
              <p:nvPr/>
            </p:nvSpPr>
            <p:spPr bwMode="auto">
              <a:xfrm>
                <a:off x="4481" y="1947"/>
                <a:ext cx="14" cy="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4" name="Freeform 41"/>
              <p:cNvSpPr>
                <a:spLocks/>
              </p:cNvSpPr>
              <p:nvPr/>
            </p:nvSpPr>
            <p:spPr bwMode="auto">
              <a:xfrm>
                <a:off x="4514" y="1947"/>
                <a:ext cx="65" cy="77"/>
              </a:xfrm>
              <a:custGeom>
                <a:avLst/>
                <a:gdLst>
                  <a:gd name="T0" fmla="*/ 57 w 57"/>
                  <a:gd name="T1" fmla="*/ 67 h 67"/>
                  <a:gd name="T2" fmla="*/ 44 w 57"/>
                  <a:gd name="T3" fmla="*/ 67 h 67"/>
                  <a:gd name="T4" fmla="*/ 13 w 57"/>
                  <a:gd name="T5" fmla="*/ 18 h 67"/>
                  <a:gd name="T6" fmla="*/ 11 w 57"/>
                  <a:gd name="T7" fmla="*/ 14 h 67"/>
                  <a:gd name="T8" fmla="*/ 10 w 57"/>
                  <a:gd name="T9" fmla="*/ 14 h 67"/>
                  <a:gd name="T10" fmla="*/ 11 w 57"/>
                  <a:gd name="T11" fmla="*/ 23 h 67"/>
                  <a:gd name="T12" fmla="*/ 11 w 57"/>
                  <a:gd name="T13" fmla="*/ 67 h 67"/>
                  <a:gd name="T14" fmla="*/ 0 w 57"/>
                  <a:gd name="T15" fmla="*/ 67 h 67"/>
                  <a:gd name="T16" fmla="*/ 0 w 57"/>
                  <a:gd name="T17" fmla="*/ 0 h 67"/>
                  <a:gd name="T18" fmla="*/ 13 w 57"/>
                  <a:gd name="T19" fmla="*/ 0 h 67"/>
                  <a:gd name="T20" fmla="*/ 44 w 57"/>
                  <a:gd name="T21" fmla="*/ 48 h 67"/>
                  <a:gd name="T22" fmla="*/ 46 w 57"/>
                  <a:gd name="T23" fmla="*/ 52 h 67"/>
                  <a:gd name="T24" fmla="*/ 46 w 57"/>
                  <a:gd name="T25" fmla="*/ 52 h 67"/>
                  <a:gd name="T26" fmla="*/ 46 w 57"/>
                  <a:gd name="T27" fmla="*/ 43 h 67"/>
                  <a:gd name="T28" fmla="*/ 46 w 57"/>
                  <a:gd name="T29" fmla="*/ 0 h 67"/>
                  <a:gd name="T30" fmla="*/ 57 w 57"/>
                  <a:gd name="T31" fmla="*/ 0 h 67"/>
                  <a:gd name="T32" fmla="*/ 57 w 5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7">
                    <a:moveTo>
                      <a:pt x="57" y="67"/>
                    </a:moveTo>
                    <a:cubicBezTo>
                      <a:pt x="44" y="67"/>
                      <a:pt x="44" y="67"/>
                      <a:pt x="44" y="67"/>
                    </a:cubicBezTo>
                    <a:cubicBezTo>
                      <a:pt x="13" y="18"/>
                      <a:pt x="13" y="18"/>
                      <a:pt x="13" y="18"/>
                    </a:cubicBezTo>
                    <a:cubicBezTo>
                      <a:pt x="12" y="16"/>
                      <a:pt x="11" y="15"/>
                      <a:pt x="11" y="14"/>
                    </a:cubicBezTo>
                    <a:cubicBezTo>
                      <a:pt x="10" y="14"/>
                      <a:pt x="10" y="14"/>
                      <a:pt x="10" y="14"/>
                    </a:cubicBezTo>
                    <a:cubicBezTo>
                      <a:pt x="11" y="15"/>
                      <a:pt x="11" y="18"/>
                      <a:pt x="11" y="23"/>
                    </a:cubicBezTo>
                    <a:cubicBezTo>
                      <a:pt x="11" y="67"/>
                      <a:pt x="11" y="67"/>
                      <a:pt x="11" y="67"/>
                    </a:cubicBezTo>
                    <a:cubicBezTo>
                      <a:pt x="0" y="67"/>
                      <a:pt x="0" y="67"/>
                      <a:pt x="0" y="67"/>
                    </a:cubicBezTo>
                    <a:cubicBezTo>
                      <a:pt x="0" y="0"/>
                      <a:pt x="0" y="0"/>
                      <a:pt x="0" y="0"/>
                    </a:cubicBezTo>
                    <a:cubicBezTo>
                      <a:pt x="13" y="0"/>
                      <a:pt x="13" y="0"/>
                      <a:pt x="13" y="0"/>
                    </a:cubicBezTo>
                    <a:cubicBezTo>
                      <a:pt x="44" y="48"/>
                      <a:pt x="44" y="48"/>
                      <a:pt x="44" y="48"/>
                    </a:cubicBezTo>
                    <a:cubicBezTo>
                      <a:pt x="45" y="50"/>
                      <a:pt x="46" y="51"/>
                      <a:pt x="46" y="52"/>
                    </a:cubicBezTo>
                    <a:cubicBezTo>
                      <a:pt x="46" y="52"/>
                      <a:pt x="46" y="52"/>
                      <a:pt x="46" y="52"/>
                    </a:cubicBezTo>
                    <a:cubicBezTo>
                      <a:pt x="46" y="50"/>
                      <a:pt x="46" y="47"/>
                      <a:pt x="46" y="43"/>
                    </a:cubicBezTo>
                    <a:cubicBezTo>
                      <a:pt x="46" y="0"/>
                      <a:pt x="46" y="0"/>
                      <a:pt x="46" y="0"/>
                    </a:cubicBezTo>
                    <a:cubicBezTo>
                      <a:pt x="57" y="0"/>
                      <a:pt x="57" y="0"/>
                      <a:pt x="57" y="0"/>
                    </a:cubicBezTo>
                    <a:lnTo>
                      <a:pt x="5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5" name="Freeform 42"/>
              <p:cNvSpPr>
                <a:spLocks noEditPoints="1"/>
              </p:cNvSpPr>
              <p:nvPr/>
            </p:nvSpPr>
            <p:spPr bwMode="auto">
              <a:xfrm>
                <a:off x="4623"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6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2 w 64"/>
                  <a:gd name="T23" fmla="*/ 34 h 69"/>
                  <a:gd name="T24" fmla="*/ 17 w 64"/>
                  <a:gd name="T25" fmla="*/ 52 h 69"/>
                  <a:gd name="T26" fmla="*/ 32 w 64"/>
                  <a:gd name="T27" fmla="*/ 59 h 69"/>
                  <a:gd name="T28" fmla="*/ 47 w 64"/>
                  <a:gd name="T29" fmla="*/ 53 h 69"/>
                  <a:gd name="T30" fmla="*/ 53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6" y="9"/>
                    </a:cubicBezTo>
                    <a:cubicBezTo>
                      <a:pt x="61" y="15"/>
                      <a:pt x="64" y="24"/>
                      <a:pt x="64" y="34"/>
                    </a:cubicBezTo>
                    <a:cubicBezTo>
                      <a:pt x="64" y="44"/>
                      <a:pt x="61" y="53"/>
                      <a:pt x="55" y="59"/>
                    </a:cubicBezTo>
                    <a:cubicBezTo>
                      <a:pt x="49" y="66"/>
                      <a:pt x="42" y="69"/>
                      <a:pt x="32" y="69"/>
                    </a:cubicBezTo>
                    <a:close/>
                    <a:moveTo>
                      <a:pt x="32" y="10"/>
                    </a:moveTo>
                    <a:cubicBezTo>
                      <a:pt x="26" y="10"/>
                      <a:pt x="21" y="12"/>
                      <a:pt x="17" y="16"/>
                    </a:cubicBezTo>
                    <a:cubicBezTo>
                      <a:pt x="14" y="21"/>
                      <a:pt x="12" y="27"/>
                      <a:pt x="12" y="34"/>
                    </a:cubicBezTo>
                    <a:cubicBezTo>
                      <a:pt x="12" y="42"/>
                      <a:pt x="14" y="48"/>
                      <a:pt x="17" y="52"/>
                    </a:cubicBezTo>
                    <a:cubicBezTo>
                      <a:pt x="21" y="57"/>
                      <a:pt x="26" y="59"/>
                      <a:pt x="32" y="59"/>
                    </a:cubicBezTo>
                    <a:cubicBezTo>
                      <a:pt x="38" y="59"/>
                      <a:pt x="43" y="57"/>
                      <a:pt x="47" y="53"/>
                    </a:cubicBezTo>
                    <a:cubicBezTo>
                      <a:pt x="51" y="48"/>
                      <a:pt x="53" y="42"/>
                      <a:pt x="53" y="35"/>
                    </a:cubicBezTo>
                    <a:cubicBezTo>
                      <a:pt x="53" y="27"/>
                      <a:pt x="51" y="20"/>
                      <a:pt x="47" y="16"/>
                    </a:cubicBezTo>
                    <a:cubicBezTo>
                      <a:pt x="44" y="12"/>
                      <a:pt x="39"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6" name="Freeform 43"/>
              <p:cNvSpPr>
                <a:spLocks/>
              </p:cNvSpPr>
              <p:nvPr/>
            </p:nvSpPr>
            <p:spPr bwMode="auto">
              <a:xfrm>
                <a:off x="4711" y="1947"/>
                <a:ext cx="66" cy="77"/>
              </a:xfrm>
              <a:custGeom>
                <a:avLst/>
                <a:gdLst>
                  <a:gd name="T0" fmla="*/ 57 w 57"/>
                  <a:gd name="T1" fmla="*/ 67 h 67"/>
                  <a:gd name="T2" fmla="*/ 45 w 57"/>
                  <a:gd name="T3" fmla="*/ 67 h 67"/>
                  <a:gd name="T4" fmla="*/ 13 w 57"/>
                  <a:gd name="T5" fmla="*/ 18 h 67"/>
                  <a:gd name="T6" fmla="*/ 11 w 57"/>
                  <a:gd name="T7" fmla="*/ 14 h 67"/>
                  <a:gd name="T8" fmla="*/ 11 w 57"/>
                  <a:gd name="T9" fmla="*/ 14 h 67"/>
                  <a:gd name="T10" fmla="*/ 11 w 57"/>
                  <a:gd name="T11" fmla="*/ 23 h 67"/>
                  <a:gd name="T12" fmla="*/ 11 w 57"/>
                  <a:gd name="T13" fmla="*/ 67 h 67"/>
                  <a:gd name="T14" fmla="*/ 0 w 57"/>
                  <a:gd name="T15" fmla="*/ 67 h 67"/>
                  <a:gd name="T16" fmla="*/ 0 w 57"/>
                  <a:gd name="T17" fmla="*/ 0 h 67"/>
                  <a:gd name="T18" fmla="*/ 13 w 57"/>
                  <a:gd name="T19" fmla="*/ 0 h 67"/>
                  <a:gd name="T20" fmla="*/ 44 w 57"/>
                  <a:gd name="T21" fmla="*/ 48 h 67"/>
                  <a:gd name="T22" fmla="*/ 47 w 57"/>
                  <a:gd name="T23" fmla="*/ 52 h 67"/>
                  <a:gd name="T24" fmla="*/ 47 w 57"/>
                  <a:gd name="T25" fmla="*/ 52 h 67"/>
                  <a:gd name="T26" fmla="*/ 46 w 57"/>
                  <a:gd name="T27" fmla="*/ 43 h 67"/>
                  <a:gd name="T28" fmla="*/ 46 w 57"/>
                  <a:gd name="T29" fmla="*/ 0 h 67"/>
                  <a:gd name="T30" fmla="*/ 57 w 57"/>
                  <a:gd name="T31" fmla="*/ 0 h 67"/>
                  <a:gd name="T32" fmla="*/ 57 w 5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7">
                    <a:moveTo>
                      <a:pt x="57" y="67"/>
                    </a:moveTo>
                    <a:cubicBezTo>
                      <a:pt x="45" y="67"/>
                      <a:pt x="45" y="67"/>
                      <a:pt x="45" y="67"/>
                    </a:cubicBezTo>
                    <a:cubicBezTo>
                      <a:pt x="13" y="18"/>
                      <a:pt x="13" y="18"/>
                      <a:pt x="13" y="18"/>
                    </a:cubicBezTo>
                    <a:cubicBezTo>
                      <a:pt x="12" y="16"/>
                      <a:pt x="12" y="15"/>
                      <a:pt x="11" y="14"/>
                    </a:cubicBezTo>
                    <a:cubicBezTo>
                      <a:pt x="11" y="14"/>
                      <a:pt x="11" y="14"/>
                      <a:pt x="11" y="14"/>
                    </a:cubicBezTo>
                    <a:cubicBezTo>
                      <a:pt x="11" y="15"/>
                      <a:pt x="11" y="18"/>
                      <a:pt x="11" y="23"/>
                    </a:cubicBezTo>
                    <a:cubicBezTo>
                      <a:pt x="11" y="67"/>
                      <a:pt x="11" y="67"/>
                      <a:pt x="11" y="67"/>
                    </a:cubicBezTo>
                    <a:cubicBezTo>
                      <a:pt x="0" y="67"/>
                      <a:pt x="0" y="67"/>
                      <a:pt x="0" y="67"/>
                    </a:cubicBezTo>
                    <a:cubicBezTo>
                      <a:pt x="0" y="0"/>
                      <a:pt x="0" y="0"/>
                      <a:pt x="0" y="0"/>
                    </a:cubicBezTo>
                    <a:cubicBezTo>
                      <a:pt x="13" y="0"/>
                      <a:pt x="13" y="0"/>
                      <a:pt x="13" y="0"/>
                    </a:cubicBezTo>
                    <a:cubicBezTo>
                      <a:pt x="44" y="48"/>
                      <a:pt x="44" y="48"/>
                      <a:pt x="44" y="48"/>
                    </a:cubicBezTo>
                    <a:cubicBezTo>
                      <a:pt x="45" y="50"/>
                      <a:pt x="46" y="51"/>
                      <a:pt x="47" y="52"/>
                    </a:cubicBezTo>
                    <a:cubicBezTo>
                      <a:pt x="47" y="52"/>
                      <a:pt x="47" y="52"/>
                      <a:pt x="47" y="52"/>
                    </a:cubicBezTo>
                    <a:cubicBezTo>
                      <a:pt x="46" y="50"/>
                      <a:pt x="46" y="47"/>
                      <a:pt x="46" y="43"/>
                    </a:cubicBezTo>
                    <a:cubicBezTo>
                      <a:pt x="46" y="0"/>
                      <a:pt x="46" y="0"/>
                      <a:pt x="46" y="0"/>
                    </a:cubicBezTo>
                    <a:cubicBezTo>
                      <a:pt x="57" y="0"/>
                      <a:pt x="57" y="0"/>
                      <a:pt x="57" y="0"/>
                    </a:cubicBezTo>
                    <a:lnTo>
                      <a:pt x="5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7" name="Freeform 44"/>
              <p:cNvSpPr>
                <a:spLocks/>
              </p:cNvSpPr>
              <p:nvPr/>
            </p:nvSpPr>
            <p:spPr bwMode="auto">
              <a:xfrm>
                <a:off x="4796"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8" name="Freeform 45"/>
              <p:cNvSpPr>
                <a:spLocks/>
              </p:cNvSpPr>
              <p:nvPr/>
            </p:nvSpPr>
            <p:spPr bwMode="auto">
              <a:xfrm>
                <a:off x="4878" y="1946"/>
                <a:ext cx="65" cy="79"/>
              </a:xfrm>
              <a:custGeom>
                <a:avLst/>
                <a:gdLst>
                  <a:gd name="T0" fmla="*/ 56 w 56"/>
                  <a:gd name="T1" fmla="*/ 63 h 69"/>
                  <a:gd name="T2" fmla="*/ 33 w 56"/>
                  <a:gd name="T3" fmla="*/ 69 h 69"/>
                  <a:gd name="T4" fmla="*/ 9 w 56"/>
                  <a:gd name="T5" fmla="*/ 60 h 69"/>
                  <a:gd name="T6" fmla="*/ 0 w 56"/>
                  <a:gd name="T7" fmla="*/ 35 h 69"/>
                  <a:gd name="T8" fmla="*/ 10 w 56"/>
                  <a:gd name="T9" fmla="*/ 10 h 69"/>
                  <a:gd name="T10" fmla="*/ 35 w 56"/>
                  <a:gd name="T11" fmla="*/ 0 h 69"/>
                  <a:gd name="T12" fmla="*/ 54 w 56"/>
                  <a:gd name="T13" fmla="*/ 3 h 69"/>
                  <a:gd name="T14" fmla="*/ 54 w 56"/>
                  <a:gd name="T15" fmla="*/ 15 h 69"/>
                  <a:gd name="T16" fmla="*/ 36 w 56"/>
                  <a:gd name="T17" fmla="*/ 9 h 69"/>
                  <a:gd name="T18" fmla="*/ 18 w 56"/>
                  <a:gd name="T19" fmla="*/ 16 h 69"/>
                  <a:gd name="T20" fmla="*/ 11 w 56"/>
                  <a:gd name="T21" fmla="*/ 35 h 69"/>
                  <a:gd name="T22" fmla="*/ 17 w 56"/>
                  <a:gd name="T23" fmla="*/ 53 h 69"/>
                  <a:gd name="T24" fmla="*/ 33 w 56"/>
                  <a:gd name="T25" fmla="*/ 59 h 69"/>
                  <a:gd name="T26" fmla="*/ 45 w 56"/>
                  <a:gd name="T27" fmla="*/ 57 h 69"/>
                  <a:gd name="T28" fmla="*/ 45 w 56"/>
                  <a:gd name="T29" fmla="*/ 41 h 69"/>
                  <a:gd name="T30" fmla="*/ 31 w 56"/>
                  <a:gd name="T31" fmla="*/ 41 h 69"/>
                  <a:gd name="T32" fmla="*/ 31 w 56"/>
                  <a:gd name="T33" fmla="*/ 31 h 69"/>
                  <a:gd name="T34" fmla="*/ 56 w 56"/>
                  <a:gd name="T35" fmla="*/ 31 h 69"/>
                  <a:gd name="T36" fmla="*/ 56 w 56"/>
                  <a:gd name="T3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9">
                    <a:moveTo>
                      <a:pt x="56" y="63"/>
                    </a:moveTo>
                    <a:cubicBezTo>
                      <a:pt x="49" y="67"/>
                      <a:pt x="41" y="69"/>
                      <a:pt x="33" y="69"/>
                    </a:cubicBezTo>
                    <a:cubicBezTo>
                      <a:pt x="23" y="69"/>
                      <a:pt x="15" y="66"/>
                      <a:pt x="9" y="60"/>
                    </a:cubicBezTo>
                    <a:cubicBezTo>
                      <a:pt x="3" y="54"/>
                      <a:pt x="0" y="45"/>
                      <a:pt x="0" y="35"/>
                    </a:cubicBezTo>
                    <a:cubicBezTo>
                      <a:pt x="0" y="25"/>
                      <a:pt x="3" y="16"/>
                      <a:pt x="10" y="10"/>
                    </a:cubicBezTo>
                    <a:cubicBezTo>
                      <a:pt x="17" y="3"/>
                      <a:pt x="25" y="0"/>
                      <a:pt x="35" y="0"/>
                    </a:cubicBezTo>
                    <a:cubicBezTo>
                      <a:pt x="43" y="0"/>
                      <a:pt x="49" y="1"/>
                      <a:pt x="54" y="3"/>
                    </a:cubicBezTo>
                    <a:cubicBezTo>
                      <a:pt x="54" y="15"/>
                      <a:pt x="54" y="15"/>
                      <a:pt x="54" y="15"/>
                    </a:cubicBezTo>
                    <a:cubicBezTo>
                      <a:pt x="49" y="11"/>
                      <a:pt x="43" y="9"/>
                      <a:pt x="36" y="9"/>
                    </a:cubicBezTo>
                    <a:cubicBezTo>
                      <a:pt x="29" y="9"/>
                      <a:pt x="23" y="12"/>
                      <a:pt x="18" y="16"/>
                    </a:cubicBezTo>
                    <a:cubicBezTo>
                      <a:pt x="14" y="21"/>
                      <a:pt x="11" y="27"/>
                      <a:pt x="11" y="35"/>
                    </a:cubicBezTo>
                    <a:cubicBezTo>
                      <a:pt x="11" y="42"/>
                      <a:pt x="13" y="48"/>
                      <a:pt x="17" y="53"/>
                    </a:cubicBezTo>
                    <a:cubicBezTo>
                      <a:pt x="21" y="57"/>
                      <a:pt x="27" y="59"/>
                      <a:pt x="33" y="59"/>
                    </a:cubicBezTo>
                    <a:cubicBezTo>
                      <a:pt x="38" y="59"/>
                      <a:pt x="42" y="58"/>
                      <a:pt x="45" y="57"/>
                    </a:cubicBezTo>
                    <a:cubicBezTo>
                      <a:pt x="45" y="41"/>
                      <a:pt x="45" y="41"/>
                      <a:pt x="45" y="41"/>
                    </a:cubicBezTo>
                    <a:cubicBezTo>
                      <a:pt x="31" y="41"/>
                      <a:pt x="31" y="41"/>
                      <a:pt x="31" y="41"/>
                    </a:cubicBezTo>
                    <a:cubicBezTo>
                      <a:pt x="31" y="31"/>
                      <a:pt x="31" y="31"/>
                      <a:pt x="31" y="31"/>
                    </a:cubicBezTo>
                    <a:cubicBezTo>
                      <a:pt x="56" y="31"/>
                      <a:pt x="56" y="31"/>
                      <a:pt x="56" y="31"/>
                    </a:cubicBezTo>
                    <a:lnTo>
                      <a:pt x="5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9" name="Freeform 46"/>
              <p:cNvSpPr>
                <a:spLocks noEditPoints="1"/>
              </p:cNvSpPr>
              <p:nvPr/>
            </p:nvSpPr>
            <p:spPr bwMode="auto">
              <a:xfrm>
                <a:off x="4960" y="1947"/>
                <a:ext cx="59" cy="77"/>
              </a:xfrm>
              <a:custGeom>
                <a:avLst/>
                <a:gdLst>
                  <a:gd name="T0" fmla="*/ 51 w 51"/>
                  <a:gd name="T1" fmla="*/ 67 h 67"/>
                  <a:gd name="T2" fmla="*/ 38 w 51"/>
                  <a:gd name="T3" fmla="*/ 67 h 67"/>
                  <a:gd name="T4" fmla="*/ 28 w 51"/>
                  <a:gd name="T5" fmla="*/ 49 h 67"/>
                  <a:gd name="T6" fmla="*/ 25 w 51"/>
                  <a:gd name="T7" fmla="*/ 45 h 67"/>
                  <a:gd name="T8" fmla="*/ 22 w 51"/>
                  <a:gd name="T9" fmla="*/ 42 h 67"/>
                  <a:gd name="T10" fmla="*/ 19 w 51"/>
                  <a:gd name="T11" fmla="*/ 40 h 67"/>
                  <a:gd name="T12" fmla="*/ 15 w 51"/>
                  <a:gd name="T13" fmla="*/ 40 h 67"/>
                  <a:gd name="T14" fmla="*/ 11 w 51"/>
                  <a:gd name="T15" fmla="*/ 40 h 67"/>
                  <a:gd name="T16" fmla="*/ 11 w 51"/>
                  <a:gd name="T17" fmla="*/ 67 h 67"/>
                  <a:gd name="T18" fmla="*/ 0 w 51"/>
                  <a:gd name="T19" fmla="*/ 67 h 67"/>
                  <a:gd name="T20" fmla="*/ 0 w 51"/>
                  <a:gd name="T21" fmla="*/ 0 h 67"/>
                  <a:gd name="T22" fmla="*/ 22 w 51"/>
                  <a:gd name="T23" fmla="*/ 0 h 67"/>
                  <a:gd name="T24" fmla="*/ 30 w 51"/>
                  <a:gd name="T25" fmla="*/ 1 h 67"/>
                  <a:gd name="T26" fmla="*/ 37 w 51"/>
                  <a:gd name="T27" fmla="*/ 4 h 67"/>
                  <a:gd name="T28" fmla="*/ 42 w 51"/>
                  <a:gd name="T29" fmla="*/ 10 h 67"/>
                  <a:gd name="T30" fmla="*/ 43 w 51"/>
                  <a:gd name="T31" fmla="*/ 18 h 67"/>
                  <a:gd name="T32" fmla="*/ 42 w 51"/>
                  <a:gd name="T33" fmla="*/ 25 h 67"/>
                  <a:gd name="T34" fmla="*/ 39 w 51"/>
                  <a:gd name="T35" fmla="*/ 30 h 67"/>
                  <a:gd name="T36" fmla="*/ 35 w 51"/>
                  <a:gd name="T37" fmla="*/ 34 h 67"/>
                  <a:gd name="T38" fmla="*/ 29 w 51"/>
                  <a:gd name="T39" fmla="*/ 36 h 67"/>
                  <a:gd name="T40" fmla="*/ 29 w 51"/>
                  <a:gd name="T41" fmla="*/ 36 h 67"/>
                  <a:gd name="T42" fmla="*/ 32 w 51"/>
                  <a:gd name="T43" fmla="*/ 39 h 67"/>
                  <a:gd name="T44" fmla="*/ 34 w 51"/>
                  <a:gd name="T45" fmla="*/ 41 h 67"/>
                  <a:gd name="T46" fmla="*/ 37 w 51"/>
                  <a:gd name="T47" fmla="*/ 44 h 67"/>
                  <a:gd name="T48" fmla="*/ 39 w 51"/>
                  <a:gd name="T49" fmla="*/ 48 h 67"/>
                  <a:gd name="T50" fmla="*/ 51 w 51"/>
                  <a:gd name="T51" fmla="*/ 67 h 67"/>
                  <a:gd name="T52" fmla="*/ 11 w 51"/>
                  <a:gd name="T53" fmla="*/ 9 h 67"/>
                  <a:gd name="T54" fmla="*/ 11 w 51"/>
                  <a:gd name="T55" fmla="*/ 31 h 67"/>
                  <a:gd name="T56" fmla="*/ 20 w 51"/>
                  <a:gd name="T57" fmla="*/ 31 h 67"/>
                  <a:gd name="T58" fmla="*/ 25 w 51"/>
                  <a:gd name="T59" fmla="*/ 30 h 67"/>
                  <a:gd name="T60" fmla="*/ 28 w 51"/>
                  <a:gd name="T61" fmla="*/ 28 h 67"/>
                  <a:gd name="T62" fmla="*/ 31 w 51"/>
                  <a:gd name="T63" fmla="*/ 24 h 67"/>
                  <a:gd name="T64" fmla="*/ 32 w 51"/>
                  <a:gd name="T65" fmla="*/ 19 h 67"/>
                  <a:gd name="T66" fmla="*/ 29 w 51"/>
                  <a:gd name="T67" fmla="*/ 12 h 67"/>
                  <a:gd name="T68" fmla="*/ 20 w 51"/>
                  <a:gd name="T69" fmla="*/ 9 h 67"/>
                  <a:gd name="T70" fmla="*/ 11 w 51"/>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7">
                    <a:moveTo>
                      <a:pt x="51" y="67"/>
                    </a:moveTo>
                    <a:cubicBezTo>
                      <a:pt x="38" y="67"/>
                      <a:pt x="38" y="67"/>
                      <a:pt x="38" y="67"/>
                    </a:cubicBezTo>
                    <a:cubicBezTo>
                      <a:pt x="28" y="49"/>
                      <a:pt x="28" y="49"/>
                      <a:pt x="28" y="49"/>
                    </a:cubicBezTo>
                    <a:cubicBezTo>
                      <a:pt x="27" y="47"/>
                      <a:pt x="26" y="46"/>
                      <a:pt x="25" y="45"/>
                    </a:cubicBezTo>
                    <a:cubicBezTo>
                      <a:pt x="24" y="44"/>
                      <a:pt x="23" y="43"/>
                      <a:pt x="22" y="42"/>
                    </a:cubicBezTo>
                    <a:cubicBezTo>
                      <a:pt x="21" y="41"/>
                      <a:pt x="20" y="41"/>
                      <a:pt x="19" y="40"/>
                    </a:cubicBezTo>
                    <a:cubicBezTo>
                      <a:pt x="18" y="40"/>
                      <a:pt x="16" y="40"/>
                      <a:pt x="15"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0" y="1"/>
                    </a:cubicBezTo>
                    <a:cubicBezTo>
                      <a:pt x="33" y="2"/>
                      <a:pt x="35" y="3"/>
                      <a:pt x="37" y="4"/>
                    </a:cubicBezTo>
                    <a:cubicBezTo>
                      <a:pt x="39" y="6"/>
                      <a:pt x="41" y="8"/>
                      <a:pt x="42" y="10"/>
                    </a:cubicBezTo>
                    <a:cubicBezTo>
                      <a:pt x="43" y="12"/>
                      <a:pt x="43" y="15"/>
                      <a:pt x="43" y="18"/>
                    </a:cubicBezTo>
                    <a:cubicBezTo>
                      <a:pt x="43" y="20"/>
                      <a:pt x="43" y="23"/>
                      <a:pt x="42" y="25"/>
                    </a:cubicBezTo>
                    <a:cubicBezTo>
                      <a:pt x="42" y="26"/>
                      <a:pt x="41" y="28"/>
                      <a:pt x="39" y="30"/>
                    </a:cubicBezTo>
                    <a:cubicBezTo>
                      <a:pt x="38" y="31"/>
                      <a:pt x="36" y="33"/>
                      <a:pt x="35" y="34"/>
                    </a:cubicBezTo>
                    <a:cubicBezTo>
                      <a:pt x="33" y="35"/>
                      <a:pt x="31" y="36"/>
                      <a:pt x="29" y="36"/>
                    </a:cubicBezTo>
                    <a:cubicBezTo>
                      <a:pt x="29" y="36"/>
                      <a:pt x="29" y="36"/>
                      <a:pt x="29" y="36"/>
                    </a:cubicBezTo>
                    <a:cubicBezTo>
                      <a:pt x="30" y="37"/>
                      <a:pt x="31" y="38"/>
                      <a:pt x="32" y="39"/>
                    </a:cubicBezTo>
                    <a:cubicBezTo>
                      <a:pt x="33" y="39"/>
                      <a:pt x="33" y="40"/>
                      <a:pt x="34" y="41"/>
                    </a:cubicBezTo>
                    <a:cubicBezTo>
                      <a:pt x="35" y="42"/>
                      <a:pt x="36" y="43"/>
                      <a:pt x="37" y="44"/>
                    </a:cubicBezTo>
                    <a:cubicBezTo>
                      <a:pt x="37" y="45"/>
                      <a:pt x="38" y="47"/>
                      <a:pt x="39" y="48"/>
                    </a:cubicBezTo>
                    <a:lnTo>
                      <a:pt x="51" y="67"/>
                    </a:lnTo>
                    <a:close/>
                    <a:moveTo>
                      <a:pt x="11" y="9"/>
                    </a:moveTo>
                    <a:cubicBezTo>
                      <a:pt x="11" y="31"/>
                      <a:pt x="11" y="31"/>
                      <a:pt x="11" y="31"/>
                    </a:cubicBezTo>
                    <a:cubicBezTo>
                      <a:pt x="20" y="31"/>
                      <a:pt x="20" y="31"/>
                      <a:pt x="20" y="31"/>
                    </a:cubicBezTo>
                    <a:cubicBezTo>
                      <a:pt x="22" y="31"/>
                      <a:pt x="23" y="30"/>
                      <a:pt x="25" y="30"/>
                    </a:cubicBezTo>
                    <a:cubicBezTo>
                      <a:pt x="26" y="29"/>
                      <a:pt x="27" y="29"/>
                      <a:pt x="28" y="28"/>
                    </a:cubicBezTo>
                    <a:cubicBezTo>
                      <a:pt x="29" y="27"/>
                      <a:pt x="30" y="25"/>
                      <a:pt x="31" y="24"/>
                    </a:cubicBezTo>
                    <a:cubicBezTo>
                      <a:pt x="31" y="23"/>
                      <a:pt x="32" y="21"/>
                      <a:pt x="32" y="19"/>
                    </a:cubicBezTo>
                    <a:cubicBezTo>
                      <a:pt x="32" y="16"/>
                      <a:pt x="31" y="13"/>
                      <a:pt x="29" y="12"/>
                    </a:cubicBezTo>
                    <a:cubicBezTo>
                      <a:pt x="27" y="10"/>
                      <a:pt x="24" y="9"/>
                      <a:pt x="20"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0" name="Freeform 47"/>
              <p:cNvSpPr>
                <a:spLocks noEditPoints="1"/>
              </p:cNvSpPr>
              <p:nvPr/>
            </p:nvSpPr>
            <p:spPr bwMode="auto">
              <a:xfrm>
                <a:off x="5022" y="1946"/>
                <a:ext cx="74" cy="79"/>
              </a:xfrm>
              <a:custGeom>
                <a:avLst/>
                <a:gdLst>
                  <a:gd name="T0" fmla="*/ 32 w 64"/>
                  <a:gd name="T1" fmla="*/ 69 h 69"/>
                  <a:gd name="T2" fmla="*/ 8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8" y="60"/>
                    </a:cubicBezTo>
                    <a:cubicBezTo>
                      <a:pt x="3" y="53"/>
                      <a:pt x="0" y="45"/>
                      <a:pt x="0" y="35"/>
                    </a:cubicBezTo>
                    <a:cubicBezTo>
                      <a:pt x="0" y="24"/>
                      <a:pt x="3" y="16"/>
                      <a:pt x="9" y="9"/>
                    </a:cubicBezTo>
                    <a:cubicBezTo>
                      <a:pt x="14" y="3"/>
                      <a:pt x="22"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0" y="48"/>
                      <a:pt x="52" y="42"/>
                      <a:pt x="52" y="35"/>
                    </a:cubicBezTo>
                    <a:cubicBezTo>
                      <a:pt x="52" y="27"/>
                      <a:pt x="50"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1" name="Freeform 48"/>
              <p:cNvSpPr>
                <a:spLocks/>
              </p:cNvSpPr>
              <p:nvPr/>
            </p:nvSpPr>
            <p:spPr bwMode="auto">
              <a:xfrm>
                <a:off x="5109" y="1947"/>
                <a:ext cx="60" cy="78"/>
              </a:xfrm>
              <a:custGeom>
                <a:avLst/>
                <a:gdLst>
                  <a:gd name="T0" fmla="*/ 52 w 52"/>
                  <a:gd name="T1" fmla="*/ 40 h 68"/>
                  <a:gd name="T2" fmla="*/ 26 w 52"/>
                  <a:gd name="T3" fmla="*/ 68 h 68"/>
                  <a:gd name="T4" fmla="*/ 0 w 52"/>
                  <a:gd name="T5" fmla="*/ 41 h 68"/>
                  <a:gd name="T6" fmla="*/ 0 w 52"/>
                  <a:gd name="T7" fmla="*/ 0 h 68"/>
                  <a:gd name="T8" fmla="*/ 11 w 52"/>
                  <a:gd name="T9" fmla="*/ 0 h 68"/>
                  <a:gd name="T10" fmla="*/ 11 w 52"/>
                  <a:gd name="T11" fmla="*/ 39 h 68"/>
                  <a:gd name="T12" fmla="*/ 27 w 52"/>
                  <a:gd name="T13" fmla="*/ 58 h 68"/>
                  <a:gd name="T14" fmla="*/ 41 w 52"/>
                  <a:gd name="T15" fmla="*/ 39 h 68"/>
                  <a:gd name="T16" fmla="*/ 41 w 52"/>
                  <a:gd name="T17" fmla="*/ 0 h 68"/>
                  <a:gd name="T18" fmla="*/ 52 w 52"/>
                  <a:gd name="T19" fmla="*/ 0 h 68"/>
                  <a:gd name="T20" fmla="*/ 52 w 52"/>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52" y="40"/>
                    </a:moveTo>
                    <a:cubicBezTo>
                      <a:pt x="52"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6" y="58"/>
                      <a:pt x="27" y="58"/>
                    </a:cubicBezTo>
                    <a:cubicBezTo>
                      <a:pt x="36" y="58"/>
                      <a:pt x="41" y="52"/>
                      <a:pt x="41" y="39"/>
                    </a:cubicBezTo>
                    <a:cubicBezTo>
                      <a:pt x="41" y="0"/>
                      <a:pt x="41" y="0"/>
                      <a:pt x="41" y="0"/>
                    </a:cubicBezTo>
                    <a:cubicBezTo>
                      <a:pt x="52" y="0"/>
                      <a:pt x="52" y="0"/>
                      <a:pt x="52" y="0"/>
                    </a:cubicBez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2" name="Freeform 49"/>
              <p:cNvSpPr>
                <a:spLocks noEditPoints="1"/>
              </p:cNvSpPr>
              <p:nvPr/>
            </p:nvSpPr>
            <p:spPr bwMode="auto">
              <a:xfrm>
                <a:off x="5187" y="1947"/>
                <a:ext cx="52" cy="77"/>
              </a:xfrm>
              <a:custGeom>
                <a:avLst/>
                <a:gdLst>
                  <a:gd name="T0" fmla="*/ 11 w 45"/>
                  <a:gd name="T1" fmla="*/ 43 h 67"/>
                  <a:gd name="T2" fmla="*/ 11 w 45"/>
                  <a:gd name="T3" fmla="*/ 67 h 67"/>
                  <a:gd name="T4" fmla="*/ 0 w 45"/>
                  <a:gd name="T5" fmla="*/ 67 h 67"/>
                  <a:gd name="T6" fmla="*/ 0 w 45"/>
                  <a:gd name="T7" fmla="*/ 0 h 67"/>
                  <a:gd name="T8" fmla="*/ 20 w 45"/>
                  <a:gd name="T9" fmla="*/ 0 h 67"/>
                  <a:gd name="T10" fmla="*/ 38 w 45"/>
                  <a:gd name="T11" fmla="*/ 5 h 67"/>
                  <a:gd name="T12" fmla="*/ 45 w 45"/>
                  <a:gd name="T13" fmla="*/ 20 h 67"/>
                  <a:gd name="T14" fmla="*/ 38 w 45"/>
                  <a:gd name="T15" fmla="*/ 36 h 67"/>
                  <a:gd name="T16" fmla="*/ 20 w 45"/>
                  <a:gd name="T17" fmla="*/ 43 h 67"/>
                  <a:gd name="T18" fmla="*/ 11 w 45"/>
                  <a:gd name="T19" fmla="*/ 43 h 67"/>
                  <a:gd name="T20" fmla="*/ 11 w 45"/>
                  <a:gd name="T21" fmla="*/ 9 h 67"/>
                  <a:gd name="T22" fmla="*/ 11 w 45"/>
                  <a:gd name="T23" fmla="*/ 34 h 67"/>
                  <a:gd name="T24" fmla="*/ 18 w 45"/>
                  <a:gd name="T25" fmla="*/ 34 h 67"/>
                  <a:gd name="T26" fmla="*/ 29 w 45"/>
                  <a:gd name="T27" fmla="*/ 30 h 67"/>
                  <a:gd name="T28" fmla="*/ 33 w 45"/>
                  <a:gd name="T29" fmla="*/ 21 h 67"/>
                  <a:gd name="T30" fmla="*/ 19 w 45"/>
                  <a:gd name="T31" fmla="*/ 9 h 67"/>
                  <a:gd name="T32" fmla="*/ 11 w 45"/>
                  <a:gd name="T3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7">
                    <a:moveTo>
                      <a:pt x="11" y="43"/>
                    </a:moveTo>
                    <a:cubicBezTo>
                      <a:pt x="11" y="67"/>
                      <a:pt x="11" y="67"/>
                      <a:pt x="11" y="67"/>
                    </a:cubicBezTo>
                    <a:cubicBezTo>
                      <a:pt x="0" y="67"/>
                      <a:pt x="0" y="67"/>
                      <a:pt x="0" y="67"/>
                    </a:cubicBezTo>
                    <a:cubicBezTo>
                      <a:pt x="0" y="0"/>
                      <a:pt x="0" y="0"/>
                      <a:pt x="0" y="0"/>
                    </a:cubicBezTo>
                    <a:cubicBezTo>
                      <a:pt x="20" y="0"/>
                      <a:pt x="20" y="0"/>
                      <a:pt x="20" y="0"/>
                    </a:cubicBezTo>
                    <a:cubicBezTo>
                      <a:pt x="28" y="0"/>
                      <a:pt x="34" y="2"/>
                      <a:pt x="38" y="5"/>
                    </a:cubicBezTo>
                    <a:cubicBezTo>
                      <a:pt x="42" y="9"/>
                      <a:pt x="45" y="14"/>
                      <a:pt x="45" y="20"/>
                    </a:cubicBezTo>
                    <a:cubicBezTo>
                      <a:pt x="45" y="27"/>
                      <a:pt x="42" y="32"/>
                      <a:pt x="38" y="36"/>
                    </a:cubicBezTo>
                    <a:cubicBezTo>
                      <a:pt x="34" y="40"/>
                      <a:pt x="28" y="43"/>
                      <a:pt x="20" y="43"/>
                    </a:cubicBezTo>
                    <a:lnTo>
                      <a:pt x="11" y="43"/>
                    </a:lnTo>
                    <a:close/>
                    <a:moveTo>
                      <a:pt x="11" y="9"/>
                    </a:moveTo>
                    <a:cubicBezTo>
                      <a:pt x="11" y="34"/>
                      <a:pt x="11" y="34"/>
                      <a:pt x="11" y="34"/>
                    </a:cubicBezTo>
                    <a:cubicBezTo>
                      <a:pt x="18" y="34"/>
                      <a:pt x="18" y="34"/>
                      <a:pt x="18" y="34"/>
                    </a:cubicBezTo>
                    <a:cubicBezTo>
                      <a:pt x="23" y="34"/>
                      <a:pt x="27" y="32"/>
                      <a:pt x="29" y="30"/>
                    </a:cubicBezTo>
                    <a:cubicBezTo>
                      <a:pt x="32" y="28"/>
                      <a:pt x="33" y="25"/>
                      <a:pt x="33" y="21"/>
                    </a:cubicBezTo>
                    <a:cubicBezTo>
                      <a:pt x="33" y="13"/>
                      <a:pt x="28" y="9"/>
                      <a:pt x="19"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3" name="Freeform 50"/>
              <p:cNvSpPr>
                <a:spLocks/>
              </p:cNvSpPr>
              <p:nvPr/>
            </p:nvSpPr>
            <p:spPr bwMode="auto">
              <a:xfrm>
                <a:off x="2034"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lnTo>
                      <a:pt x="930" y="105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4" name="Freeform 51"/>
              <p:cNvSpPr>
                <a:spLocks/>
              </p:cNvSpPr>
              <p:nvPr/>
            </p:nvSpPr>
            <p:spPr bwMode="auto">
              <a:xfrm>
                <a:off x="2027"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5" name="Freeform 52"/>
              <p:cNvSpPr>
                <a:spLocks/>
              </p:cNvSpPr>
              <p:nvPr/>
            </p:nvSpPr>
            <p:spPr bwMode="auto">
              <a:xfrm>
                <a:off x="2467" y="3173"/>
                <a:ext cx="207" cy="185"/>
              </a:xfrm>
              <a:custGeom>
                <a:avLst/>
                <a:gdLst>
                  <a:gd name="T0" fmla="*/ 139 w 180"/>
                  <a:gd name="T1" fmla="*/ 144 h 160"/>
                  <a:gd name="T2" fmla="*/ 90 w 180"/>
                  <a:gd name="T3" fmla="*/ 160 h 160"/>
                  <a:gd name="T4" fmla="*/ 27 w 180"/>
                  <a:gd name="T5" fmla="*/ 129 h 160"/>
                  <a:gd name="T6" fmla="*/ 42 w 180"/>
                  <a:gd name="T7" fmla="*/ 17 h 160"/>
                  <a:gd name="T8" fmla="*/ 90 w 180"/>
                  <a:gd name="T9" fmla="*/ 0 h 160"/>
                  <a:gd name="T10" fmla="*/ 154 w 180"/>
                  <a:gd name="T11" fmla="*/ 32 h 160"/>
                  <a:gd name="T12" fmla="*/ 139 w 180"/>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0" h="160">
                    <a:moveTo>
                      <a:pt x="139" y="144"/>
                    </a:moveTo>
                    <a:cubicBezTo>
                      <a:pt x="124" y="155"/>
                      <a:pt x="107" y="160"/>
                      <a:pt x="90" y="160"/>
                    </a:cubicBezTo>
                    <a:cubicBezTo>
                      <a:pt x="66" y="160"/>
                      <a:pt x="42" y="150"/>
                      <a:pt x="27" y="129"/>
                    </a:cubicBezTo>
                    <a:cubicBezTo>
                      <a:pt x="0" y="94"/>
                      <a:pt x="6" y="44"/>
                      <a:pt x="42" y="17"/>
                    </a:cubicBezTo>
                    <a:cubicBezTo>
                      <a:pt x="56" y="6"/>
                      <a:pt x="73" y="0"/>
                      <a:pt x="90" y="0"/>
                    </a:cubicBezTo>
                    <a:cubicBezTo>
                      <a:pt x="114" y="0"/>
                      <a:pt x="138" y="11"/>
                      <a:pt x="154" y="32"/>
                    </a:cubicBezTo>
                    <a:cubicBezTo>
                      <a:pt x="180"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6" name="Freeform 53"/>
              <p:cNvSpPr>
                <a:spLocks/>
              </p:cNvSpPr>
              <p:nvPr/>
            </p:nvSpPr>
            <p:spPr bwMode="auto">
              <a:xfrm>
                <a:off x="2467" y="3173"/>
                <a:ext cx="207" cy="185"/>
              </a:xfrm>
              <a:custGeom>
                <a:avLst/>
                <a:gdLst>
                  <a:gd name="T0" fmla="*/ 139 w 180"/>
                  <a:gd name="T1" fmla="*/ 144 h 160"/>
                  <a:gd name="T2" fmla="*/ 90 w 180"/>
                  <a:gd name="T3" fmla="*/ 160 h 160"/>
                  <a:gd name="T4" fmla="*/ 27 w 180"/>
                  <a:gd name="T5" fmla="*/ 129 h 160"/>
                  <a:gd name="T6" fmla="*/ 42 w 180"/>
                  <a:gd name="T7" fmla="*/ 17 h 160"/>
                  <a:gd name="T8" fmla="*/ 90 w 180"/>
                  <a:gd name="T9" fmla="*/ 0 h 160"/>
                  <a:gd name="T10" fmla="*/ 154 w 180"/>
                  <a:gd name="T11" fmla="*/ 32 h 160"/>
                  <a:gd name="T12" fmla="*/ 139 w 180"/>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0" h="160">
                    <a:moveTo>
                      <a:pt x="139" y="144"/>
                    </a:moveTo>
                    <a:cubicBezTo>
                      <a:pt x="124" y="155"/>
                      <a:pt x="107" y="160"/>
                      <a:pt x="90" y="160"/>
                    </a:cubicBezTo>
                    <a:cubicBezTo>
                      <a:pt x="66" y="160"/>
                      <a:pt x="42" y="150"/>
                      <a:pt x="27" y="129"/>
                    </a:cubicBezTo>
                    <a:cubicBezTo>
                      <a:pt x="0" y="94"/>
                      <a:pt x="6" y="44"/>
                      <a:pt x="42" y="17"/>
                    </a:cubicBezTo>
                    <a:cubicBezTo>
                      <a:pt x="56" y="6"/>
                      <a:pt x="73" y="0"/>
                      <a:pt x="90" y="0"/>
                    </a:cubicBezTo>
                    <a:cubicBezTo>
                      <a:pt x="114" y="0"/>
                      <a:pt x="138" y="11"/>
                      <a:pt x="154" y="32"/>
                    </a:cubicBezTo>
                    <a:cubicBezTo>
                      <a:pt x="180"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7" name="Freeform 54"/>
              <p:cNvSpPr>
                <a:spLocks/>
              </p:cNvSpPr>
              <p:nvPr/>
            </p:nvSpPr>
            <p:spPr bwMode="auto">
              <a:xfrm>
                <a:off x="2492" y="3201"/>
                <a:ext cx="26" cy="67"/>
              </a:xfrm>
              <a:custGeom>
                <a:avLst/>
                <a:gdLst>
                  <a:gd name="T0" fmla="*/ 14 w 22"/>
                  <a:gd name="T1" fmla="*/ 58 h 58"/>
                  <a:gd name="T2" fmla="*/ 22 w 22"/>
                  <a:gd name="T3" fmla="*/ 44 h 58"/>
                  <a:gd name="T4" fmla="*/ 11 w 22"/>
                  <a:gd name="T5" fmla="*/ 0 h 58"/>
                  <a:gd name="T6" fmla="*/ 2 w 22"/>
                  <a:gd name="T7" fmla="*/ 11 h 58"/>
                  <a:gd name="T8" fmla="*/ 14 w 22"/>
                  <a:gd name="T9" fmla="*/ 58 h 58"/>
                </a:gdLst>
                <a:ahLst/>
                <a:cxnLst>
                  <a:cxn ang="0">
                    <a:pos x="T0" y="T1"/>
                  </a:cxn>
                  <a:cxn ang="0">
                    <a:pos x="T2" y="T3"/>
                  </a:cxn>
                  <a:cxn ang="0">
                    <a:pos x="T4" y="T5"/>
                  </a:cxn>
                  <a:cxn ang="0">
                    <a:pos x="T6" y="T7"/>
                  </a:cxn>
                  <a:cxn ang="0">
                    <a:pos x="T8" y="T9"/>
                  </a:cxn>
                </a:cxnLst>
                <a:rect l="0" t="0" r="r" b="b"/>
                <a:pathLst>
                  <a:path w="22" h="58">
                    <a:moveTo>
                      <a:pt x="14" y="58"/>
                    </a:moveTo>
                    <a:cubicBezTo>
                      <a:pt x="16" y="53"/>
                      <a:pt x="18" y="49"/>
                      <a:pt x="22" y="44"/>
                    </a:cubicBezTo>
                    <a:cubicBezTo>
                      <a:pt x="9" y="24"/>
                      <a:pt x="9" y="8"/>
                      <a:pt x="11" y="0"/>
                    </a:cubicBezTo>
                    <a:cubicBezTo>
                      <a:pt x="8" y="4"/>
                      <a:pt x="5" y="7"/>
                      <a:pt x="2" y="11"/>
                    </a:cubicBezTo>
                    <a:cubicBezTo>
                      <a:pt x="0" y="21"/>
                      <a:pt x="0" y="38"/>
                      <a:pt x="1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8" name="Freeform 55"/>
              <p:cNvSpPr>
                <a:spLocks/>
              </p:cNvSpPr>
              <p:nvPr/>
            </p:nvSpPr>
            <p:spPr bwMode="auto">
              <a:xfrm>
                <a:off x="2523" y="3270"/>
                <a:ext cx="124" cy="63"/>
              </a:xfrm>
              <a:custGeom>
                <a:avLst/>
                <a:gdLst>
                  <a:gd name="T0" fmla="*/ 22 w 107"/>
                  <a:gd name="T1" fmla="*/ 14 h 54"/>
                  <a:gd name="T2" fmla="*/ 7 w 107"/>
                  <a:gd name="T3" fmla="*/ 0 h 54"/>
                  <a:gd name="T4" fmla="*/ 0 w 107"/>
                  <a:gd name="T5" fmla="*/ 13 h 54"/>
                  <a:gd name="T6" fmla="*/ 13 w 107"/>
                  <a:gd name="T7" fmla="*/ 25 h 54"/>
                  <a:gd name="T8" fmla="*/ 97 w 107"/>
                  <a:gd name="T9" fmla="*/ 54 h 54"/>
                  <a:gd name="T10" fmla="*/ 107 w 107"/>
                  <a:gd name="T11" fmla="*/ 41 h 54"/>
                  <a:gd name="T12" fmla="*/ 22 w 107"/>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107" h="54">
                    <a:moveTo>
                      <a:pt x="22" y="14"/>
                    </a:moveTo>
                    <a:cubicBezTo>
                      <a:pt x="16" y="10"/>
                      <a:pt x="11" y="5"/>
                      <a:pt x="7" y="0"/>
                    </a:cubicBezTo>
                    <a:cubicBezTo>
                      <a:pt x="4" y="5"/>
                      <a:pt x="2" y="9"/>
                      <a:pt x="0" y="13"/>
                    </a:cubicBezTo>
                    <a:cubicBezTo>
                      <a:pt x="4" y="17"/>
                      <a:pt x="8" y="21"/>
                      <a:pt x="13" y="25"/>
                    </a:cubicBezTo>
                    <a:cubicBezTo>
                      <a:pt x="46" y="51"/>
                      <a:pt x="79" y="54"/>
                      <a:pt x="97" y="54"/>
                    </a:cubicBezTo>
                    <a:cubicBezTo>
                      <a:pt x="98" y="54"/>
                      <a:pt x="104" y="46"/>
                      <a:pt x="107" y="41"/>
                    </a:cubicBezTo>
                    <a:cubicBezTo>
                      <a:pt x="99" y="43"/>
                      <a:pt x="64" y="47"/>
                      <a:pt x="2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9" name="Freeform 56"/>
              <p:cNvSpPr>
                <a:spLocks/>
              </p:cNvSpPr>
              <p:nvPr/>
            </p:nvSpPr>
            <p:spPr bwMode="auto">
              <a:xfrm>
                <a:off x="2573" y="3224"/>
                <a:ext cx="88" cy="74"/>
              </a:xfrm>
              <a:custGeom>
                <a:avLst/>
                <a:gdLst>
                  <a:gd name="T0" fmla="*/ 0 w 76"/>
                  <a:gd name="T1" fmla="*/ 7 h 64"/>
                  <a:gd name="T2" fmla="*/ 74 w 76"/>
                  <a:gd name="T3" fmla="*/ 64 h 64"/>
                  <a:gd name="T4" fmla="*/ 76 w 76"/>
                  <a:gd name="T5" fmla="*/ 57 h 64"/>
                  <a:gd name="T6" fmla="*/ 11 w 76"/>
                  <a:gd name="T7" fmla="*/ 0 h 64"/>
                  <a:gd name="T8" fmla="*/ 0 w 76"/>
                  <a:gd name="T9" fmla="*/ 7 h 64"/>
                </a:gdLst>
                <a:ahLst/>
                <a:cxnLst>
                  <a:cxn ang="0">
                    <a:pos x="T0" y="T1"/>
                  </a:cxn>
                  <a:cxn ang="0">
                    <a:pos x="T2" y="T3"/>
                  </a:cxn>
                  <a:cxn ang="0">
                    <a:pos x="T4" y="T5"/>
                  </a:cxn>
                  <a:cxn ang="0">
                    <a:pos x="T6" y="T7"/>
                  </a:cxn>
                  <a:cxn ang="0">
                    <a:pos x="T8" y="T9"/>
                  </a:cxn>
                </a:cxnLst>
                <a:rect l="0" t="0" r="r" b="b"/>
                <a:pathLst>
                  <a:path w="76" h="64">
                    <a:moveTo>
                      <a:pt x="0" y="7"/>
                    </a:moveTo>
                    <a:cubicBezTo>
                      <a:pt x="30" y="34"/>
                      <a:pt x="65" y="58"/>
                      <a:pt x="74" y="64"/>
                    </a:cubicBezTo>
                    <a:cubicBezTo>
                      <a:pt x="75" y="62"/>
                      <a:pt x="75" y="60"/>
                      <a:pt x="76" y="57"/>
                    </a:cubicBezTo>
                    <a:cubicBezTo>
                      <a:pt x="66" y="50"/>
                      <a:pt x="41" y="30"/>
                      <a:pt x="11" y="0"/>
                    </a:cubicBezTo>
                    <a:cubicBezTo>
                      <a:pt x="7" y="2"/>
                      <a:pt x="3" y="4"/>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0" name="Freeform 57"/>
              <p:cNvSpPr>
                <a:spLocks/>
              </p:cNvSpPr>
              <p:nvPr/>
            </p:nvSpPr>
            <p:spPr bwMode="auto">
              <a:xfrm>
                <a:off x="2530" y="3178"/>
                <a:ext cx="38" cy="37"/>
              </a:xfrm>
              <a:custGeom>
                <a:avLst/>
                <a:gdLst>
                  <a:gd name="T0" fmla="*/ 33 w 33"/>
                  <a:gd name="T1" fmla="*/ 25 h 32"/>
                  <a:gd name="T2" fmla="*/ 10 w 33"/>
                  <a:gd name="T3" fmla="*/ 0 h 32"/>
                  <a:gd name="T4" fmla="*/ 0 w 33"/>
                  <a:gd name="T5" fmla="*/ 4 h 32"/>
                  <a:gd name="T6" fmla="*/ 21 w 33"/>
                  <a:gd name="T7" fmla="*/ 32 h 32"/>
                  <a:gd name="T8" fmla="*/ 33 w 33"/>
                  <a:gd name="T9" fmla="*/ 25 h 32"/>
                </a:gdLst>
                <a:ahLst/>
                <a:cxnLst>
                  <a:cxn ang="0">
                    <a:pos x="T0" y="T1"/>
                  </a:cxn>
                  <a:cxn ang="0">
                    <a:pos x="T2" y="T3"/>
                  </a:cxn>
                  <a:cxn ang="0">
                    <a:pos x="T4" y="T5"/>
                  </a:cxn>
                  <a:cxn ang="0">
                    <a:pos x="T6" y="T7"/>
                  </a:cxn>
                  <a:cxn ang="0">
                    <a:pos x="T8" y="T9"/>
                  </a:cxn>
                </a:cxnLst>
                <a:rect l="0" t="0" r="r" b="b"/>
                <a:pathLst>
                  <a:path w="33" h="32">
                    <a:moveTo>
                      <a:pt x="33" y="25"/>
                    </a:moveTo>
                    <a:cubicBezTo>
                      <a:pt x="25" y="17"/>
                      <a:pt x="18" y="9"/>
                      <a:pt x="10" y="0"/>
                    </a:cubicBezTo>
                    <a:cubicBezTo>
                      <a:pt x="7" y="1"/>
                      <a:pt x="3" y="3"/>
                      <a:pt x="0" y="4"/>
                    </a:cubicBezTo>
                    <a:cubicBezTo>
                      <a:pt x="5" y="14"/>
                      <a:pt x="13" y="23"/>
                      <a:pt x="21" y="32"/>
                    </a:cubicBezTo>
                    <a:cubicBezTo>
                      <a:pt x="25" y="29"/>
                      <a:pt x="29" y="27"/>
                      <a:pt x="33"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1" name="Freeform 58"/>
              <p:cNvSpPr>
                <a:spLocks/>
              </p:cNvSpPr>
              <p:nvPr/>
            </p:nvSpPr>
            <p:spPr bwMode="auto">
              <a:xfrm>
                <a:off x="2495" y="3268"/>
                <a:ext cx="28" cy="70"/>
              </a:xfrm>
              <a:custGeom>
                <a:avLst/>
                <a:gdLst>
                  <a:gd name="T0" fmla="*/ 12 w 25"/>
                  <a:gd name="T1" fmla="*/ 0 h 61"/>
                  <a:gd name="T2" fmla="*/ 0 w 25"/>
                  <a:gd name="T3" fmla="*/ 44 h 61"/>
                  <a:gd name="T4" fmla="*/ 2 w 25"/>
                  <a:gd name="T5" fmla="*/ 47 h 61"/>
                  <a:gd name="T6" fmla="*/ 15 w 25"/>
                  <a:gd name="T7" fmla="*/ 61 h 61"/>
                  <a:gd name="T8" fmla="*/ 25 w 25"/>
                  <a:gd name="T9" fmla="*/ 15 h 61"/>
                  <a:gd name="T10" fmla="*/ 12 w 25"/>
                  <a:gd name="T11" fmla="*/ 0 h 61"/>
                </a:gdLst>
                <a:ahLst/>
                <a:cxnLst>
                  <a:cxn ang="0">
                    <a:pos x="T0" y="T1"/>
                  </a:cxn>
                  <a:cxn ang="0">
                    <a:pos x="T2" y="T3"/>
                  </a:cxn>
                  <a:cxn ang="0">
                    <a:pos x="T4" y="T5"/>
                  </a:cxn>
                  <a:cxn ang="0">
                    <a:pos x="T6" y="T7"/>
                  </a:cxn>
                  <a:cxn ang="0">
                    <a:pos x="T8" y="T9"/>
                  </a:cxn>
                  <a:cxn ang="0">
                    <a:pos x="T10" y="T11"/>
                  </a:cxn>
                </a:cxnLst>
                <a:rect l="0" t="0" r="r" b="b"/>
                <a:pathLst>
                  <a:path w="25" h="61">
                    <a:moveTo>
                      <a:pt x="12" y="0"/>
                    </a:moveTo>
                    <a:cubicBezTo>
                      <a:pt x="4" y="15"/>
                      <a:pt x="1" y="32"/>
                      <a:pt x="0" y="44"/>
                    </a:cubicBezTo>
                    <a:cubicBezTo>
                      <a:pt x="1" y="45"/>
                      <a:pt x="1" y="46"/>
                      <a:pt x="2" y="47"/>
                    </a:cubicBezTo>
                    <a:cubicBezTo>
                      <a:pt x="6" y="52"/>
                      <a:pt x="11" y="57"/>
                      <a:pt x="15" y="61"/>
                    </a:cubicBezTo>
                    <a:cubicBezTo>
                      <a:pt x="15" y="50"/>
                      <a:pt x="16" y="33"/>
                      <a:pt x="25" y="15"/>
                    </a:cubicBezTo>
                    <a:cubicBezTo>
                      <a:pt x="19" y="10"/>
                      <a:pt x="15" y="5"/>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2" name="Freeform 59"/>
              <p:cNvSpPr>
                <a:spLocks/>
              </p:cNvSpPr>
              <p:nvPr/>
            </p:nvSpPr>
            <p:spPr bwMode="auto">
              <a:xfrm>
                <a:off x="2508" y="3215"/>
                <a:ext cx="65" cy="70"/>
              </a:xfrm>
              <a:custGeom>
                <a:avLst/>
                <a:gdLst>
                  <a:gd name="T0" fmla="*/ 40 w 56"/>
                  <a:gd name="T1" fmla="*/ 0 h 61"/>
                  <a:gd name="T2" fmla="*/ 18 w 56"/>
                  <a:gd name="T3" fmla="*/ 19 h 61"/>
                  <a:gd name="T4" fmla="*/ 7 w 56"/>
                  <a:gd name="T5" fmla="*/ 32 h 61"/>
                  <a:gd name="T6" fmla="*/ 8 w 56"/>
                  <a:gd name="T7" fmla="*/ 32 h 61"/>
                  <a:gd name="T8" fmla="*/ 0 w 56"/>
                  <a:gd name="T9" fmla="*/ 46 h 61"/>
                  <a:gd name="T10" fmla="*/ 13 w 56"/>
                  <a:gd name="T11" fmla="*/ 61 h 61"/>
                  <a:gd name="T12" fmla="*/ 20 w 56"/>
                  <a:gd name="T13" fmla="*/ 48 h 61"/>
                  <a:gd name="T14" fmla="*/ 20 w 56"/>
                  <a:gd name="T15" fmla="*/ 48 h 61"/>
                  <a:gd name="T16" fmla="*/ 35 w 56"/>
                  <a:gd name="T17" fmla="*/ 32 h 61"/>
                  <a:gd name="T18" fmla="*/ 56 w 56"/>
                  <a:gd name="T19" fmla="*/ 15 h 61"/>
                  <a:gd name="T20" fmla="*/ 40 w 56"/>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1">
                    <a:moveTo>
                      <a:pt x="40" y="0"/>
                    </a:moveTo>
                    <a:cubicBezTo>
                      <a:pt x="33" y="5"/>
                      <a:pt x="26" y="11"/>
                      <a:pt x="18" y="19"/>
                    </a:cubicBezTo>
                    <a:cubicBezTo>
                      <a:pt x="14" y="23"/>
                      <a:pt x="11" y="28"/>
                      <a:pt x="7" y="32"/>
                    </a:cubicBezTo>
                    <a:cubicBezTo>
                      <a:pt x="8" y="32"/>
                      <a:pt x="8" y="32"/>
                      <a:pt x="8" y="32"/>
                    </a:cubicBezTo>
                    <a:cubicBezTo>
                      <a:pt x="4" y="37"/>
                      <a:pt x="2" y="41"/>
                      <a:pt x="0" y="46"/>
                    </a:cubicBezTo>
                    <a:cubicBezTo>
                      <a:pt x="3" y="51"/>
                      <a:pt x="7" y="56"/>
                      <a:pt x="13" y="61"/>
                    </a:cubicBezTo>
                    <a:cubicBezTo>
                      <a:pt x="15" y="57"/>
                      <a:pt x="17" y="53"/>
                      <a:pt x="20" y="48"/>
                    </a:cubicBezTo>
                    <a:cubicBezTo>
                      <a:pt x="20" y="48"/>
                      <a:pt x="20" y="48"/>
                      <a:pt x="20" y="48"/>
                    </a:cubicBezTo>
                    <a:cubicBezTo>
                      <a:pt x="24" y="43"/>
                      <a:pt x="29" y="37"/>
                      <a:pt x="35" y="32"/>
                    </a:cubicBezTo>
                    <a:cubicBezTo>
                      <a:pt x="42" y="25"/>
                      <a:pt x="49" y="19"/>
                      <a:pt x="56" y="15"/>
                    </a:cubicBezTo>
                    <a:cubicBezTo>
                      <a:pt x="50" y="10"/>
                      <a:pt x="45" y="5"/>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3" name="Freeform 60"/>
              <p:cNvSpPr>
                <a:spLocks/>
              </p:cNvSpPr>
              <p:nvPr/>
            </p:nvSpPr>
            <p:spPr bwMode="auto">
              <a:xfrm>
                <a:off x="2555" y="3193"/>
                <a:ext cx="88" cy="39"/>
              </a:xfrm>
              <a:custGeom>
                <a:avLst/>
                <a:gdLst>
                  <a:gd name="T0" fmla="*/ 65 w 77"/>
                  <a:gd name="T1" fmla="*/ 2 h 34"/>
                  <a:gd name="T2" fmla="*/ 12 w 77"/>
                  <a:gd name="T3" fmla="*/ 12 h 34"/>
                  <a:gd name="T4" fmla="*/ 12 w 77"/>
                  <a:gd name="T5" fmla="*/ 12 h 34"/>
                  <a:gd name="T6" fmla="*/ 0 w 77"/>
                  <a:gd name="T7" fmla="*/ 19 h 34"/>
                  <a:gd name="T8" fmla="*/ 16 w 77"/>
                  <a:gd name="T9" fmla="*/ 34 h 34"/>
                  <a:gd name="T10" fmla="*/ 27 w 77"/>
                  <a:gd name="T11" fmla="*/ 27 h 34"/>
                  <a:gd name="T12" fmla="*/ 27 w 77"/>
                  <a:gd name="T13" fmla="*/ 27 h 34"/>
                  <a:gd name="T14" fmla="*/ 77 w 77"/>
                  <a:gd name="T15" fmla="*/ 14 h 34"/>
                  <a:gd name="T16" fmla="*/ 65 w 77"/>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34">
                    <a:moveTo>
                      <a:pt x="65" y="2"/>
                    </a:moveTo>
                    <a:cubicBezTo>
                      <a:pt x="53" y="0"/>
                      <a:pt x="34" y="0"/>
                      <a:pt x="12" y="12"/>
                    </a:cubicBezTo>
                    <a:cubicBezTo>
                      <a:pt x="12" y="12"/>
                      <a:pt x="12" y="12"/>
                      <a:pt x="12" y="12"/>
                    </a:cubicBezTo>
                    <a:cubicBezTo>
                      <a:pt x="8" y="14"/>
                      <a:pt x="4" y="16"/>
                      <a:pt x="0" y="19"/>
                    </a:cubicBezTo>
                    <a:cubicBezTo>
                      <a:pt x="5" y="24"/>
                      <a:pt x="10" y="29"/>
                      <a:pt x="16" y="34"/>
                    </a:cubicBezTo>
                    <a:cubicBezTo>
                      <a:pt x="19" y="31"/>
                      <a:pt x="23" y="29"/>
                      <a:pt x="27" y="27"/>
                    </a:cubicBezTo>
                    <a:cubicBezTo>
                      <a:pt x="27" y="27"/>
                      <a:pt x="27" y="27"/>
                      <a:pt x="27" y="27"/>
                    </a:cubicBezTo>
                    <a:cubicBezTo>
                      <a:pt x="56" y="11"/>
                      <a:pt x="77" y="14"/>
                      <a:pt x="77" y="14"/>
                    </a:cubicBezTo>
                    <a:cubicBezTo>
                      <a:pt x="73" y="9"/>
                      <a:pt x="69" y="5"/>
                      <a:pt x="6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4" name="Freeform 61"/>
              <p:cNvSpPr>
                <a:spLocks/>
              </p:cNvSpPr>
              <p:nvPr/>
            </p:nvSpPr>
            <p:spPr bwMode="auto">
              <a:xfrm>
                <a:off x="2603" y="3247"/>
                <a:ext cx="45" cy="45"/>
              </a:xfrm>
              <a:custGeom>
                <a:avLst/>
                <a:gdLst>
                  <a:gd name="T0" fmla="*/ 9 w 39"/>
                  <a:gd name="T1" fmla="*/ 6 h 39"/>
                  <a:gd name="T2" fmla="*/ 6 w 39"/>
                  <a:gd name="T3" fmla="*/ 30 h 39"/>
                  <a:gd name="T4" fmla="*/ 30 w 39"/>
                  <a:gd name="T5" fmla="*/ 34 h 39"/>
                  <a:gd name="T6" fmla="*/ 33 w 39"/>
                  <a:gd name="T7" fmla="*/ 10 h 39"/>
                  <a:gd name="T8" fmla="*/ 9 w 39"/>
                  <a:gd name="T9" fmla="*/ 6 h 39"/>
                </a:gdLst>
                <a:ahLst/>
                <a:cxnLst>
                  <a:cxn ang="0">
                    <a:pos x="T0" y="T1"/>
                  </a:cxn>
                  <a:cxn ang="0">
                    <a:pos x="T2" y="T3"/>
                  </a:cxn>
                  <a:cxn ang="0">
                    <a:pos x="T4" y="T5"/>
                  </a:cxn>
                  <a:cxn ang="0">
                    <a:pos x="T6" y="T7"/>
                  </a:cxn>
                  <a:cxn ang="0">
                    <a:pos x="T8" y="T9"/>
                  </a:cxn>
                </a:cxnLst>
                <a:rect l="0" t="0" r="r" b="b"/>
                <a:pathLst>
                  <a:path w="39" h="39">
                    <a:moveTo>
                      <a:pt x="9" y="6"/>
                    </a:moveTo>
                    <a:cubicBezTo>
                      <a:pt x="2" y="12"/>
                      <a:pt x="0" y="23"/>
                      <a:pt x="6" y="30"/>
                    </a:cubicBezTo>
                    <a:cubicBezTo>
                      <a:pt x="12" y="38"/>
                      <a:pt x="23" y="39"/>
                      <a:pt x="30" y="34"/>
                    </a:cubicBezTo>
                    <a:cubicBezTo>
                      <a:pt x="38" y="28"/>
                      <a:pt x="39" y="17"/>
                      <a:pt x="33" y="10"/>
                    </a:cubicBezTo>
                    <a:cubicBezTo>
                      <a:pt x="28" y="2"/>
                      <a:pt x="17" y="0"/>
                      <a:pt x="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5" name="Freeform 62"/>
              <p:cNvSpPr>
                <a:spLocks/>
              </p:cNvSpPr>
              <p:nvPr/>
            </p:nvSpPr>
            <p:spPr bwMode="auto">
              <a:xfrm>
                <a:off x="2564" y="3298"/>
                <a:ext cx="40" cy="42"/>
              </a:xfrm>
              <a:custGeom>
                <a:avLst/>
                <a:gdLst>
                  <a:gd name="T0" fmla="*/ 8 w 35"/>
                  <a:gd name="T1" fmla="*/ 5 h 36"/>
                  <a:gd name="T2" fmla="*/ 5 w 35"/>
                  <a:gd name="T3" fmla="*/ 28 h 36"/>
                  <a:gd name="T4" fmla="*/ 27 w 35"/>
                  <a:gd name="T5" fmla="*/ 30 h 36"/>
                  <a:gd name="T6" fmla="*/ 30 w 35"/>
                  <a:gd name="T7" fmla="*/ 8 h 36"/>
                  <a:gd name="T8" fmla="*/ 8 w 35"/>
                  <a:gd name="T9" fmla="*/ 5 h 36"/>
                </a:gdLst>
                <a:ahLst/>
                <a:cxnLst>
                  <a:cxn ang="0">
                    <a:pos x="T0" y="T1"/>
                  </a:cxn>
                  <a:cxn ang="0">
                    <a:pos x="T2" y="T3"/>
                  </a:cxn>
                  <a:cxn ang="0">
                    <a:pos x="T4" y="T5"/>
                  </a:cxn>
                  <a:cxn ang="0">
                    <a:pos x="T6" y="T7"/>
                  </a:cxn>
                  <a:cxn ang="0">
                    <a:pos x="T8" y="T9"/>
                  </a:cxn>
                </a:cxnLst>
                <a:rect l="0" t="0" r="r" b="b"/>
                <a:pathLst>
                  <a:path w="35" h="36">
                    <a:moveTo>
                      <a:pt x="8" y="5"/>
                    </a:moveTo>
                    <a:cubicBezTo>
                      <a:pt x="1" y="11"/>
                      <a:pt x="0" y="21"/>
                      <a:pt x="5" y="28"/>
                    </a:cubicBezTo>
                    <a:cubicBezTo>
                      <a:pt x="10" y="34"/>
                      <a:pt x="20" y="36"/>
                      <a:pt x="27" y="30"/>
                    </a:cubicBezTo>
                    <a:cubicBezTo>
                      <a:pt x="34" y="25"/>
                      <a:pt x="35" y="15"/>
                      <a:pt x="30" y="8"/>
                    </a:cubicBezTo>
                    <a:cubicBezTo>
                      <a:pt x="25" y="1"/>
                      <a:pt x="15" y="0"/>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6" name="Freeform 63"/>
              <p:cNvSpPr>
                <a:spLocks/>
              </p:cNvSpPr>
              <p:nvPr/>
            </p:nvSpPr>
            <p:spPr bwMode="auto">
              <a:xfrm>
                <a:off x="2489" y="3236"/>
                <a:ext cx="63" cy="63"/>
              </a:xfrm>
              <a:custGeom>
                <a:avLst/>
                <a:gdLst>
                  <a:gd name="T0" fmla="*/ 13 w 55"/>
                  <a:gd name="T1" fmla="*/ 8 h 55"/>
                  <a:gd name="T2" fmla="*/ 8 w 55"/>
                  <a:gd name="T3" fmla="*/ 42 h 55"/>
                  <a:gd name="T4" fmla="*/ 42 w 55"/>
                  <a:gd name="T5" fmla="*/ 47 h 55"/>
                  <a:gd name="T6" fmla="*/ 47 w 55"/>
                  <a:gd name="T7" fmla="*/ 13 h 55"/>
                  <a:gd name="T8" fmla="*/ 13 w 55"/>
                  <a:gd name="T9" fmla="*/ 8 h 55"/>
                </a:gdLst>
                <a:ahLst/>
                <a:cxnLst>
                  <a:cxn ang="0">
                    <a:pos x="T0" y="T1"/>
                  </a:cxn>
                  <a:cxn ang="0">
                    <a:pos x="T2" y="T3"/>
                  </a:cxn>
                  <a:cxn ang="0">
                    <a:pos x="T4" y="T5"/>
                  </a:cxn>
                  <a:cxn ang="0">
                    <a:pos x="T6" y="T7"/>
                  </a:cxn>
                  <a:cxn ang="0">
                    <a:pos x="T8" y="T9"/>
                  </a:cxn>
                </a:cxnLst>
                <a:rect l="0" t="0" r="r" b="b"/>
                <a:pathLst>
                  <a:path w="55" h="55">
                    <a:moveTo>
                      <a:pt x="13" y="8"/>
                    </a:moveTo>
                    <a:cubicBezTo>
                      <a:pt x="2" y="17"/>
                      <a:pt x="0" y="32"/>
                      <a:pt x="8" y="42"/>
                    </a:cubicBezTo>
                    <a:cubicBezTo>
                      <a:pt x="17" y="53"/>
                      <a:pt x="32" y="55"/>
                      <a:pt x="42" y="47"/>
                    </a:cubicBezTo>
                    <a:cubicBezTo>
                      <a:pt x="53" y="39"/>
                      <a:pt x="55" y="24"/>
                      <a:pt x="47" y="13"/>
                    </a:cubicBezTo>
                    <a:cubicBezTo>
                      <a:pt x="39" y="2"/>
                      <a:pt x="23" y="0"/>
                      <a:pt x="1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7" name="Freeform 64"/>
              <p:cNvSpPr>
                <a:spLocks noEditPoints="1"/>
              </p:cNvSpPr>
              <p:nvPr/>
            </p:nvSpPr>
            <p:spPr bwMode="auto">
              <a:xfrm>
                <a:off x="2272" y="2976"/>
                <a:ext cx="597" cy="579"/>
              </a:xfrm>
              <a:custGeom>
                <a:avLst/>
                <a:gdLst>
                  <a:gd name="T0" fmla="*/ 424 w 518"/>
                  <a:gd name="T1" fmla="*/ 502 h 502"/>
                  <a:gd name="T2" fmla="*/ 162 w 518"/>
                  <a:gd name="T3" fmla="*/ 349 h 502"/>
                  <a:gd name="T4" fmla="*/ 24 w 518"/>
                  <a:gd name="T5" fmla="*/ 159 h 502"/>
                  <a:gd name="T6" fmla="*/ 32 w 518"/>
                  <a:gd name="T7" fmla="*/ 24 h 502"/>
                  <a:gd name="T8" fmla="*/ 94 w 518"/>
                  <a:gd name="T9" fmla="*/ 0 h 502"/>
                  <a:gd name="T10" fmla="*/ 356 w 518"/>
                  <a:gd name="T11" fmla="*/ 154 h 502"/>
                  <a:gd name="T12" fmla="*/ 494 w 518"/>
                  <a:gd name="T13" fmla="*/ 344 h 502"/>
                  <a:gd name="T14" fmla="*/ 487 w 518"/>
                  <a:gd name="T15" fmla="*/ 479 h 502"/>
                  <a:gd name="T16" fmla="*/ 424 w 518"/>
                  <a:gd name="T17" fmla="*/ 502 h 502"/>
                  <a:gd name="T18" fmla="*/ 94 w 518"/>
                  <a:gd name="T19" fmla="*/ 31 h 502"/>
                  <a:gd name="T20" fmla="*/ 53 w 518"/>
                  <a:gd name="T21" fmla="*/ 46 h 502"/>
                  <a:gd name="T22" fmla="*/ 53 w 518"/>
                  <a:gd name="T23" fmla="*/ 147 h 502"/>
                  <a:gd name="T24" fmla="*/ 184 w 518"/>
                  <a:gd name="T25" fmla="*/ 327 h 502"/>
                  <a:gd name="T26" fmla="*/ 424 w 518"/>
                  <a:gd name="T27" fmla="*/ 472 h 502"/>
                  <a:gd name="T28" fmla="*/ 465 w 518"/>
                  <a:gd name="T29" fmla="*/ 457 h 502"/>
                  <a:gd name="T30" fmla="*/ 465 w 518"/>
                  <a:gd name="T31" fmla="*/ 356 h 502"/>
                  <a:gd name="T32" fmla="*/ 334 w 518"/>
                  <a:gd name="T33" fmla="*/ 176 h 502"/>
                  <a:gd name="T34" fmla="*/ 94 w 518"/>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02">
                    <a:moveTo>
                      <a:pt x="424" y="502"/>
                    </a:moveTo>
                    <a:cubicBezTo>
                      <a:pt x="355" y="502"/>
                      <a:pt x="260" y="446"/>
                      <a:pt x="162" y="349"/>
                    </a:cubicBezTo>
                    <a:cubicBezTo>
                      <a:pt x="95" y="282"/>
                      <a:pt x="48" y="216"/>
                      <a:pt x="24" y="159"/>
                    </a:cubicBezTo>
                    <a:cubicBezTo>
                      <a:pt x="0" y="100"/>
                      <a:pt x="3" y="52"/>
                      <a:pt x="32" y="24"/>
                    </a:cubicBezTo>
                    <a:cubicBezTo>
                      <a:pt x="47" y="8"/>
                      <a:pt x="69" y="0"/>
                      <a:pt x="94" y="0"/>
                    </a:cubicBezTo>
                    <a:cubicBezTo>
                      <a:pt x="163" y="0"/>
                      <a:pt x="258" y="56"/>
                      <a:pt x="356" y="154"/>
                    </a:cubicBezTo>
                    <a:cubicBezTo>
                      <a:pt x="423" y="221"/>
                      <a:pt x="471" y="287"/>
                      <a:pt x="494" y="344"/>
                    </a:cubicBezTo>
                    <a:cubicBezTo>
                      <a:pt x="518" y="402"/>
                      <a:pt x="515" y="450"/>
                      <a:pt x="487" y="479"/>
                    </a:cubicBezTo>
                    <a:cubicBezTo>
                      <a:pt x="471" y="494"/>
                      <a:pt x="449" y="502"/>
                      <a:pt x="424" y="502"/>
                    </a:cubicBezTo>
                    <a:close/>
                    <a:moveTo>
                      <a:pt x="94" y="31"/>
                    </a:moveTo>
                    <a:cubicBezTo>
                      <a:pt x="77" y="31"/>
                      <a:pt x="63" y="36"/>
                      <a:pt x="53" y="46"/>
                    </a:cubicBezTo>
                    <a:cubicBezTo>
                      <a:pt x="34" y="65"/>
                      <a:pt x="34" y="101"/>
                      <a:pt x="53" y="147"/>
                    </a:cubicBezTo>
                    <a:cubicBezTo>
                      <a:pt x="75" y="201"/>
                      <a:pt x="120" y="263"/>
                      <a:pt x="184" y="327"/>
                    </a:cubicBezTo>
                    <a:cubicBezTo>
                      <a:pt x="275" y="417"/>
                      <a:pt x="364" y="472"/>
                      <a:pt x="424" y="472"/>
                    </a:cubicBezTo>
                    <a:cubicBezTo>
                      <a:pt x="441" y="472"/>
                      <a:pt x="455" y="467"/>
                      <a:pt x="465" y="457"/>
                    </a:cubicBezTo>
                    <a:cubicBezTo>
                      <a:pt x="484" y="438"/>
                      <a:pt x="484" y="402"/>
                      <a:pt x="465" y="356"/>
                    </a:cubicBezTo>
                    <a:cubicBezTo>
                      <a:pt x="443" y="302"/>
                      <a:pt x="398" y="240"/>
                      <a:pt x="334" y="176"/>
                    </a:cubicBezTo>
                    <a:cubicBezTo>
                      <a:pt x="244" y="85"/>
                      <a:pt x="154"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8" name="Freeform 65"/>
              <p:cNvSpPr>
                <a:spLocks noEditPoints="1"/>
              </p:cNvSpPr>
              <p:nvPr/>
            </p:nvSpPr>
            <p:spPr bwMode="auto">
              <a:xfrm>
                <a:off x="2272" y="2976"/>
                <a:ext cx="597" cy="579"/>
              </a:xfrm>
              <a:custGeom>
                <a:avLst/>
                <a:gdLst>
                  <a:gd name="T0" fmla="*/ 94 w 518"/>
                  <a:gd name="T1" fmla="*/ 502 h 502"/>
                  <a:gd name="T2" fmla="*/ 32 w 518"/>
                  <a:gd name="T3" fmla="*/ 479 h 502"/>
                  <a:gd name="T4" fmla="*/ 24 w 518"/>
                  <a:gd name="T5" fmla="*/ 344 h 502"/>
                  <a:gd name="T6" fmla="*/ 162 w 518"/>
                  <a:gd name="T7" fmla="*/ 154 h 502"/>
                  <a:gd name="T8" fmla="*/ 424 w 518"/>
                  <a:gd name="T9" fmla="*/ 0 h 502"/>
                  <a:gd name="T10" fmla="*/ 487 w 518"/>
                  <a:gd name="T11" fmla="*/ 24 h 502"/>
                  <a:gd name="T12" fmla="*/ 494 w 518"/>
                  <a:gd name="T13" fmla="*/ 159 h 502"/>
                  <a:gd name="T14" fmla="*/ 356 w 518"/>
                  <a:gd name="T15" fmla="*/ 349 h 502"/>
                  <a:gd name="T16" fmla="*/ 94 w 518"/>
                  <a:gd name="T17" fmla="*/ 502 h 502"/>
                  <a:gd name="T18" fmla="*/ 424 w 518"/>
                  <a:gd name="T19" fmla="*/ 31 h 502"/>
                  <a:gd name="T20" fmla="*/ 184 w 518"/>
                  <a:gd name="T21" fmla="*/ 176 h 502"/>
                  <a:gd name="T22" fmla="*/ 53 w 518"/>
                  <a:gd name="T23" fmla="*/ 356 h 502"/>
                  <a:gd name="T24" fmla="*/ 53 w 518"/>
                  <a:gd name="T25" fmla="*/ 457 h 502"/>
                  <a:gd name="T26" fmla="*/ 94 w 518"/>
                  <a:gd name="T27" fmla="*/ 472 h 502"/>
                  <a:gd name="T28" fmla="*/ 334 w 518"/>
                  <a:gd name="T29" fmla="*/ 327 h 502"/>
                  <a:gd name="T30" fmla="*/ 465 w 518"/>
                  <a:gd name="T31" fmla="*/ 147 h 502"/>
                  <a:gd name="T32" fmla="*/ 465 w 518"/>
                  <a:gd name="T33" fmla="*/ 46 h 502"/>
                  <a:gd name="T34" fmla="*/ 424 w 518"/>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02">
                    <a:moveTo>
                      <a:pt x="94" y="502"/>
                    </a:moveTo>
                    <a:cubicBezTo>
                      <a:pt x="69" y="502"/>
                      <a:pt x="47" y="494"/>
                      <a:pt x="32" y="479"/>
                    </a:cubicBezTo>
                    <a:cubicBezTo>
                      <a:pt x="3" y="450"/>
                      <a:pt x="0" y="402"/>
                      <a:pt x="24" y="344"/>
                    </a:cubicBezTo>
                    <a:cubicBezTo>
                      <a:pt x="48" y="287"/>
                      <a:pt x="95" y="221"/>
                      <a:pt x="162" y="154"/>
                    </a:cubicBezTo>
                    <a:cubicBezTo>
                      <a:pt x="260" y="56"/>
                      <a:pt x="355" y="0"/>
                      <a:pt x="424" y="0"/>
                    </a:cubicBezTo>
                    <a:cubicBezTo>
                      <a:pt x="449" y="0"/>
                      <a:pt x="471" y="8"/>
                      <a:pt x="487" y="24"/>
                    </a:cubicBezTo>
                    <a:cubicBezTo>
                      <a:pt x="515" y="52"/>
                      <a:pt x="518" y="100"/>
                      <a:pt x="494" y="159"/>
                    </a:cubicBezTo>
                    <a:cubicBezTo>
                      <a:pt x="471" y="216"/>
                      <a:pt x="423" y="282"/>
                      <a:pt x="356" y="349"/>
                    </a:cubicBezTo>
                    <a:cubicBezTo>
                      <a:pt x="258" y="446"/>
                      <a:pt x="163" y="502"/>
                      <a:pt x="94" y="502"/>
                    </a:cubicBezTo>
                    <a:close/>
                    <a:moveTo>
                      <a:pt x="424" y="31"/>
                    </a:moveTo>
                    <a:cubicBezTo>
                      <a:pt x="364" y="31"/>
                      <a:pt x="275" y="85"/>
                      <a:pt x="184" y="176"/>
                    </a:cubicBezTo>
                    <a:cubicBezTo>
                      <a:pt x="120" y="240"/>
                      <a:pt x="75" y="302"/>
                      <a:pt x="53" y="356"/>
                    </a:cubicBezTo>
                    <a:cubicBezTo>
                      <a:pt x="34" y="402"/>
                      <a:pt x="34" y="438"/>
                      <a:pt x="53" y="457"/>
                    </a:cubicBezTo>
                    <a:cubicBezTo>
                      <a:pt x="63" y="467"/>
                      <a:pt x="77" y="472"/>
                      <a:pt x="94" y="472"/>
                    </a:cubicBezTo>
                    <a:cubicBezTo>
                      <a:pt x="154" y="472"/>
                      <a:pt x="244" y="417"/>
                      <a:pt x="334" y="327"/>
                    </a:cubicBezTo>
                    <a:cubicBezTo>
                      <a:pt x="398" y="263"/>
                      <a:pt x="443" y="201"/>
                      <a:pt x="465" y="147"/>
                    </a:cubicBezTo>
                    <a:cubicBezTo>
                      <a:pt x="484" y="101"/>
                      <a:pt x="484" y="65"/>
                      <a:pt x="465" y="46"/>
                    </a:cubicBezTo>
                    <a:cubicBezTo>
                      <a:pt x="455" y="36"/>
                      <a:pt x="441" y="31"/>
                      <a:pt x="424"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9" name="Freeform 66"/>
              <p:cNvSpPr>
                <a:spLocks/>
              </p:cNvSpPr>
              <p:nvPr/>
            </p:nvSpPr>
            <p:spPr bwMode="auto">
              <a:xfrm>
                <a:off x="2160" y="3732"/>
                <a:ext cx="78" cy="59"/>
              </a:xfrm>
              <a:custGeom>
                <a:avLst/>
                <a:gdLst>
                  <a:gd name="T0" fmla="*/ 68 w 68"/>
                  <a:gd name="T1" fmla="*/ 0 h 51"/>
                  <a:gd name="T2" fmla="*/ 54 w 68"/>
                  <a:gd name="T3" fmla="*/ 51 h 51"/>
                  <a:gd name="T4" fmla="*/ 45 w 68"/>
                  <a:gd name="T5" fmla="*/ 51 h 51"/>
                  <a:gd name="T6" fmla="*/ 35 w 68"/>
                  <a:gd name="T7" fmla="*/ 15 h 51"/>
                  <a:gd name="T8" fmla="*/ 34 w 68"/>
                  <a:gd name="T9" fmla="*/ 10 h 51"/>
                  <a:gd name="T10" fmla="*/ 34 w 68"/>
                  <a:gd name="T11" fmla="*/ 10 h 51"/>
                  <a:gd name="T12" fmla="*/ 33 w 68"/>
                  <a:gd name="T13" fmla="*/ 15 h 51"/>
                  <a:gd name="T14" fmla="*/ 24 w 68"/>
                  <a:gd name="T15" fmla="*/ 51 h 51"/>
                  <a:gd name="T16" fmla="*/ 14 w 68"/>
                  <a:gd name="T17" fmla="*/ 51 h 51"/>
                  <a:gd name="T18" fmla="*/ 0 w 68"/>
                  <a:gd name="T19" fmla="*/ 0 h 51"/>
                  <a:gd name="T20" fmla="*/ 9 w 68"/>
                  <a:gd name="T21" fmla="*/ 0 h 51"/>
                  <a:gd name="T22" fmla="*/ 18 w 68"/>
                  <a:gd name="T23" fmla="*/ 37 h 51"/>
                  <a:gd name="T24" fmla="*/ 19 w 68"/>
                  <a:gd name="T25" fmla="*/ 42 h 51"/>
                  <a:gd name="T26" fmla="*/ 19 w 68"/>
                  <a:gd name="T27" fmla="*/ 42 h 51"/>
                  <a:gd name="T28" fmla="*/ 20 w 68"/>
                  <a:gd name="T29" fmla="*/ 37 h 51"/>
                  <a:gd name="T30" fmla="*/ 31 w 68"/>
                  <a:gd name="T31" fmla="*/ 0 h 51"/>
                  <a:gd name="T32" fmla="*/ 39 w 68"/>
                  <a:gd name="T33" fmla="*/ 0 h 51"/>
                  <a:gd name="T34" fmla="*/ 49 w 68"/>
                  <a:gd name="T35" fmla="*/ 37 h 51"/>
                  <a:gd name="T36" fmla="*/ 49 w 68"/>
                  <a:gd name="T37" fmla="*/ 42 h 51"/>
                  <a:gd name="T38" fmla="*/ 50 w 68"/>
                  <a:gd name="T39" fmla="*/ 42 h 51"/>
                  <a:gd name="T40" fmla="*/ 50 w 68"/>
                  <a:gd name="T41" fmla="*/ 37 h 51"/>
                  <a:gd name="T42" fmla="*/ 59 w 68"/>
                  <a:gd name="T43" fmla="*/ 0 h 51"/>
                  <a:gd name="T44" fmla="*/ 68 w 68"/>
                  <a:gd name="T4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51">
                    <a:moveTo>
                      <a:pt x="68" y="0"/>
                    </a:moveTo>
                    <a:cubicBezTo>
                      <a:pt x="54" y="51"/>
                      <a:pt x="54" y="51"/>
                      <a:pt x="54" y="51"/>
                    </a:cubicBezTo>
                    <a:cubicBezTo>
                      <a:pt x="45" y="51"/>
                      <a:pt x="45" y="51"/>
                      <a:pt x="45" y="51"/>
                    </a:cubicBezTo>
                    <a:cubicBezTo>
                      <a:pt x="35" y="15"/>
                      <a:pt x="35" y="15"/>
                      <a:pt x="35" y="15"/>
                    </a:cubicBezTo>
                    <a:cubicBezTo>
                      <a:pt x="35" y="14"/>
                      <a:pt x="35" y="12"/>
                      <a:pt x="34" y="10"/>
                    </a:cubicBezTo>
                    <a:cubicBezTo>
                      <a:pt x="34" y="10"/>
                      <a:pt x="34" y="10"/>
                      <a:pt x="34" y="10"/>
                    </a:cubicBezTo>
                    <a:cubicBezTo>
                      <a:pt x="34" y="12"/>
                      <a:pt x="34" y="14"/>
                      <a:pt x="33" y="15"/>
                    </a:cubicBezTo>
                    <a:cubicBezTo>
                      <a:pt x="24" y="51"/>
                      <a:pt x="24" y="51"/>
                      <a:pt x="24" y="51"/>
                    </a:cubicBezTo>
                    <a:cubicBezTo>
                      <a:pt x="14" y="51"/>
                      <a:pt x="14" y="51"/>
                      <a:pt x="14" y="51"/>
                    </a:cubicBezTo>
                    <a:cubicBezTo>
                      <a:pt x="0" y="0"/>
                      <a:pt x="0" y="0"/>
                      <a:pt x="0" y="0"/>
                    </a:cubicBezTo>
                    <a:cubicBezTo>
                      <a:pt x="9" y="0"/>
                      <a:pt x="9" y="0"/>
                      <a:pt x="9" y="0"/>
                    </a:cubicBezTo>
                    <a:cubicBezTo>
                      <a:pt x="18" y="37"/>
                      <a:pt x="18" y="37"/>
                      <a:pt x="18" y="37"/>
                    </a:cubicBezTo>
                    <a:cubicBezTo>
                      <a:pt x="19" y="39"/>
                      <a:pt x="19" y="40"/>
                      <a:pt x="19" y="42"/>
                    </a:cubicBezTo>
                    <a:cubicBezTo>
                      <a:pt x="19" y="42"/>
                      <a:pt x="19" y="42"/>
                      <a:pt x="19" y="42"/>
                    </a:cubicBezTo>
                    <a:cubicBezTo>
                      <a:pt x="19" y="41"/>
                      <a:pt x="20" y="39"/>
                      <a:pt x="20" y="37"/>
                    </a:cubicBezTo>
                    <a:cubicBezTo>
                      <a:pt x="31" y="0"/>
                      <a:pt x="31" y="0"/>
                      <a:pt x="31" y="0"/>
                    </a:cubicBezTo>
                    <a:cubicBezTo>
                      <a:pt x="39" y="0"/>
                      <a:pt x="39" y="0"/>
                      <a:pt x="39" y="0"/>
                    </a:cubicBezTo>
                    <a:cubicBezTo>
                      <a:pt x="49" y="37"/>
                      <a:pt x="49" y="37"/>
                      <a:pt x="49" y="37"/>
                    </a:cubicBezTo>
                    <a:cubicBezTo>
                      <a:pt x="49" y="39"/>
                      <a:pt x="49" y="40"/>
                      <a:pt x="49" y="42"/>
                    </a:cubicBezTo>
                    <a:cubicBezTo>
                      <a:pt x="50" y="42"/>
                      <a:pt x="50" y="42"/>
                      <a:pt x="50" y="42"/>
                    </a:cubicBezTo>
                    <a:cubicBezTo>
                      <a:pt x="50" y="41"/>
                      <a:pt x="50" y="39"/>
                      <a:pt x="50" y="37"/>
                    </a:cubicBezTo>
                    <a:cubicBezTo>
                      <a:pt x="59" y="0"/>
                      <a:pt x="59" y="0"/>
                      <a:pt x="59" y="0"/>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0" name="Freeform 67"/>
              <p:cNvSpPr>
                <a:spLocks/>
              </p:cNvSpPr>
              <p:nvPr/>
            </p:nvSpPr>
            <p:spPr bwMode="auto">
              <a:xfrm>
                <a:off x="2246" y="3732"/>
                <a:ext cx="33" cy="59"/>
              </a:xfrm>
              <a:custGeom>
                <a:avLst/>
                <a:gdLst>
                  <a:gd name="T0" fmla="*/ 33 w 33"/>
                  <a:gd name="T1" fmla="*/ 59 h 59"/>
                  <a:gd name="T2" fmla="*/ 0 w 33"/>
                  <a:gd name="T3" fmla="*/ 59 h 59"/>
                  <a:gd name="T4" fmla="*/ 0 w 33"/>
                  <a:gd name="T5" fmla="*/ 0 h 59"/>
                  <a:gd name="T6" fmla="*/ 32 w 33"/>
                  <a:gd name="T7" fmla="*/ 0 h 59"/>
                  <a:gd name="T8" fmla="*/ 32 w 33"/>
                  <a:gd name="T9" fmla="*/ 8 h 59"/>
                  <a:gd name="T10" fmla="*/ 10 w 33"/>
                  <a:gd name="T11" fmla="*/ 8 h 59"/>
                  <a:gd name="T12" fmla="*/ 10 w 33"/>
                  <a:gd name="T13" fmla="*/ 25 h 59"/>
                  <a:gd name="T14" fmla="*/ 30 w 33"/>
                  <a:gd name="T15" fmla="*/ 25 h 59"/>
                  <a:gd name="T16" fmla="*/ 30 w 33"/>
                  <a:gd name="T17" fmla="*/ 33 h 59"/>
                  <a:gd name="T18" fmla="*/ 10 w 33"/>
                  <a:gd name="T19" fmla="*/ 33 h 59"/>
                  <a:gd name="T20" fmla="*/ 10 w 33"/>
                  <a:gd name="T21" fmla="*/ 51 h 59"/>
                  <a:gd name="T22" fmla="*/ 33 w 33"/>
                  <a:gd name="T23" fmla="*/ 51 h 59"/>
                  <a:gd name="T24" fmla="*/ 33 w 33"/>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9">
                    <a:moveTo>
                      <a:pt x="33" y="59"/>
                    </a:moveTo>
                    <a:lnTo>
                      <a:pt x="0" y="59"/>
                    </a:lnTo>
                    <a:lnTo>
                      <a:pt x="0" y="0"/>
                    </a:lnTo>
                    <a:lnTo>
                      <a:pt x="32" y="0"/>
                    </a:lnTo>
                    <a:lnTo>
                      <a:pt x="32" y="8"/>
                    </a:lnTo>
                    <a:lnTo>
                      <a:pt x="10" y="8"/>
                    </a:lnTo>
                    <a:lnTo>
                      <a:pt x="10" y="25"/>
                    </a:lnTo>
                    <a:lnTo>
                      <a:pt x="30" y="25"/>
                    </a:lnTo>
                    <a:lnTo>
                      <a:pt x="30" y="33"/>
                    </a:lnTo>
                    <a:lnTo>
                      <a:pt x="10" y="33"/>
                    </a:lnTo>
                    <a:lnTo>
                      <a:pt x="10" y="51"/>
                    </a:lnTo>
                    <a:lnTo>
                      <a:pt x="33" y="51"/>
                    </a:lnTo>
                    <a:lnTo>
                      <a:pt x="3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1" name="Freeform 68"/>
              <p:cNvSpPr>
                <a:spLocks noEditPoints="1"/>
              </p:cNvSpPr>
              <p:nvPr/>
            </p:nvSpPr>
            <p:spPr bwMode="auto">
              <a:xfrm>
                <a:off x="2289" y="3732"/>
                <a:ext cx="39" cy="59"/>
              </a:xfrm>
              <a:custGeom>
                <a:avLst/>
                <a:gdLst>
                  <a:gd name="T0" fmla="*/ 0 w 34"/>
                  <a:gd name="T1" fmla="*/ 51 h 51"/>
                  <a:gd name="T2" fmla="*/ 0 w 34"/>
                  <a:gd name="T3" fmla="*/ 0 h 51"/>
                  <a:gd name="T4" fmla="*/ 16 w 34"/>
                  <a:gd name="T5" fmla="*/ 0 h 51"/>
                  <a:gd name="T6" fmla="*/ 28 w 34"/>
                  <a:gd name="T7" fmla="*/ 3 h 51"/>
                  <a:gd name="T8" fmla="*/ 32 w 34"/>
                  <a:gd name="T9" fmla="*/ 12 h 51"/>
                  <a:gd name="T10" fmla="*/ 30 w 34"/>
                  <a:gd name="T11" fmla="*/ 19 h 51"/>
                  <a:gd name="T12" fmla="*/ 23 w 34"/>
                  <a:gd name="T13" fmla="*/ 24 h 51"/>
                  <a:gd name="T14" fmla="*/ 23 w 34"/>
                  <a:gd name="T15" fmla="*/ 24 h 51"/>
                  <a:gd name="T16" fmla="*/ 31 w 34"/>
                  <a:gd name="T17" fmla="*/ 28 h 51"/>
                  <a:gd name="T18" fmla="*/ 34 w 34"/>
                  <a:gd name="T19" fmla="*/ 36 h 51"/>
                  <a:gd name="T20" fmla="*/ 29 w 34"/>
                  <a:gd name="T21" fmla="*/ 47 h 51"/>
                  <a:gd name="T22" fmla="*/ 16 w 34"/>
                  <a:gd name="T23" fmla="*/ 51 h 51"/>
                  <a:gd name="T24" fmla="*/ 0 w 34"/>
                  <a:gd name="T25" fmla="*/ 51 h 51"/>
                  <a:gd name="T26" fmla="*/ 9 w 34"/>
                  <a:gd name="T27" fmla="*/ 7 h 51"/>
                  <a:gd name="T28" fmla="*/ 9 w 34"/>
                  <a:gd name="T29" fmla="*/ 21 h 51"/>
                  <a:gd name="T30" fmla="*/ 14 w 34"/>
                  <a:gd name="T31" fmla="*/ 21 h 51"/>
                  <a:gd name="T32" fmla="*/ 21 w 34"/>
                  <a:gd name="T33" fmla="*/ 19 h 51"/>
                  <a:gd name="T34" fmla="*/ 23 w 34"/>
                  <a:gd name="T35" fmla="*/ 13 h 51"/>
                  <a:gd name="T36" fmla="*/ 15 w 34"/>
                  <a:gd name="T37" fmla="*/ 7 h 51"/>
                  <a:gd name="T38" fmla="*/ 9 w 34"/>
                  <a:gd name="T39" fmla="*/ 7 h 51"/>
                  <a:gd name="T40" fmla="*/ 9 w 34"/>
                  <a:gd name="T41" fmla="*/ 28 h 51"/>
                  <a:gd name="T42" fmla="*/ 9 w 34"/>
                  <a:gd name="T43" fmla="*/ 44 h 51"/>
                  <a:gd name="T44" fmla="*/ 16 w 34"/>
                  <a:gd name="T45" fmla="*/ 44 h 51"/>
                  <a:gd name="T46" fmla="*/ 23 w 34"/>
                  <a:gd name="T47" fmla="*/ 42 h 51"/>
                  <a:gd name="T48" fmla="*/ 26 w 34"/>
                  <a:gd name="T49" fmla="*/ 36 h 51"/>
                  <a:gd name="T50" fmla="*/ 15 w 34"/>
                  <a:gd name="T51" fmla="*/ 28 h 51"/>
                  <a:gd name="T52" fmla="*/ 9 w 34"/>
                  <a:gd name="T5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1">
                    <a:moveTo>
                      <a:pt x="0" y="51"/>
                    </a:moveTo>
                    <a:cubicBezTo>
                      <a:pt x="0" y="0"/>
                      <a:pt x="0" y="0"/>
                      <a:pt x="0" y="0"/>
                    </a:cubicBezTo>
                    <a:cubicBezTo>
                      <a:pt x="16" y="0"/>
                      <a:pt x="16" y="0"/>
                      <a:pt x="16" y="0"/>
                    </a:cubicBezTo>
                    <a:cubicBezTo>
                      <a:pt x="21" y="0"/>
                      <a:pt x="25" y="1"/>
                      <a:pt x="28" y="3"/>
                    </a:cubicBezTo>
                    <a:cubicBezTo>
                      <a:pt x="31" y="6"/>
                      <a:pt x="32" y="8"/>
                      <a:pt x="32" y="12"/>
                    </a:cubicBezTo>
                    <a:cubicBezTo>
                      <a:pt x="32" y="15"/>
                      <a:pt x="31" y="17"/>
                      <a:pt x="30" y="19"/>
                    </a:cubicBezTo>
                    <a:cubicBezTo>
                      <a:pt x="28" y="21"/>
                      <a:pt x="26" y="23"/>
                      <a:pt x="23" y="24"/>
                    </a:cubicBezTo>
                    <a:cubicBezTo>
                      <a:pt x="23" y="24"/>
                      <a:pt x="23" y="24"/>
                      <a:pt x="23" y="24"/>
                    </a:cubicBezTo>
                    <a:cubicBezTo>
                      <a:pt x="26" y="24"/>
                      <a:pt x="29" y="26"/>
                      <a:pt x="31" y="28"/>
                    </a:cubicBezTo>
                    <a:cubicBezTo>
                      <a:pt x="33" y="30"/>
                      <a:pt x="34" y="33"/>
                      <a:pt x="34" y="36"/>
                    </a:cubicBezTo>
                    <a:cubicBezTo>
                      <a:pt x="34" y="40"/>
                      <a:pt x="33" y="44"/>
                      <a:pt x="29" y="47"/>
                    </a:cubicBezTo>
                    <a:cubicBezTo>
                      <a:pt x="26" y="49"/>
                      <a:pt x="22" y="51"/>
                      <a:pt x="16" y="51"/>
                    </a:cubicBezTo>
                    <a:lnTo>
                      <a:pt x="0" y="51"/>
                    </a:lnTo>
                    <a:close/>
                    <a:moveTo>
                      <a:pt x="9" y="7"/>
                    </a:moveTo>
                    <a:cubicBezTo>
                      <a:pt x="9" y="21"/>
                      <a:pt x="9" y="21"/>
                      <a:pt x="9" y="21"/>
                    </a:cubicBezTo>
                    <a:cubicBezTo>
                      <a:pt x="14" y="21"/>
                      <a:pt x="14" y="21"/>
                      <a:pt x="14" y="21"/>
                    </a:cubicBezTo>
                    <a:cubicBezTo>
                      <a:pt x="17" y="21"/>
                      <a:pt x="19" y="21"/>
                      <a:pt x="21" y="19"/>
                    </a:cubicBezTo>
                    <a:cubicBezTo>
                      <a:pt x="23" y="18"/>
                      <a:pt x="23" y="16"/>
                      <a:pt x="23" y="13"/>
                    </a:cubicBezTo>
                    <a:cubicBezTo>
                      <a:pt x="23" y="9"/>
                      <a:pt x="20" y="7"/>
                      <a:pt x="15" y="7"/>
                    </a:cubicBezTo>
                    <a:lnTo>
                      <a:pt x="9" y="7"/>
                    </a:lnTo>
                    <a:close/>
                    <a:moveTo>
                      <a:pt x="9" y="28"/>
                    </a:moveTo>
                    <a:cubicBezTo>
                      <a:pt x="9" y="44"/>
                      <a:pt x="9" y="44"/>
                      <a:pt x="9" y="44"/>
                    </a:cubicBezTo>
                    <a:cubicBezTo>
                      <a:pt x="16" y="44"/>
                      <a:pt x="16" y="44"/>
                      <a:pt x="16" y="44"/>
                    </a:cubicBezTo>
                    <a:cubicBezTo>
                      <a:pt x="19" y="44"/>
                      <a:pt x="21" y="43"/>
                      <a:pt x="23" y="42"/>
                    </a:cubicBezTo>
                    <a:cubicBezTo>
                      <a:pt x="25" y="40"/>
                      <a:pt x="26" y="38"/>
                      <a:pt x="26" y="36"/>
                    </a:cubicBezTo>
                    <a:cubicBezTo>
                      <a:pt x="26" y="31"/>
                      <a:pt x="22" y="28"/>
                      <a:pt x="15" y="28"/>
                    </a:cubicBezTo>
                    <a:lnTo>
                      <a:pt x="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2" name="Freeform 69"/>
              <p:cNvSpPr>
                <a:spLocks/>
              </p:cNvSpPr>
              <p:nvPr/>
            </p:nvSpPr>
            <p:spPr bwMode="auto">
              <a:xfrm>
                <a:off x="2365" y="3747"/>
                <a:ext cx="38" cy="39"/>
              </a:xfrm>
              <a:custGeom>
                <a:avLst/>
                <a:gdLst>
                  <a:gd name="T0" fmla="*/ 38 w 38"/>
                  <a:gd name="T1" fmla="*/ 23 h 39"/>
                  <a:gd name="T2" fmla="*/ 22 w 38"/>
                  <a:gd name="T3" fmla="*/ 23 h 39"/>
                  <a:gd name="T4" fmla="*/ 22 w 38"/>
                  <a:gd name="T5" fmla="*/ 39 h 39"/>
                  <a:gd name="T6" fmla="*/ 15 w 38"/>
                  <a:gd name="T7" fmla="*/ 39 h 39"/>
                  <a:gd name="T8" fmla="*/ 15 w 38"/>
                  <a:gd name="T9" fmla="*/ 23 h 39"/>
                  <a:gd name="T10" fmla="*/ 0 w 38"/>
                  <a:gd name="T11" fmla="*/ 23 h 39"/>
                  <a:gd name="T12" fmla="*/ 0 w 38"/>
                  <a:gd name="T13" fmla="*/ 16 h 39"/>
                  <a:gd name="T14" fmla="*/ 15 w 38"/>
                  <a:gd name="T15" fmla="*/ 16 h 39"/>
                  <a:gd name="T16" fmla="*/ 15 w 38"/>
                  <a:gd name="T17" fmla="*/ 0 h 39"/>
                  <a:gd name="T18" fmla="*/ 22 w 38"/>
                  <a:gd name="T19" fmla="*/ 0 h 39"/>
                  <a:gd name="T20" fmla="*/ 22 w 38"/>
                  <a:gd name="T21" fmla="*/ 16 h 39"/>
                  <a:gd name="T22" fmla="*/ 38 w 38"/>
                  <a:gd name="T23" fmla="*/ 16 h 39"/>
                  <a:gd name="T24" fmla="*/ 38 w 38"/>
                  <a:gd name="T25"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38" y="23"/>
                    </a:moveTo>
                    <a:lnTo>
                      <a:pt x="22" y="23"/>
                    </a:lnTo>
                    <a:lnTo>
                      <a:pt x="22" y="39"/>
                    </a:lnTo>
                    <a:lnTo>
                      <a:pt x="15" y="39"/>
                    </a:lnTo>
                    <a:lnTo>
                      <a:pt x="15" y="23"/>
                    </a:lnTo>
                    <a:lnTo>
                      <a:pt x="0" y="23"/>
                    </a:lnTo>
                    <a:lnTo>
                      <a:pt x="0" y="16"/>
                    </a:lnTo>
                    <a:lnTo>
                      <a:pt x="15" y="16"/>
                    </a:lnTo>
                    <a:lnTo>
                      <a:pt x="15" y="0"/>
                    </a:lnTo>
                    <a:lnTo>
                      <a:pt x="22" y="0"/>
                    </a:lnTo>
                    <a:lnTo>
                      <a:pt x="22" y="16"/>
                    </a:lnTo>
                    <a:lnTo>
                      <a:pt x="38" y="16"/>
                    </a:lnTo>
                    <a:lnTo>
                      <a:pt x="38"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3" name="Freeform 70"/>
              <p:cNvSpPr>
                <a:spLocks noEditPoints="1"/>
              </p:cNvSpPr>
              <p:nvPr/>
            </p:nvSpPr>
            <p:spPr bwMode="auto">
              <a:xfrm>
                <a:off x="2443" y="3732"/>
                <a:ext cx="49" cy="59"/>
              </a:xfrm>
              <a:custGeom>
                <a:avLst/>
                <a:gdLst>
                  <a:gd name="T0" fmla="*/ 0 w 43"/>
                  <a:gd name="T1" fmla="*/ 51 h 51"/>
                  <a:gd name="T2" fmla="*/ 0 w 43"/>
                  <a:gd name="T3" fmla="*/ 0 h 51"/>
                  <a:gd name="T4" fmla="*/ 15 w 43"/>
                  <a:gd name="T5" fmla="*/ 0 h 51"/>
                  <a:gd name="T6" fmla="*/ 43 w 43"/>
                  <a:gd name="T7" fmla="*/ 25 h 51"/>
                  <a:gd name="T8" fmla="*/ 35 w 43"/>
                  <a:gd name="T9" fmla="*/ 44 h 51"/>
                  <a:gd name="T10" fmla="*/ 14 w 43"/>
                  <a:gd name="T11" fmla="*/ 51 h 51"/>
                  <a:gd name="T12" fmla="*/ 0 w 43"/>
                  <a:gd name="T13" fmla="*/ 51 h 51"/>
                  <a:gd name="T14" fmla="*/ 9 w 43"/>
                  <a:gd name="T15" fmla="*/ 7 h 51"/>
                  <a:gd name="T16" fmla="*/ 9 w 43"/>
                  <a:gd name="T17" fmla="*/ 44 h 51"/>
                  <a:gd name="T18" fmla="*/ 15 w 43"/>
                  <a:gd name="T19" fmla="*/ 44 h 51"/>
                  <a:gd name="T20" fmla="*/ 29 w 43"/>
                  <a:gd name="T21" fmla="*/ 39 h 51"/>
                  <a:gd name="T22" fmla="*/ 34 w 43"/>
                  <a:gd name="T23" fmla="*/ 25 h 51"/>
                  <a:gd name="T24" fmla="*/ 16 w 43"/>
                  <a:gd name="T25" fmla="*/ 7 h 51"/>
                  <a:gd name="T26" fmla="*/ 9 w 43"/>
                  <a:gd name="T27"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1">
                    <a:moveTo>
                      <a:pt x="0" y="51"/>
                    </a:moveTo>
                    <a:cubicBezTo>
                      <a:pt x="0" y="0"/>
                      <a:pt x="0" y="0"/>
                      <a:pt x="0" y="0"/>
                    </a:cubicBezTo>
                    <a:cubicBezTo>
                      <a:pt x="15" y="0"/>
                      <a:pt x="15" y="0"/>
                      <a:pt x="15" y="0"/>
                    </a:cubicBezTo>
                    <a:cubicBezTo>
                      <a:pt x="33" y="0"/>
                      <a:pt x="43" y="8"/>
                      <a:pt x="43" y="25"/>
                    </a:cubicBezTo>
                    <a:cubicBezTo>
                      <a:pt x="43" y="33"/>
                      <a:pt x="40" y="39"/>
                      <a:pt x="35" y="44"/>
                    </a:cubicBezTo>
                    <a:cubicBezTo>
                      <a:pt x="30" y="48"/>
                      <a:pt x="23" y="51"/>
                      <a:pt x="14" y="51"/>
                    </a:cubicBezTo>
                    <a:lnTo>
                      <a:pt x="0" y="51"/>
                    </a:lnTo>
                    <a:close/>
                    <a:moveTo>
                      <a:pt x="9" y="7"/>
                    </a:moveTo>
                    <a:cubicBezTo>
                      <a:pt x="9" y="44"/>
                      <a:pt x="9" y="44"/>
                      <a:pt x="9" y="44"/>
                    </a:cubicBezTo>
                    <a:cubicBezTo>
                      <a:pt x="15" y="44"/>
                      <a:pt x="15" y="44"/>
                      <a:pt x="15" y="44"/>
                    </a:cubicBezTo>
                    <a:cubicBezTo>
                      <a:pt x="21" y="44"/>
                      <a:pt x="26" y="42"/>
                      <a:pt x="29" y="39"/>
                    </a:cubicBezTo>
                    <a:cubicBezTo>
                      <a:pt x="32" y="35"/>
                      <a:pt x="34" y="31"/>
                      <a:pt x="34" y="25"/>
                    </a:cubicBezTo>
                    <a:cubicBezTo>
                      <a:pt x="34" y="13"/>
                      <a:pt x="28"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4" name="Freeform 71"/>
              <p:cNvSpPr>
                <a:spLocks noEditPoints="1"/>
              </p:cNvSpPr>
              <p:nvPr/>
            </p:nvSpPr>
            <p:spPr bwMode="auto">
              <a:xfrm>
                <a:off x="2503" y="3732"/>
                <a:ext cx="39" cy="59"/>
              </a:xfrm>
              <a:custGeom>
                <a:avLst/>
                <a:gdLst>
                  <a:gd name="T0" fmla="*/ 0 w 34"/>
                  <a:gd name="T1" fmla="*/ 51 h 51"/>
                  <a:gd name="T2" fmla="*/ 0 w 34"/>
                  <a:gd name="T3" fmla="*/ 0 h 51"/>
                  <a:gd name="T4" fmla="*/ 16 w 34"/>
                  <a:gd name="T5" fmla="*/ 0 h 51"/>
                  <a:gd name="T6" fmla="*/ 28 w 34"/>
                  <a:gd name="T7" fmla="*/ 3 h 51"/>
                  <a:gd name="T8" fmla="*/ 32 w 34"/>
                  <a:gd name="T9" fmla="*/ 12 h 51"/>
                  <a:gd name="T10" fmla="*/ 29 w 34"/>
                  <a:gd name="T11" fmla="*/ 19 h 51"/>
                  <a:gd name="T12" fmla="*/ 23 w 34"/>
                  <a:gd name="T13" fmla="*/ 24 h 51"/>
                  <a:gd name="T14" fmla="*/ 23 w 34"/>
                  <a:gd name="T15" fmla="*/ 24 h 51"/>
                  <a:gd name="T16" fmla="*/ 31 w 34"/>
                  <a:gd name="T17" fmla="*/ 28 h 51"/>
                  <a:gd name="T18" fmla="*/ 34 w 34"/>
                  <a:gd name="T19" fmla="*/ 36 h 51"/>
                  <a:gd name="T20" fmla="*/ 29 w 34"/>
                  <a:gd name="T21" fmla="*/ 47 h 51"/>
                  <a:gd name="T22" fmla="*/ 16 w 34"/>
                  <a:gd name="T23" fmla="*/ 51 h 51"/>
                  <a:gd name="T24" fmla="*/ 0 w 34"/>
                  <a:gd name="T25" fmla="*/ 51 h 51"/>
                  <a:gd name="T26" fmla="*/ 8 w 34"/>
                  <a:gd name="T27" fmla="*/ 7 h 51"/>
                  <a:gd name="T28" fmla="*/ 8 w 34"/>
                  <a:gd name="T29" fmla="*/ 21 h 51"/>
                  <a:gd name="T30" fmla="*/ 14 w 34"/>
                  <a:gd name="T31" fmla="*/ 21 h 51"/>
                  <a:gd name="T32" fmla="*/ 21 w 34"/>
                  <a:gd name="T33" fmla="*/ 19 h 51"/>
                  <a:gd name="T34" fmla="*/ 23 w 34"/>
                  <a:gd name="T35" fmla="*/ 13 h 51"/>
                  <a:gd name="T36" fmla="*/ 14 w 34"/>
                  <a:gd name="T37" fmla="*/ 7 h 51"/>
                  <a:gd name="T38" fmla="*/ 8 w 34"/>
                  <a:gd name="T39" fmla="*/ 7 h 51"/>
                  <a:gd name="T40" fmla="*/ 8 w 34"/>
                  <a:gd name="T41" fmla="*/ 28 h 51"/>
                  <a:gd name="T42" fmla="*/ 8 w 34"/>
                  <a:gd name="T43" fmla="*/ 44 h 51"/>
                  <a:gd name="T44" fmla="*/ 15 w 34"/>
                  <a:gd name="T45" fmla="*/ 44 h 51"/>
                  <a:gd name="T46" fmla="*/ 23 w 34"/>
                  <a:gd name="T47" fmla="*/ 42 h 51"/>
                  <a:gd name="T48" fmla="*/ 25 w 34"/>
                  <a:gd name="T49" fmla="*/ 36 h 51"/>
                  <a:gd name="T50" fmla="*/ 14 w 34"/>
                  <a:gd name="T51" fmla="*/ 28 h 51"/>
                  <a:gd name="T52" fmla="*/ 8 w 34"/>
                  <a:gd name="T5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1">
                    <a:moveTo>
                      <a:pt x="0" y="51"/>
                    </a:moveTo>
                    <a:cubicBezTo>
                      <a:pt x="0" y="0"/>
                      <a:pt x="0" y="0"/>
                      <a:pt x="0" y="0"/>
                    </a:cubicBezTo>
                    <a:cubicBezTo>
                      <a:pt x="16" y="0"/>
                      <a:pt x="16" y="0"/>
                      <a:pt x="16" y="0"/>
                    </a:cubicBezTo>
                    <a:cubicBezTo>
                      <a:pt x="21" y="0"/>
                      <a:pt x="25" y="1"/>
                      <a:pt x="28" y="3"/>
                    </a:cubicBezTo>
                    <a:cubicBezTo>
                      <a:pt x="30" y="6"/>
                      <a:pt x="32" y="8"/>
                      <a:pt x="32" y="12"/>
                    </a:cubicBezTo>
                    <a:cubicBezTo>
                      <a:pt x="32" y="15"/>
                      <a:pt x="31" y="17"/>
                      <a:pt x="29" y="19"/>
                    </a:cubicBezTo>
                    <a:cubicBezTo>
                      <a:pt x="28" y="21"/>
                      <a:pt x="26" y="23"/>
                      <a:pt x="23" y="24"/>
                    </a:cubicBezTo>
                    <a:cubicBezTo>
                      <a:pt x="23" y="24"/>
                      <a:pt x="23" y="24"/>
                      <a:pt x="23" y="24"/>
                    </a:cubicBezTo>
                    <a:cubicBezTo>
                      <a:pt x="26" y="24"/>
                      <a:pt x="29" y="26"/>
                      <a:pt x="31" y="28"/>
                    </a:cubicBezTo>
                    <a:cubicBezTo>
                      <a:pt x="33" y="30"/>
                      <a:pt x="34" y="33"/>
                      <a:pt x="34" y="36"/>
                    </a:cubicBezTo>
                    <a:cubicBezTo>
                      <a:pt x="34" y="40"/>
                      <a:pt x="32" y="44"/>
                      <a:pt x="29" y="47"/>
                    </a:cubicBezTo>
                    <a:cubicBezTo>
                      <a:pt x="26" y="49"/>
                      <a:pt x="21" y="51"/>
                      <a:pt x="16" y="51"/>
                    </a:cubicBezTo>
                    <a:lnTo>
                      <a:pt x="0" y="51"/>
                    </a:lnTo>
                    <a:close/>
                    <a:moveTo>
                      <a:pt x="8" y="7"/>
                    </a:moveTo>
                    <a:cubicBezTo>
                      <a:pt x="8" y="21"/>
                      <a:pt x="8" y="21"/>
                      <a:pt x="8" y="21"/>
                    </a:cubicBezTo>
                    <a:cubicBezTo>
                      <a:pt x="14" y="21"/>
                      <a:pt x="14" y="21"/>
                      <a:pt x="14" y="21"/>
                    </a:cubicBezTo>
                    <a:cubicBezTo>
                      <a:pt x="17" y="21"/>
                      <a:pt x="19" y="21"/>
                      <a:pt x="21" y="19"/>
                    </a:cubicBezTo>
                    <a:cubicBezTo>
                      <a:pt x="22" y="18"/>
                      <a:pt x="23" y="16"/>
                      <a:pt x="23" y="13"/>
                    </a:cubicBezTo>
                    <a:cubicBezTo>
                      <a:pt x="23" y="9"/>
                      <a:pt x="20" y="7"/>
                      <a:pt x="14" y="7"/>
                    </a:cubicBezTo>
                    <a:lnTo>
                      <a:pt x="8" y="7"/>
                    </a:lnTo>
                    <a:close/>
                    <a:moveTo>
                      <a:pt x="8" y="28"/>
                    </a:moveTo>
                    <a:cubicBezTo>
                      <a:pt x="8" y="44"/>
                      <a:pt x="8" y="44"/>
                      <a:pt x="8" y="44"/>
                    </a:cubicBezTo>
                    <a:cubicBezTo>
                      <a:pt x="15" y="44"/>
                      <a:pt x="15" y="44"/>
                      <a:pt x="15" y="44"/>
                    </a:cubicBezTo>
                    <a:cubicBezTo>
                      <a:pt x="19" y="44"/>
                      <a:pt x="21" y="43"/>
                      <a:pt x="23" y="42"/>
                    </a:cubicBezTo>
                    <a:cubicBezTo>
                      <a:pt x="24" y="40"/>
                      <a:pt x="25" y="38"/>
                      <a:pt x="25" y="36"/>
                    </a:cubicBezTo>
                    <a:cubicBezTo>
                      <a:pt x="25" y="31"/>
                      <a:pt x="22" y="28"/>
                      <a:pt x="14" y="28"/>
                    </a:cubicBezTo>
                    <a:lnTo>
                      <a:pt x="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5" name="Freeform 72"/>
              <p:cNvSpPr>
                <a:spLocks noEditPoints="1"/>
              </p:cNvSpPr>
              <p:nvPr/>
            </p:nvSpPr>
            <p:spPr bwMode="auto">
              <a:xfrm>
                <a:off x="2166" y="3832"/>
                <a:ext cx="45" cy="58"/>
              </a:xfrm>
              <a:custGeom>
                <a:avLst/>
                <a:gdLst>
                  <a:gd name="T0" fmla="*/ 39 w 39"/>
                  <a:gd name="T1" fmla="*/ 50 h 50"/>
                  <a:gd name="T2" fmla="*/ 30 w 39"/>
                  <a:gd name="T3" fmla="*/ 50 h 50"/>
                  <a:gd name="T4" fmla="*/ 22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4 w 39"/>
                  <a:gd name="T25" fmla="*/ 0 h 50"/>
                  <a:gd name="T26" fmla="*/ 29 w 39"/>
                  <a:gd name="T27" fmla="*/ 3 h 50"/>
                  <a:gd name="T28" fmla="*/ 32 w 39"/>
                  <a:gd name="T29" fmla="*/ 7 h 50"/>
                  <a:gd name="T30" fmla="*/ 34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7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5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30" y="50"/>
                      <a:pt x="30" y="50"/>
                      <a:pt x="30" y="50"/>
                    </a:cubicBezTo>
                    <a:cubicBezTo>
                      <a:pt x="22" y="37"/>
                      <a:pt x="22" y="37"/>
                      <a:pt x="22" y="37"/>
                    </a:cubicBezTo>
                    <a:cubicBezTo>
                      <a:pt x="21" y="35"/>
                      <a:pt x="20" y="34"/>
                      <a:pt x="19" y="33"/>
                    </a:cubicBezTo>
                    <a:cubicBezTo>
                      <a:pt x="19" y="32"/>
                      <a:pt x="18" y="32"/>
                      <a:pt x="17" y="31"/>
                    </a:cubicBezTo>
                    <a:cubicBezTo>
                      <a:pt x="17"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2" y="0"/>
                      <a:pt x="24" y="0"/>
                    </a:cubicBezTo>
                    <a:cubicBezTo>
                      <a:pt x="26" y="1"/>
                      <a:pt x="27" y="2"/>
                      <a:pt x="29" y="3"/>
                    </a:cubicBezTo>
                    <a:cubicBezTo>
                      <a:pt x="30" y="4"/>
                      <a:pt x="31" y="6"/>
                      <a:pt x="32" y="7"/>
                    </a:cubicBezTo>
                    <a:cubicBezTo>
                      <a:pt x="33" y="9"/>
                      <a:pt x="34" y="11"/>
                      <a:pt x="34" y="13"/>
                    </a:cubicBezTo>
                    <a:cubicBezTo>
                      <a:pt x="34" y="15"/>
                      <a:pt x="33" y="17"/>
                      <a:pt x="33" y="18"/>
                    </a:cubicBezTo>
                    <a:cubicBezTo>
                      <a:pt x="32" y="20"/>
                      <a:pt x="31" y="21"/>
                      <a:pt x="30" y="22"/>
                    </a:cubicBezTo>
                    <a:cubicBezTo>
                      <a:pt x="30" y="23"/>
                      <a:pt x="28" y="24"/>
                      <a:pt x="27" y="25"/>
                    </a:cubicBezTo>
                    <a:cubicBezTo>
                      <a:pt x="26" y="26"/>
                      <a:pt x="24" y="27"/>
                      <a:pt x="22" y="27"/>
                    </a:cubicBezTo>
                    <a:cubicBezTo>
                      <a:pt x="22" y="27"/>
                      <a:pt x="22" y="27"/>
                      <a:pt x="22" y="27"/>
                    </a:cubicBezTo>
                    <a:cubicBezTo>
                      <a:pt x="23" y="28"/>
                      <a:pt x="24" y="28"/>
                      <a:pt x="25" y="29"/>
                    </a:cubicBezTo>
                    <a:cubicBezTo>
                      <a:pt x="25" y="29"/>
                      <a:pt x="26" y="30"/>
                      <a:pt x="27"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4" y="19"/>
                      <a:pt x="24" y="18"/>
                    </a:cubicBezTo>
                    <a:cubicBezTo>
                      <a:pt x="24" y="17"/>
                      <a:pt x="25" y="15"/>
                      <a:pt x="25" y="14"/>
                    </a:cubicBezTo>
                    <a:cubicBezTo>
                      <a:pt x="25" y="12"/>
                      <a:pt x="24" y="10"/>
                      <a:pt x="22" y="8"/>
                    </a:cubicBezTo>
                    <a:cubicBezTo>
                      <a:pt x="21" y="7"/>
                      <a:pt x="19"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6" name="Freeform 73"/>
              <p:cNvSpPr>
                <a:spLocks/>
              </p:cNvSpPr>
              <p:nvPr/>
            </p:nvSpPr>
            <p:spPr bwMode="auto">
              <a:xfrm>
                <a:off x="2218" y="3832"/>
                <a:ext cx="33" cy="58"/>
              </a:xfrm>
              <a:custGeom>
                <a:avLst/>
                <a:gdLst>
                  <a:gd name="T0" fmla="*/ 33 w 33"/>
                  <a:gd name="T1" fmla="*/ 58 h 58"/>
                  <a:gd name="T2" fmla="*/ 0 w 33"/>
                  <a:gd name="T3" fmla="*/ 58 h 58"/>
                  <a:gd name="T4" fmla="*/ 0 w 33"/>
                  <a:gd name="T5" fmla="*/ 0 h 58"/>
                  <a:gd name="T6" fmla="*/ 31 w 33"/>
                  <a:gd name="T7" fmla="*/ 0 h 58"/>
                  <a:gd name="T8" fmla="*/ 31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1" y="0"/>
                    </a:lnTo>
                    <a:lnTo>
                      <a:pt x="31"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7" name="Freeform 74"/>
              <p:cNvSpPr>
                <a:spLocks/>
              </p:cNvSpPr>
              <p:nvPr/>
            </p:nvSpPr>
            <p:spPr bwMode="auto">
              <a:xfrm>
                <a:off x="2258" y="3831"/>
                <a:ext cx="38" cy="60"/>
              </a:xfrm>
              <a:custGeom>
                <a:avLst/>
                <a:gdLst>
                  <a:gd name="T0" fmla="*/ 0 w 33"/>
                  <a:gd name="T1" fmla="*/ 49 h 52"/>
                  <a:gd name="T2" fmla="*/ 0 w 33"/>
                  <a:gd name="T3" fmla="*/ 40 h 52"/>
                  <a:gd name="T4" fmla="*/ 3 w 33"/>
                  <a:gd name="T5" fmla="*/ 42 h 52"/>
                  <a:gd name="T6" fmla="*/ 6 w 33"/>
                  <a:gd name="T7" fmla="*/ 44 h 52"/>
                  <a:gd name="T8" fmla="*/ 10 w 33"/>
                  <a:gd name="T9" fmla="*/ 45 h 52"/>
                  <a:gd name="T10" fmla="*/ 13 w 33"/>
                  <a:gd name="T11" fmla="*/ 45 h 52"/>
                  <a:gd name="T12" fmla="*/ 21 w 33"/>
                  <a:gd name="T13" fmla="*/ 43 h 52"/>
                  <a:gd name="T14" fmla="*/ 24 w 33"/>
                  <a:gd name="T15" fmla="*/ 38 h 52"/>
                  <a:gd name="T16" fmla="*/ 23 w 33"/>
                  <a:gd name="T17" fmla="*/ 35 h 52"/>
                  <a:gd name="T18" fmla="*/ 20 w 33"/>
                  <a:gd name="T19" fmla="*/ 33 h 52"/>
                  <a:gd name="T20" fmla="*/ 17 w 33"/>
                  <a:gd name="T21" fmla="*/ 30 h 52"/>
                  <a:gd name="T22" fmla="*/ 12 w 33"/>
                  <a:gd name="T23" fmla="*/ 28 h 52"/>
                  <a:gd name="T24" fmla="*/ 8 w 33"/>
                  <a:gd name="T25" fmla="*/ 26 h 52"/>
                  <a:gd name="T26" fmla="*/ 4 w 33"/>
                  <a:gd name="T27" fmla="*/ 23 h 52"/>
                  <a:gd name="T28" fmla="*/ 1 w 33"/>
                  <a:gd name="T29" fmla="*/ 19 h 52"/>
                  <a:gd name="T30" fmla="*/ 0 w 33"/>
                  <a:gd name="T31" fmla="*/ 14 h 52"/>
                  <a:gd name="T32" fmla="*/ 2 w 33"/>
                  <a:gd name="T33" fmla="*/ 7 h 52"/>
                  <a:gd name="T34" fmla="*/ 6 w 33"/>
                  <a:gd name="T35" fmla="*/ 3 h 52"/>
                  <a:gd name="T36" fmla="*/ 12 w 33"/>
                  <a:gd name="T37" fmla="*/ 1 h 52"/>
                  <a:gd name="T38" fmla="*/ 19 w 33"/>
                  <a:gd name="T39" fmla="*/ 0 h 52"/>
                  <a:gd name="T40" fmla="*/ 30 w 33"/>
                  <a:gd name="T41" fmla="*/ 2 h 52"/>
                  <a:gd name="T42" fmla="*/ 30 w 33"/>
                  <a:gd name="T43" fmla="*/ 10 h 52"/>
                  <a:gd name="T44" fmla="*/ 19 w 33"/>
                  <a:gd name="T45" fmla="*/ 7 h 52"/>
                  <a:gd name="T46" fmla="*/ 16 w 33"/>
                  <a:gd name="T47" fmla="*/ 7 h 52"/>
                  <a:gd name="T48" fmla="*/ 12 w 33"/>
                  <a:gd name="T49" fmla="*/ 8 h 52"/>
                  <a:gd name="T50" fmla="*/ 10 w 33"/>
                  <a:gd name="T51" fmla="*/ 10 h 52"/>
                  <a:gd name="T52" fmla="*/ 9 w 33"/>
                  <a:gd name="T53" fmla="*/ 13 h 52"/>
                  <a:gd name="T54" fmla="*/ 10 w 33"/>
                  <a:gd name="T55" fmla="*/ 16 h 52"/>
                  <a:gd name="T56" fmla="*/ 12 w 33"/>
                  <a:gd name="T57" fmla="*/ 19 h 52"/>
                  <a:gd name="T58" fmla="*/ 15 w 33"/>
                  <a:gd name="T59" fmla="*/ 21 h 52"/>
                  <a:gd name="T60" fmla="*/ 20 w 33"/>
                  <a:gd name="T61" fmla="*/ 23 h 52"/>
                  <a:gd name="T62" fmla="*/ 25 w 33"/>
                  <a:gd name="T63" fmla="*/ 26 h 52"/>
                  <a:gd name="T64" fmla="*/ 29 w 33"/>
                  <a:gd name="T65" fmla="*/ 29 h 52"/>
                  <a:gd name="T66" fmla="*/ 31 w 33"/>
                  <a:gd name="T67" fmla="*/ 33 h 52"/>
                  <a:gd name="T68" fmla="*/ 33 w 33"/>
                  <a:gd name="T69" fmla="*/ 38 h 52"/>
                  <a:gd name="T70" fmla="*/ 31 w 33"/>
                  <a:gd name="T71" fmla="*/ 44 h 52"/>
                  <a:gd name="T72" fmla="*/ 27 w 33"/>
                  <a:gd name="T73" fmla="*/ 49 h 52"/>
                  <a:gd name="T74" fmla="*/ 21 w 33"/>
                  <a:gd name="T75" fmla="*/ 51 h 52"/>
                  <a:gd name="T76" fmla="*/ 14 w 33"/>
                  <a:gd name="T77" fmla="*/ 52 h 52"/>
                  <a:gd name="T78" fmla="*/ 10 w 33"/>
                  <a:gd name="T79" fmla="*/ 52 h 52"/>
                  <a:gd name="T80" fmla="*/ 7 w 33"/>
                  <a:gd name="T81" fmla="*/ 51 h 52"/>
                  <a:gd name="T82" fmla="*/ 3 w 33"/>
                  <a:gd name="T83" fmla="*/ 50 h 52"/>
                  <a:gd name="T84" fmla="*/ 0 w 33"/>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2">
                    <a:moveTo>
                      <a:pt x="0" y="49"/>
                    </a:moveTo>
                    <a:cubicBezTo>
                      <a:pt x="0" y="40"/>
                      <a:pt x="0" y="40"/>
                      <a:pt x="0" y="40"/>
                    </a:cubicBezTo>
                    <a:cubicBezTo>
                      <a:pt x="1" y="41"/>
                      <a:pt x="2" y="42"/>
                      <a:pt x="3" y="42"/>
                    </a:cubicBezTo>
                    <a:cubicBezTo>
                      <a:pt x="4" y="43"/>
                      <a:pt x="5" y="43"/>
                      <a:pt x="6" y="44"/>
                    </a:cubicBezTo>
                    <a:cubicBezTo>
                      <a:pt x="8"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1" y="27"/>
                      <a:pt x="9" y="27"/>
                      <a:pt x="8" y="26"/>
                    </a:cubicBezTo>
                    <a:cubicBezTo>
                      <a:pt x="6" y="25"/>
                      <a:pt x="5" y="24"/>
                      <a:pt x="4" y="23"/>
                    </a:cubicBezTo>
                    <a:cubicBezTo>
                      <a:pt x="3" y="21"/>
                      <a:pt x="2" y="20"/>
                      <a:pt x="1" y="19"/>
                    </a:cubicBezTo>
                    <a:cubicBezTo>
                      <a:pt x="1"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6" y="7"/>
                    </a:cubicBezTo>
                    <a:cubicBezTo>
                      <a:pt x="14" y="7"/>
                      <a:pt x="13" y="8"/>
                      <a:pt x="12" y="8"/>
                    </a:cubicBezTo>
                    <a:cubicBezTo>
                      <a:pt x="11" y="9"/>
                      <a:pt x="11" y="9"/>
                      <a:pt x="10" y="10"/>
                    </a:cubicBezTo>
                    <a:cubicBezTo>
                      <a:pt x="9" y="11"/>
                      <a:pt x="9" y="12"/>
                      <a:pt x="9" y="13"/>
                    </a:cubicBezTo>
                    <a:cubicBezTo>
                      <a:pt x="9" y="15"/>
                      <a:pt x="9" y="15"/>
                      <a:pt x="10" y="16"/>
                    </a:cubicBezTo>
                    <a:cubicBezTo>
                      <a:pt x="10" y="17"/>
                      <a:pt x="11" y="18"/>
                      <a:pt x="12" y="19"/>
                    </a:cubicBezTo>
                    <a:cubicBezTo>
                      <a:pt x="13" y="19"/>
                      <a:pt x="14" y="20"/>
                      <a:pt x="15" y="21"/>
                    </a:cubicBezTo>
                    <a:cubicBezTo>
                      <a:pt x="16" y="21"/>
                      <a:pt x="18" y="22"/>
                      <a:pt x="20" y="23"/>
                    </a:cubicBezTo>
                    <a:cubicBezTo>
                      <a:pt x="21" y="24"/>
                      <a:pt x="23" y="25"/>
                      <a:pt x="25" y="26"/>
                    </a:cubicBezTo>
                    <a:cubicBezTo>
                      <a:pt x="26" y="27"/>
                      <a:pt x="27" y="28"/>
                      <a:pt x="29" y="29"/>
                    </a:cubicBezTo>
                    <a:cubicBezTo>
                      <a:pt x="30" y="30"/>
                      <a:pt x="31" y="31"/>
                      <a:pt x="31" y="33"/>
                    </a:cubicBezTo>
                    <a:cubicBezTo>
                      <a:pt x="32" y="34"/>
                      <a:pt x="33" y="36"/>
                      <a:pt x="33" y="38"/>
                    </a:cubicBezTo>
                    <a:cubicBezTo>
                      <a:pt x="33" y="41"/>
                      <a:pt x="32" y="43"/>
                      <a:pt x="31" y="44"/>
                    </a:cubicBezTo>
                    <a:cubicBezTo>
                      <a:pt x="30" y="46"/>
                      <a:pt x="29" y="48"/>
                      <a:pt x="27" y="49"/>
                    </a:cubicBezTo>
                    <a:cubicBezTo>
                      <a:pt x="25" y="50"/>
                      <a:pt x="23" y="51"/>
                      <a:pt x="21" y="51"/>
                    </a:cubicBezTo>
                    <a:cubicBezTo>
                      <a:pt x="19" y="52"/>
                      <a:pt x="16" y="52"/>
                      <a:pt x="14" y="52"/>
                    </a:cubicBezTo>
                    <a:cubicBezTo>
                      <a:pt x="13" y="52"/>
                      <a:pt x="12" y="52"/>
                      <a:pt x="10" y="52"/>
                    </a:cubicBezTo>
                    <a:cubicBezTo>
                      <a:pt x="9" y="52"/>
                      <a:pt x="8" y="51"/>
                      <a:pt x="7"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8" name="Freeform 75"/>
              <p:cNvSpPr>
                <a:spLocks noEditPoints="1"/>
              </p:cNvSpPr>
              <p:nvPr/>
            </p:nvSpPr>
            <p:spPr bwMode="auto">
              <a:xfrm>
                <a:off x="2303" y="3831"/>
                <a:ext cx="55" cy="60"/>
              </a:xfrm>
              <a:custGeom>
                <a:avLst/>
                <a:gdLst>
                  <a:gd name="T0" fmla="*/ 24 w 48"/>
                  <a:gd name="T1" fmla="*/ 52 h 52"/>
                  <a:gd name="T2" fmla="*/ 6 w 48"/>
                  <a:gd name="T3" fmla="*/ 45 h 52"/>
                  <a:gd name="T4" fmla="*/ 0 w 48"/>
                  <a:gd name="T5" fmla="*/ 26 h 52"/>
                  <a:gd name="T6" fmla="*/ 6 w 48"/>
                  <a:gd name="T7" fmla="*/ 7 h 52"/>
                  <a:gd name="T8" fmla="*/ 24 w 48"/>
                  <a:gd name="T9" fmla="*/ 0 h 52"/>
                  <a:gd name="T10" fmla="*/ 41 w 48"/>
                  <a:gd name="T11" fmla="*/ 7 h 52"/>
                  <a:gd name="T12" fmla="*/ 48 w 48"/>
                  <a:gd name="T13" fmla="*/ 25 h 52"/>
                  <a:gd name="T14" fmla="*/ 41 w 48"/>
                  <a:gd name="T15" fmla="*/ 45 h 52"/>
                  <a:gd name="T16" fmla="*/ 24 w 48"/>
                  <a:gd name="T17" fmla="*/ 52 h 52"/>
                  <a:gd name="T18" fmla="*/ 24 w 48"/>
                  <a:gd name="T19" fmla="*/ 7 h 52"/>
                  <a:gd name="T20" fmla="*/ 13 w 48"/>
                  <a:gd name="T21" fmla="*/ 12 h 52"/>
                  <a:gd name="T22" fmla="*/ 8 w 48"/>
                  <a:gd name="T23" fmla="*/ 26 h 52"/>
                  <a:gd name="T24" fmla="*/ 13 w 48"/>
                  <a:gd name="T25" fmla="*/ 39 h 52"/>
                  <a:gd name="T26" fmla="*/ 24 w 48"/>
                  <a:gd name="T27" fmla="*/ 45 h 52"/>
                  <a:gd name="T28" fmla="*/ 35 w 48"/>
                  <a:gd name="T29" fmla="*/ 40 h 52"/>
                  <a:gd name="T30" fmla="*/ 39 w 48"/>
                  <a:gd name="T31" fmla="*/ 26 h 52"/>
                  <a:gd name="T32" fmla="*/ 35 w 48"/>
                  <a:gd name="T33" fmla="*/ 12 h 52"/>
                  <a:gd name="T34" fmla="*/ 24 w 48"/>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6" y="52"/>
                      <a:pt x="10" y="50"/>
                      <a:pt x="6" y="45"/>
                    </a:cubicBezTo>
                    <a:cubicBezTo>
                      <a:pt x="2" y="40"/>
                      <a:pt x="0" y="34"/>
                      <a:pt x="0" y="26"/>
                    </a:cubicBezTo>
                    <a:cubicBezTo>
                      <a:pt x="0" y="18"/>
                      <a:pt x="2" y="12"/>
                      <a:pt x="6" y="7"/>
                    </a:cubicBezTo>
                    <a:cubicBezTo>
                      <a:pt x="11" y="2"/>
                      <a:pt x="17" y="0"/>
                      <a:pt x="24" y="0"/>
                    </a:cubicBezTo>
                    <a:cubicBezTo>
                      <a:pt x="31" y="0"/>
                      <a:pt x="37" y="2"/>
                      <a:pt x="41" y="7"/>
                    </a:cubicBezTo>
                    <a:cubicBezTo>
                      <a:pt x="46" y="12"/>
                      <a:pt x="48" y="18"/>
                      <a:pt x="48" y="25"/>
                    </a:cubicBezTo>
                    <a:cubicBezTo>
                      <a:pt x="48" y="33"/>
                      <a:pt x="46" y="40"/>
                      <a:pt x="41" y="45"/>
                    </a:cubicBezTo>
                    <a:cubicBezTo>
                      <a:pt x="37" y="49"/>
                      <a:pt x="31" y="52"/>
                      <a:pt x="24" y="52"/>
                    </a:cubicBezTo>
                    <a:close/>
                    <a:moveTo>
                      <a:pt x="24" y="7"/>
                    </a:moveTo>
                    <a:cubicBezTo>
                      <a:pt x="19" y="7"/>
                      <a:pt x="16" y="9"/>
                      <a:pt x="13" y="12"/>
                    </a:cubicBezTo>
                    <a:cubicBezTo>
                      <a:pt x="10" y="16"/>
                      <a:pt x="8" y="20"/>
                      <a:pt x="8" y="26"/>
                    </a:cubicBezTo>
                    <a:cubicBezTo>
                      <a:pt x="8" y="32"/>
                      <a:pt x="10" y="36"/>
                      <a:pt x="13" y="39"/>
                    </a:cubicBezTo>
                    <a:cubicBezTo>
                      <a:pt x="15" y="43"/>
                      <a:pt x="19" y="45"/>
                      <a:pt x="24" y="45"/>
                    </a:cubicBezTo>
                    <a:cubicBezTo>
                      <a:pt x="28" y="45"/>
                      <a:pt x="32" y="43"/>
                      <a:pt x="35" y="40"/>
                    </a:cubicBezTo>
                    <a:cubicBezTo>
                      <a:pt x="38" y="36"/>
                      <a:pt x="39" y="32"/>
                      <a:pt x="39" y="26"/>
                    </a:cubicBezTo>
                    <a:cubicBezTo>
                      <a:pt x="39" y="20"/>
                      <a:pt x="38" y="15"/>
                      <a:pt x="35" y="12"/>
                    </a:cubicBezTo>
                    <a:cubicBezTo>
                      <a:pt x="32" y="9"/>
                      <a:pt x="29" y="7"/>
                      <a:pt x="2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9" name="Freeform 76"/>
              <p:cNvSpPr>
                <a:spLocks/>
              </p:cNvSpPr>
              <p:nvPr/>
            </p:nvSpPr>
            <p:spPr bwMode="auto">
              <a:xfrm>
                <a:off x="2369"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19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19"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0" name="Freeform 77"/>
              <p:cNvSpPr>
                <a:spLocks noEditPoints="1"/>
              </p:cNvSpPr>
              <p:nvPr/>
            </p:nvSpPr>
            <p:spPr bwMode="auto">
              <a:xfrm>
                <a:off x="2428"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2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2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9 w 39"/>
                  <a:gd name="T59" fmla="*/ 22 h 50"/>
                  <a:gd name="T60" fmla="*/ 22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20" y="34"/>
                      <a:pt x="19" y="33"/>
                    </a:cubicBezTo>
                    <a:cubicBezTo>
                      <a:pt x="18" y="32"/>
                      <a:pt x="17" y="32"/>
                      <a:pt x="17" y="31"/>
                    </a:cubicBezTo>
                    <a:cubicBezTo>
                      <a:pt x="16" y="31"/>
                      <a:pt x="15" y="30"/>
                      <a:pt x="14" y="30"/>
                    </a:cubicBezTo>
                    <a:cubicBezTo>
                      <a:pt x="14" y="30"/>
                      <a:pt x="13" y="30"/>
                      <a:pt x="12"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7" y="2"/>
                      <a:pt x="28" y="3"/>
                    </a:cubicBezTo>
                    <a:cubicBezTo>
                      <a:pt x="30" y="4"/>
                      <a:pt x="31" y="6"/>
                      <a:pt x="32" y="7"/>
                    </a:cubicBezTo>
                    <a:cubicBezTo>
                      <a:pt x="32" y="9"/>
                      <a:pt x="33" y="11"/>
                      <a:pt x="33" y="13"/>
                    </a:cubicBezTo>
                    <a:cubicBezTo>
                      <a:pt x="33" y="15"/>
                      <a:pt x="33" y="17"/>
                      <a:pt x="32" y="18"/>
                    </a:cubicBezTo>
                    <a:cubicBezTo>
                      <a:pt x="32" y="20"/>
                      <a:pt x="31" y="21"/>
                      <a:pt x="30" y="22"/>
                    </a:cubicBezTo>
                    <a:cubicBezTo>
                      <a:pt x="29" y="23"/>
                      <a:pt x="28" y="24"/>
                      <a:pt x="26" y="25"/>
                    </a:cubicBezTo>
                    <a:cubicBezTo>
                      <a:pt x="25" y="26"/>
                      <a:pt x="23" y="27"/>
                      <a:pt x="22" y="27"/>
                    </a:cubicBezTo>
                    <a:cubicBezTo>
                      <a:pt x="22" y="27"/>
                      <a:pt x="22" y="27"/>
                      <a:pt x="22" y="27"/>
                    </a:cubicBezTo>
                    <a:cubicBezTo>
                      <a:pt x="23" y="28"/>
                      <a:pt x="23" y="28"/>
                      <a:pt x="24" y="29"/>
                    </a:cubicBezTo>
                    <a:cubicBezTo>
                      <a:pt x="25" y="29"/>
                      <a:pt x="25" y="30"/>
                      <a:pt x="26" y="31"/>
                    </a:cubicBezTo>
                    <a:cubicBezTo>
                      <a:pt x="27"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8" y="23"/>
                      <a:pt x="19" y="22"/>
                    </a:cubicBezTo>
                    <a:cubicBezTo>
                      <a:pt x="20" y="22"/>
                      <a:pt x="21" y="21"/>
                      <a:pt x="22"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1" name="Freeform 78"/>
              <p:cNvSpPr>
                <a:spLocks/>
              </p:cNvSpPr>
              <p:nvPr/>
            </p:nvSpPr>
            <p:spPr bwMode="auto">
              <a:xfrm>
                <a:off x="2475" y="3831"/>
                <a:ext cx="44" cy="60"/>
              </a:xfrm>
              <a:custGeom>
                <a:avLst/>
                <a:gdLst>
                  <a:gd name="T0" fmla="*/ 38 w 38"/>
                  <a:gd name="T1" fmla="*/ 49 h 52"/>
                  <a:gd name="T2" fmla="*/ 24 w 38"/>
                  <a:gd name="T3" fmla="*/ 52 h 52"/>
                  <a:gd name="T4" fmla="*/ 6 w 38"/>
                  <a:gd name="T5" fmla="*/ 45 h 52"/>
                  <a:gd name="T6" fmla="*/ 0 w 38"/>
                  <a:gd name="T7" fmla="*/ 27 h 52"/>
                  <a:gd name="T8" fmla="*/ 7 w 38"/>
                  <a:gd name="T9" fmla="*/ 7 h 52"/>
                  <a:gd name="T10" fmla="*/ 26 w 38"/>
                  <a:gd name="T11" fmla="*/ 0 h 52"/>
                  <a:gd name="T12" fmla="*/ 38 w 38"/>
                  <a:gd name="T13" fmla="*/ 2 h 52"/>
                  <a:gd name="T14" fmla="*/ 38 w 38"/>
                  <a:gd name="T15" fmla="*/ 10 h 52"/>
                  <a:gd name="T16" fmla="*/ 27 w 38"/>
                  <a:gd name="T17" fmla="*/ 7 h 52"/>
                  <a:gd name="T18" fmla="*/ 13 w 38"/>
                  <a:gd name="T19" fmla="*/ 12 h 52"/>
                  <a:gd name="T20" fmla="*/ 8 w 38"/>
                  <a:gd name="T21" fmla="*/ 26 h 52"/>
                  <a:gd name="T22" fmla="*/ 13 w 38"/>
                  <a:gd name="T23" fmla="*/ 40 h 52"/>
                  <a:gd name="T24" fmla="*/ 26 w 38"/>
                  <a:gd name="T25" fmla="*/ 45 h 52"/>
                  <a:gd name="T26" fmla="*/ 38 w 38"/>
                  <a:gd name="T27" fmla="*/ 41 h 52"/>
                  <a:gd name="T28" fmla="*/ 38 w 38"/>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2">
                    <a:moveTo>
                      <a:pt x="38" y="49"/>
                    </a:moveTo>
                    <a:cubicBezTo>
                      <a:pt x="34" y="51"/>
                      <a:pt x="29" y="52"/>
                      <a:pt x="24" y="52"/>
                    </a:cubicBezTo>
                    <a:cubicBezTo>
                      <a:pt x="16" y="52"/>
                      <a:pt x="11" y="50"/>
                      <a:pt x="6" y="45"/>
                    </a:cubicBezTo>
                    <a:cubicBezTo>
                      <a:pt x="2" y="40"/>
                      <a:pt x="0" y="34"/>
                      <a:pt x="0" y="27"/>
                    </a:cubicBezTo>
                    <a:cubicBezTo>
                      <a:pt x="0" y="19"/>
                      <a:pt x="2" y="12"/>
                      <a:pt x="7" y="7"/>
                    </a:cubicBezTo>
                    <a:cubicBezTo>
                      <a:pt x="12" y="2"/>
                      <a:pt x="18" y="0"/>
                      <a:pt x="26" y="0"/>
                    </a:cubicBezTo>
                    <a:cubicBezTo>
                      <a:pt x="31" y="0"/>
                      <a:pt x="35" y="0"/>
                      <a:pt x="38" y="2"/>
                    </a:cubicBezTo>
                    <a:cubicBezTo>
                      <a:pt x="38" y="10"/>
                      <a:pt x="38" y="10"/>
                      <a:pt x="38" y="10"/>
                    </a:cubicBezTo>
                    <a:cubicBezTo>
                      <a:pt x="35" y="8"/>
                      <a:pt x="31" y="7"/>
                      <a:pt x="27" y="7"/>
                    </a:cubicBezTo>
                    <a:cubicBezTo>
                      <a:pt x="21" y="7"/>
                      <a:pt x="17" y="9"/>
                      <a:pt x="13" y="12"/>
                    </a:cubicBezTo>
                    <a:cubicBezTo>
                      <a:pt x="10" y="16"/>
                      <a:pt x="8" y="21"/>
                      <a:pt x="8" y="26"/>
                    </a:cubicBezTo>
                    <a:cubicBezTo>
                      <a:pt x="8" y="32"/>
                      <a:pt x="10" y="36"/>
                      <a:pt x="13" y="40"/>
                    </a:cubicBezTo>
                    <a:cubicBezTo>
                      <a:pt x="16" y="43"/>
                      <a:pt x="20" y="45"/>
                      <a:pt x="26" y="45"/>
                    </a:cubicBezTo>
                    <a:cubicBezTo>
                      <a:pt x="30" y="45"/>
                      <a:pt x="34" y="43"/>
                      <a:pt x="38" y="41"/>
                    </a:cubicBezTo>
                    <a:lnTo>
                      <a:pt x="38"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2" name="Freeform 79"/>
              <p:cNvSpPr>
                <a:spLocks/>
              </p:cNvSpPr>
              <p:nvPr/>
            </p:nvSpPr>
            <p:spPr bwMode="auto">
              <a:xfrm>
                <a:off x="2529" y="3832"/>
                <a:ext cx="34" cy="58"/>
              </a:xfrm>
              <a:custGeom>
                <a:avLst/>
                <a:gdLst>
                  <a:gd name="T0" fmla="*/ 34 w 34"/>
                  <a:gd name="T1" fmla="*/ 58 h 58"/>
                  <a:gd name="T2" fmla="*/ 0 w 34"/>
                  <a:gd name="T3" fmla="*/ 58 h 58"/>
                  <a:gd name="T4" fmla="*/ 0 w 34"/>
                  <a:gd name="T5" fmla="*/ 0 h 58"/>
                  <a:gd name="T6" fmla="*/ 32 w 34"/>
                  <a:gd name="T7" fmla="*/ 0 h 58"/>
                  <a:gd name="T8" fmla="*/ 32 w 34"/>
                  <a:gd name="T9" fmla="*/ 8 h 58"/>
                  <a:gd name="T10" fmla="*/ 11 w 34"/>
                  <a:gd name="T11" fmla="*/ 8 h 58"/>
                  <a:gd name="T12" fmla="*/ 11 w 34"/>
                  <a:gd name="T13" fmla="*/ 25 h 58"/>
                  <a:gd name="T14" fmla="*/ 30 w 34"/>
                  <a:gd name="T15" fmla="*/ 25 h 58"/>
                  <a:gd name="T16" fmla="*/ 30 w 34"/>
                  <a:gd name="T17" fmla="*/ 33 h 58"/>
                  <a:gd name="T18" fmla="*/ 11 w 34"/>
                  <a:gd name="T19" fmla="*/ 33 h 58"/>
                  <a:gd name="T20" fmla="*/ 11 w 34"/>
                  <a:gd name="T21" fmla="*/ 50 h 58"/>
                  <a:gd name="T22" fmla="*/ 34 w 34"/>
                  <a:gd name="T23" fmla="*/ 50 h 58"/>
                  <a:gd name="T24" fmla="*/ 34 w 34"/>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8">
                    <a:moveTo>
                      <a:pt x="34" y="58"/>
                    </a:moveTo>
                    <a:lnTo>
                      <a:pt x="0" y="58"/>
                    </a:lnTo>
                    <a:lnTo>
                      <a:pt x="0" y="0"/>
                    </a:lnTo>
                    <a:lnTo>
                      <a:pt x="32" y="0"/>
                    </a:lnTo>
                    <a:lnTo>
                      <a:pt x="32" y="8"/>
                    </a:lnTo>
                    <a:lnTo>
                      <a:pt x="11" y="8"/>
                    </a:lnTo>
                    <a:lnTo>
                      <a:pt x="11" y="25"/>
                    </a:lnTo>
                    <a:lnTo>
                      <a:pt x="30" y="25"/>
                    </a:lnTo>
                    <a:lnTo>
                      <a:pt x="30" y="33"/>
                    </a:lnTo>
                    <a:lnTo>
                      <a:pt x="11" y="33"/>
                    </a:lnTo>
                    <a:lnTo>
                      <a:pt x="11" y="50"/>
                    </a:lnTo>
                    <a:lnTo>
                      <a:pt x="34" y="50"/>
                    </a:ln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3" name="Freeform 80"/>
              <p:cNvSpPr>
                <a:spLocks/>
              </p:cNvSpPr>
              <p:nvPr/>
            </p:nvSpPr>
            <p:spPr bwMode="auto">
              <a:xfrm>
                <a:off x="2591" y="3831"/>
                <a:ext cx="50"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4 w 43"/>
                  <a:gd name="T23" fmla="*/ 40 h 52"/>
                  <a:gd name="T24" fmla="*/ 26 w 43"/>
                  <a:gd name="T25" fmla="*/ 45 h 52"/>
                  <a:gd name="T26" fmla="*/ 35 w 43"/>
                  <a:gd name="T27" fmla="*/ 43 h 52"/>
                  <a:gd name="T28" fmla="*/ 35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8" y="50"/>
                      <a:pt x="32" y="52"/>
                      <a:pt x="25" y="52"/>
                    </a:cubicBezTo>
                    <a:cubicBezTo>
                      <a:pt x="18" y="52"/>
                      <a:pt x="12" y="50"/>
                      <a:pt x="7" y="45"/>
                    </a:cubicBezTo>
                    <a:cubicBezTo>
                      <a:pt x="3"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8" y="9"/>
                      <a:pt x="14" y="12"/>
                    </a:cubicBezTo>
                    <a:cubicBezTo>
                      <a:pt x="11" y="16"/>
                      <a:pt x="9" y="20"/>
                      <a:pt x="9" y="26"/>
                    </a:cubicBezTo>
                    <a:cubicBezTo>
                      <a:pt x="9" y="32"/>
                      <a:pt x="11" y="36"/>
                      <a:pt x="14" y="40"/>
                    </a:cubicBezTo>
                    <a:cubicBezTo>
                      <a:pt x="16" y="43"/>
                      <a:pt x="20" y="45"/>
                      <a:pt x="26" y="45"/>
                    </a:cubicBezTo>
                    <a:cubicBezTo>
                      <a:pt x="29" y="45"/>
                      <a:pt x="32" y="44"/>
                      <a:pt x="35" y="43"/>
                    </a:cubicBezTo>
                    <a:cubicBezTo>
                      <a:pt x="35" y="31"/>
                      <a:pt x="35" y="31"/>
                      <a:pt x="35"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4" name="Freeform 81"/>
              <p:cNvSpPr>
                <a:spLocks noEditPoints="1"/>
              </p:cNvSpPr>
              <p:nvPr/>
            </p:nvSpPr>
            <p:spPr bwMode="auto">
              <a:xfrm>
                <a:off x="2654"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2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9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7" y="31"/>
                    </a:cubicBezTo>
                    <a:cubicBezTo>
                      <a:pt x="16" y="31"/>
                      <a:pt x="15" y="30"/>
                      <a:pt x="14" y="30"/>
                    </a:cubicBezTo>
                    <a:cubicBezTo>
                      <a:pt x="13" y="30"/>
                      <a:pt x="13"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7" y="2"/>
                      <a:pt x="28" y="3"/>
                    </a:cubicBezTo>
                    <a:cubicBezTo>
                      <a:pt x="30" y="4"/>
                      <a:pt x="31" y="6"/>
                      <a:pt x="32" y="7"/>
                    </a:cubicBezTo>
                    <a:cubicBezTo>
                      <a:pt x="32" y="9"/>
                      <a:pt x="33" y="11"/>
                      <a:pt x="33" y="13"/>
                    </a:cubicBezTo>
                    <a:cubicBezTo>
                      <a:pt x="33" y="15"/>
                      <a:pt x="33" y="17"/>
                      <a:pt x="32" y="18"/>
                    </a:cubicBezTo>
                    <a:cubicBezTo>
                      <a:pt x="31" y="20"/>
                      <a:pt x="31" y="21"/>
                      <a:pt x="30" y="22"/>
                    </a:cubicBezTo>
                    <a:cubicBezTo>
                      <a:pt x="29" y="23"/>
                      <a:pt x="28" y="24"/>
                      <a:pt x="26" y="25"/>
                    </a:cubicBezTo>
                    <a:cubicBezTo>
                      <a:pt x="25" y="26"/>
                      <a:pt x="23" y="27"/>
                      <a:pt x="22" y="27"/>
                    </a:cubicBezTo>
                    <a:cubicBezTo>
                      <a:pt x="22" y="27"/>
                      <a:pt x="22" y="27"/>
                      <a:pt x="22" y="27"/>
                    </a:cubicBezTo>
                    <a:cubicBezTo>
                      <a:pt x="23" y="28"/>
                      <a:pt x="23" y="28"/>
                      <a:pt x="24" y="29"/>
                    </a:cubicBezTo>
                    <a:cubicBezTo>
                      <a:pt x="25" y="29"/>
                      <a:pt x="25" y="30"/>
                      <a:pt x="26" y="31"/>
                    </a:cubicBezTo>
                    <a:cubicBezTo>
                      <a:pt x="27"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8" y="23"/>
                      <a:pt x="19" y="22"/>
                    </a:cubicBezTo>
                    <a:cubicBezTo>
                      <a:pt x="20" y="22"/>
                      <a:pt x="21"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5" name="Freeform 82"/>
              <p:cNvSpPr>
                <a:spLocks noEditPoints="1"/>
              </p:cNvSpPr>
              <p:nvPr/>
            </p:nvSpPr>
            <p:spPr bwMode="auto">
              <a:xfrm>
                <a:off x="2701" y="3831"/>
                <a:ext cx="55" cy="60"/>
              </a:xfrm>
              <a:custGeom>
                <a:avLst/>
                <a:gdLst>
                  <a:gd name="T0" fmla="*/ 24 w 48"/>
                  <a:gd name="T1" fmla="*/ 52 h 52"/>
                  <a:gd name="T2" fmla="*/ 6 w 48"/>
                  <a:gd name="T3" fmla="*/ 45 h 52"/>
                  <a:gd name="T4" fmla="*/ 0 w 48"/>
                  <a:gd name="T5" fmla="*/ 26 h 52"/>
                  <a:gd name="T6" fmla="*/ 6 w 48"/>
                  <a:gd name="T7" fmla="*/ 7 h 52"/>
                  <a:gd name="T8" fmla="*/ 24 w 48"/>
                  <a:gd name="T9" fmla="*/ 0 h 52"/>
                  <a:gd name="T10" fmla="*/ 42 w 48"/>
                  <a:gd name="T11" fmla="*/ 7 h 52"/>
                  <a:gd name="T12" fmla="*/ 48 w 48"/>
                  <a:gd name="T13" fmla="*/ 25 h 52"/>
                  <a:gd name="T14" fmla="*/ 41 w 48"/>
                  <a:gd name="T15" fmla="*/ 45 h 52"/>
                  <a:gd name="T16" fmla="*/ 24 w 48"/>
                  <a:gd name="T17" fmla="*/ 52 h 52"/>
                  <a:gd name="T18" fmla="*/ 24 w 48"/>
                  <a:gd name="T19" fmla="*/ 7 h 52"/>
                  <a:gd name="T20" fmla="*/ 13 w 48"/>
                  <a:gd name="T21" fmla="*/ 12 h 52"/>
                  <a:gd name="T22" fmla="*/ 8 w 48"/>
                  <a:gd name="T23" fmla="*/ 26 h 52"/>
                  <a:gd name="T24" fmla="*/ 13 w 48"/>
                  <a:gd name="T25" fmla="*/ 39 h 52"/>
                  <a:gd name="T26" fmla="*/ 24 w 48"/>
                  <a:gd name="T27" fmla="*/ 45 h 52"/>
                  <a:gd name="T28" fmla="*/ 35 w 48"/>
                  <a:gd name="T29" fmla="*/ 40 h 52"/>
                  <a:gd name="T30" fmla="*/ 39 w 48"/>
                  <a:gd name="T31" fmla="*/ 26 h 52"/>
                  <a:gd name="T32" fmla="*/ 35 w 48"/>
                  <a:gd name="T33" fmla="*/ 12 h 52"/>
                  <a:gd name="T34" fmla="*/ 24 w 48"/>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6" y="52"/>
                      <a:pt x="11" y="50"/>
                      <a:pt x="6" y="45"/>
                    </a:cubicBezTo>
                    <a:cubicBezTo>
                      <a:pt x="2" y="40"/>
                      <a:pt x="0" y="34"/>
                      <a:pt x="0" y="26"/>
                    </a:cubicBezTo>
                    <a:cubicBezTo>
                      <a:pt x="0" y="18"/>
                      <a:pt x="2" y="12"/>
                      <a:pt x="6" y="7"/>
                    </a:cubicBezTo>
                    <a:cubicBezTo>
                      <a:pt x="11" y="2"/>
                      <a:pt x="17" y="0"/>
                      <a:pt x="24" y="0"/>
                    </a:cubicBezTo>
                    <a:cubicBezTo>
                      <a:pt x="32" y="0"/>
                      <a:pt x="37" y="2"/>
                      <a:pt x="42" y="7"/>
                    </a:cubicBezTo>
                    <a:cubicBezTo>
                      <a:pt x="46" y="12"/>
                      <a:pt x="48" y="18"/>
                      <a:pt x="48" y="25"/>
                    </a:cubicBezTo>
                    <a:cubicBezTo>
                      <a:pt x="48" y="33"/>
                      <a:pt x="46" y="40"/>
                      <a:pt x="41" y="45"/>
                    </a:cubicBezTo>
                    <a:cubicBezTo>
                      <a:pt x="37" y="49"/>
                      <a:pt x="31" y="52"/>
                      <a:pt x="24" y="52"/>
                    </a:cubicBezTo>
                    <a:close/>
                    <a:moveTo>
                      <a:pt x="24" y="7"/>
                    </a:moveTo>
                    <a:cubicBezTo>
                      <a:pt x="19" y="7"/>
                      <a:pt x="16" y="9"/>
                      <a:pt x="13" y="12"/>
                    </a:cubicBezTo>
                    <a:cubicBezTo>
                      <a:pt x="10" y="16"/>
                      <a:pt x="8" y="20"/>
                      <a:pt x="8" y="26"/>
                    </a:cubicBezTo>
                    <a:cubicBezTo>
                      <a:pt x="8" y="32"/>
                      <a:pt x="10" y="36"/>
                      <a:pt x="13" y="39"/>
                    </a:cubicBezTo>
                    <a:cubicBezTo>
                      <a:pt x="15" y="43"/>
                      <a:pt x="19" y="45"/>
                      <a:pt x="24" y="45"/>
                    </a:cubicBezTo>
                    <a:cubicBezTo>
                      <a:pt x="29" y="45"/>
                      <a:pt x="32" y="43"/>
                      <a:pt x="35" y="40"/>
                    </a:cubicBezTo>
                    <a:cubicBezTo>
                      <a:pt x="38" y="36"/>
                      <a:pt x="39" y="32"/>
                      <a:pt x="39" y="26"/>
                    </a:cubicBezTo>
                    <a:cubicBezTo>
                      <a:pt x="39" y="20"/>
                      <a:pt x="38" y="15"/>
                      <a:pt x="35" y="12"/>
                    </a:cubicBezTo>
                    <a:cubicBezTo>
                      <a:pt x="33" y="9"/>
                      <a:pt x="29" y="7"/>
                      <a:pt x="2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6" name="Freeform 83"/>
              <p:cNvSpPr>
                <a:spLocks/>
              </p:cNvSpPr>
              <p:nvPr/>
            </p:nvSpPr>
            <p:spPr bwMode="auto">
              <a:xfrm>
                <a:off x="2767"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20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20"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7" name="Freeform 84"/>
              <p:cNvSpPr>
                <a:spLocks noEditPoints="1"/>
              </p:cNvSpPr>
              <p:nvPr/>
            </p:nvSpPr>
            <p:spPr bwMode="auto">
              <a:xfrm>
                <a:off x="2826"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9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4 w 33"/>
                  <a:gd name="T25" fmla="*/ 25 h 50"/>
                  <a:gd name="T26" fmla="*/ 22 w 33"/>
                  <a:gd name="T27" fmla="*/ 22 h 50"/>
                  <a:gd name="T28" fmla="*/ 25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9" y="4"/>
                    </a:cubicBezTo>
                    <a:cubicBezTo>
                      <a:pt x="32" y="6"/>
                      <a:pt x="33" y="10"/>
                      <a:pt x="33" y="15"/>
                    </a:cubicBezTo>
                    <a:cubicBezTo>
                      <a:pt x="33" y="20"/>
                      <a:pt x="32" y="24"/>
                      <a:pt x="28" y="27"/>
                    </a:cubicBezTo>
                    <a:cubicBezTo>
                      <a:pt x="25" y="30"/>
                      <a:pt x="21" y="32"/>
                      <a:pt x="15" y="32"/>
                    </a:cubicBezTo>
                    <a:lnTo>
                      <a:pt x="8" y="32"/>
                    </a:lnTo>
                    <a:close/>
                    <a:moveTo>
                      <a:pt x="8" y="7"/>
                    </a:moveTo>
                    <a:cubicBezTo>
                      <a:pt x="8" y="25"/>
                      <a:pt x="8" y="25"/>
                      <a:pt x="8" y="25"/>
                    </a:cubicBezTo>
                    <a:cubicBezTo>
                      <a:pt x="14" y="25"/>
                      <a:pt x="14" y="25"/>
                      <a:pt x="14" y="25"/>
                    </a:cubicBezTo>
                    <a:cubicBezTo>
                      <a:pt x="17" y="25"/>
                      <a:pt x="20" y="24"/>
                      <a:pt x="22" y="22"/>
                    </a:cubicBezTo>
                    <a:cubicBezTo>
                      <a:pt x="24" y="21"/>
                      <a:pt x="25" y="18"/>
                      <a:pt x="25" y="15"/>
                    </a:cubicBezTo>
                    <a:cubicBezTo>
                      <a:pt x="25"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8" name="Freeform 85"/>
              <p:cNvSpPr>
                <a:spLocks/>
              </p:cNvSpPr>
              <p:nvPr/>
            </p:nvSpPr>
            <p:spPr bwMode="auto">
              <a:xfrm>
                <a:off x="3382"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cubicBezTo>
                      <a:pt x="930" y="1057"/>
                      <a:pt x="930" y="1057"/>
                      <a:pt x="930" y="1057"/>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9" name="Freeform 86"/>
              <p:cNvSpPr>
                <a:spLocks/>
              </p:cNvSpPr>
              <p:nvPr/>
            </p:nvSpPr>
            <p:spPr bwMode="auto">
              <a:xfrm>
                <a:off x="3375"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0" name="Freeform 87"/>
              <p:cNvSpPr>
                <a:spLocks/>
              </p:cNvSpPr>
              <p:nvPr/>
            </p:nvSpPr>
            <p:spPr bwMode="auto">
              <a:xfrm>
                <a:off x="3722" y="3449"/>
                <a:ext cx="392" cy="116"/>
              </a:xfrm>
              <a:custGeom>
                <a:avLst/>
                <a:gdLst>
                  <a:gd name="T0" fmla="*/ 247 w 340"/>
                  <a:gd name="T1" fmla="*/ 0 h 100"/>
                  <a:gd name="T2" fmla="*/ 235 w 340"/>
                  <a:gd name="T3" fmla="*/ 0 h 100"/>
                  <a:gd name="T4" fmla="*/ 112 w 340"/>
                  <a:gd name="T5" fmla="*/ 0 h 100"/>
                  <a:gd name="T6" fmla="*/ 106 w 340"/>
                  <a:gd name="T7" fmla="*/ 0 h 100"/>
                  <a:gd name="T8" fmla="*/ 0 w 340"/>
                  <a:gd name="T9" fmla="*/ 69 h 100"/>
                  <a:gd name="T10" fmla="*/ 0 w 340"/>
                  <a:gd name="T11" fmla="*/ 100 h 100"/>
                  <a:gd name="T12" fmla="*/ 127 w 340"/>
                  <a:gd name="T13" fmla="*/ 100 h 100"/>
                  <a:gd name="T14" fmla="*/ 220 w 340"/>
                  <a:gd name="T15" fmla="*/ 100 h 100"/>
                  <a:gd name="T16" fmla="*/ 340 w 340"/>
                  <a:gd name="T17" fmla="*/ 100 h 100"/>
                  <a:gd name="T18" fmla="*/ 340 w 340"/>
                  <a:gd name="T19" fmla="*/ 69 h 100"/>
                  <a:gd name="T20" fmla="*/ 247 w 340"/>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00">
                    <a:moveTo>
                      <a:pt x="247" y="0"/>
                    </a:moveTo>
                    <a:cubicBezTo>
                      <a:pt x="235" y="0"/>
                      <a:pt x="235" y="0"/>
                      <a:pt x="235" y="0"/>
                    </a:cubicBezTo>
                    <a:cubicBezTo>
                      <a:pt x="112" y="0"/>
                      <a:pt x="112" y="0"/>
                      <a:pt x="112" y="0"/>
                    </a:cubicBezTo>
                    <a:cubicBezTo>
                      <a:pt x="106" y="0"/>
                      <a:pt x="106" y="0"/>
                      <a:pt x="106" y="0"/>
                    </a:cubicBezTo>
                    <a:cubicBezTo>
                      <a:pt x="123" y="60"/>
                      <a:pt x="100" y="69"/>
                      <a:pt x="0" y="69"/>
                    </a:cubicBezTo>
                    <a:cubicBezTo>
                      <a:pt x="0" y="100"/>
                      <a:pt x="0" y="100"/>
                      <a:pt x="0" y="100"/>
                    </a:cubicBezTo>
                    <a:cubicBezTo>
                      <a:pt x="127" y="100"/>
                      <a:pt x="127" y="100"/>
                      <a:pt x="127" y="100"/>
                    </a:cubicBezTo>
                    <a:cubicBezTo>
                      <a:pt x="220" y="100"/>
                      <a:pt x="220" y="100"/>
                      <a:pt x="220" y="100"/>
                    </a:cubicBezTo>
                    <a:cubicBezTo>
                      <a:pt x="340" y="100"/>
                      <a:pt x="340" y="100"/>
                      <a:pt x="340" y="100"/>
                    </a:cubicBezTo>
                    <a:cubicBezTo>
                      <a:pt x="340" y="69"/>
                      <a:pt x="340" y="69"/>
                      <a:pt x="340" y="69"/>
                    </a:cubicBezTo>
                    <a:cubicBezTo>
                      <a:pt x="240" y="69"/>
                      <a:pt x="230" y="60"/>
                      <a:pt x="247"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1" name="Freeform 88"/>
              <p:cNvSpPr>
                <a:spLocks noEditPoints="1"/>
              </p:cNvSpPr>
              <p:nvPr/>
            </p:nvSpPr>
            <p:spPr bwMode="auto">
              <a:xfrm>
                <a:off x="3618" y="3011"/>
                <a:ext cx="600" cy="438"/>
              </a:xfrm>
              <a:custGeom>
                <a:avLst/>
                <a:gdLst>
                  <a:gd name="T0" fmla="*/ 489 w 520"/>
                  <a:gd name="T1" fmla="*/ 0 h 380"/>
                  <a:gd name="T2" fmla="*/ 28 w 520"/>
                  <a:gd name="T3" fmla="*/ 0 h 380"/>
                  <a:gd name="T4" fmla="*/ 0 w 520"/>
                  <a:gd name="T5" fmla="*/ 29 h 380"/>
                  <a:gd name="T6" fmla="*/ 0 w 520"/>
                  <a:gd name="T7" fmla="*/ 351 h 380"/>
                  <a:gd name="T8" fmla="*/ 28 w 520"/>
                  <a:gd name="T9" fmla="*/ 380 h 380"/>
                  <a:gd name="T10" fmla="*/ 489 w 520"/>
                  <a:gd name="T11" fmla="*/ 380 h 380"/>
                  <a:gd name="T12" fmla="*/ 520 w 520"/>
                  <a:gd name="T13" fmla="*/ 351 h 380"/>
                  <a:gd name="T14" fmla="*/ 520 w 520"/>
                  <a:gd name="T15" fmla="*/ 29 h 380"/>
                  <a:gd name="T16" fmla="*/ 489 w 520"/>
                  <a:gd name="T17" fmla="*/ 0 h 380"/>
                  <a:gd name="T18" fmla="*/ 480 w 520"/>
                  <a:gd name="T19" fmla="*/ 40 h 380"/>
                  <a:gd name="T20" fmla="*/ 480 w 520"/>
                  <a:gd name="T21" fmla="*/ 340 h 380"/>
                  <a:gd name="T22" fmla="*/ 40 w 520"/>
                  <a:gd name="T23" fmla="*/ 340 h 380"/>
                  <a:gd name="T24" fmla="*/ 40 w 520"/>
                  <a:gd name="T25" fmla="*/ 40 h 380"/>
                  <a:gd name="T26" fmla="*/ 481 w 520"/>
                  <a:gd name="T27" fmla="*/ 39 h 380"/>
                  <a:gd name="T28" fmla="*/ 480 w 520"/>
                  <a:gd name="T29" fmla="*/ 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380">
                    <a:moveTo>
                      <a:pt x="489" y="0"/>
                    </a:moveTo>
                    <a:cubicBezTo>
                      <a:pt x="28" y="0"/>
                      <a:pt x="28" y="0"/>
                      <a:pt x="28" y="0"/>
                    </a:cubicBezTo>
                    <a:cubicBezTo>
                      <a:pt x="12" y="0"/>
                      <a:pt x="0" y="14"/>
                      <a:pt x="0" y="29"/>
                    </a:cubicBezTo>
                    <a:cubicBezTo>
                      <a:pt x="0" y="351"/>
                      <a:pt x="0" y="351"/>
                      <a:pt x="0" y="351"/>
                    </a:cubicBezTo>
                    <a:cubicBezTo>
                      <a:pt x="0" y="366"/>
                      <a:pt x="12" y="380"/>
                      <a:pt x="28" y="380"/>
                    </a:cubicBezTo>
                    <a:cubicBezTo>
                      <a:pt x="489" y="380"/>
                      <a:pt x="489" y="380"/>
                      <a:pt x="489" y="380"/>
                    </a:cubicBezTo>
                    <a:cubicBezTo>
                      <a:pt x="504" y="380"/>
                      <a:pt x="520" y="366"/>
                      <a:pt x="520" y="351"/>
                    </a:cubicBezTo>
                    <a:cubicBezTo>
                      <a:pt x="520" y="29"/>
                      <a:pt x="520" y="29"/>
                      <a:pt x="520" y="29"/>
                    </a:cubicBezTo>
                    <a:cubicBezTo>
                      <a:pt x="520" y="14"/>
                      <a:pt x="504" y="0"/>
                      <a:pt x="489" y="0"/>
                    </a:cubicBezTo>
                    <a:moveTo>
                      <a:pt x="480" y="40"/>
                    </a:moveTo>
                    <a:cubicBezTo>
                      <a:pt x="480" y="340"/>
                      <a:pt x="480" y="340"/>
                      <a:pt x="480" y="340"/>
                    </a:cubicBezTo>
                    <a:cubicBezTo>
                      <a:pt x="40" y="340"/>
                      <a:pt x="40" y="340"/>
                      <a:pt x="40" y="340"/>
                    </a:cubicBezTo>
                    <a:cubicBezTo>
                      <a:pt x="40" y="40"/>
                      <a:pt x="40" y="40"/>
                      <a:pt x="40" y="40"/>
                    </a:cubicBezTo>
                    <a:cubicBezTo>
                      <a:pt x="481" y="39"/>
                      <a:pt x="481" y="39"/>
                      <a:pt x="481" y="39"/>
                    </a:cubicBezTo>
                    <a:cubicBezTo>
                      <a:pt x="480" y="40"/>
                      <a:pt x="480" y="40"/>
                      <a:pt x="480" y="4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2" name="Freeform 89"/>
              <p:cNvSpPr>
                <a:spLocks/>
              </p:cNvSpPr>
              <p:nvPr/>
            </p:nvSpPr>
            <p:spPr bwMode="auto">
              <a:xfrm>
                <a:off x="3663" y="3056"/>
                <a:ext cx="510" cy="347"/>
              </a:xfrm>
              <a:custGeom>
                <a:avLst/>
                <a:gdLst>
                  <a:gd name="T0" fmla="*/ 509 w 510"/>
                  <a:gd name="T1" fmla="*/ 1 h 347"/>
                  <a:gd name="T2" fmla="*/ 509 w 510"/>
                  <a:gd name="T3" fmla="*/ 347 h 347"/>
                  <a:gd name="T4" fmla="*/ 0 w 510"/>
                  <a:gd name="T5" fmla="*/ 347 h 347"/>
                  <a:gd name="T6" fmla="*/ 0 w 510"/>
                  <a:gd name="T7" fmla="*/ 1 h 347"/>
                  <a:gd name="T8" fmla="*/ 510 w 510"/>
                  <a:gd name="T9" fmla="*/ 0 h 347"/>
                  <a:gd name="T10" fmla="*/ 509 w 510"/>
                  <a:gd name="T11" fmla="*/ 1 h 347"/>
                </a:gdLst>
                <a:ahLst/>
                <a:cxnLst>
                  <a:cxn ang="0">
                    <a:pos x="T0" y="T1"/>
                  </a:cxn>
                  <a:cxn ang="0">
                    <a:pos x="T2" y="T3"/>
                  </a:cxn>
                  <a:cxn ang="0">
                    <a:pos x="T4" y="T5"/>
                  </a:cxn>
                  <a:cxn ang="0">
                    <a:pos x="T6" y="T7"/>
                  </a:cxn>
                  <a:cxn ang="0">
                    <a:pos x="T8" y="T9"/>
                  </a:cxn>
                  <a:cxn ang="0">
                    <a:pos x="T10" y="T11"/>
                  </a:cxn>
                </a:cxnLst>
                <a:rect l="0" t="0" r="r" b="b"/>
                <a:pathLst>
                  <a:path w="510" h="347">
                    <a:moveTo>
                      <a:pt x="509" y="1"/>
                    </a:moveTo>
                    <a:lnTo>
                      <a:pt x="509" y="347"/>
                    </a:lnTo>
                    <a:lnTo>
                      <a:pt x="0" y="347"/>
                    </a:lnTo>
                    <a:lnTo>
                      <a:pt x="0" y="1"/>
                    </a:lnTo>
                    <a:lnTo>
                      <a:pt x="510" y="0"/>
                    </a:lnTo>
                    <a:lnTo>
                      <a:pt x="509"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3" name="Freeform 90"/>
              <p:cNvSpPr>
                <a:spLocks/>
              </p:cNvSpPr>
              <p:nvPr/>
            </p:nvSpPr>
            <p:spPr bwMode="auto">
              <a:xfrm>
                <a:off x="3663" y="3056"/>
                <a:ext cx="510" cy="347"/>
              </a:xfrm>
              <a:custGeom>
                <a:avLst/>
                <a:gdLst>
                  <a:gd name="T0" fmla="*/ 509 w 510"/>
                  <a:gd name="T1" fmla="*/ 1 h 347"/>
                  <a:gd name="T2" fmla="*/ 509 w 510"/>
                  <a:gd name="T3" fmla="*/ 347 h 347"/>
                  <a:gd name="T4" fmla="*/ 0 w 510"/>
                  <a:gd name="T5" fmla="*/ 347 h 347"/>
                  <a:gd name="T6" fmla="*/ 0 w 510"/>
                  <a:gd name="T7" fmla="*/ 1 h 347"/>
                  <a:gd name="T8" fmla="*/ 510 w 510"/>
                  <a:gd name="T9" fmla="*/ 0 h 347"/>
                  <a:gd name="T10" fmla="*/ 509 w 510"/>
                  <a:gd name="T11" fmla="*/ 1 h 347"/>
                </a:gdLst>
                <a:ahLst/>
                <a:cxnLst>
                  <a:cxn ang="0">
                    <a:pos x="T0" y="T1"/>
                  </a:cxn>
                  <a:cxn ang="0">
                    <a:pos x="T2" y="T3"/>
                  </a:cxn>
                  <a:cxn ang="0">
                    <a:pos x="T4" y="T5"/>
                  </a:cxn>
                  <a:cxn ang="0">
                    <a:pos x="T6" y="T7"/>
                  </a:cxn>
                  <a:cxn ang="0">
                    <a:pos x="T8" y="T9"/>
                  </a:cxn>
                  <a:cxn ang="0">
                    <a:pos x="T10" y="T11"/>
                  </a:cxn>
                </a:cxnLst>
                <a:rect l="0" t="0" r="r" b="b"/>
                <a:pathLst>
                  <a:path w="510" h="347">
                    <a:moveTo>
                      <a:pt x="509" y="1"/>
                    </a:moveTo>
                    <a:lnTo>
                      <a:pt x="509" y="347"/>
                    </a:lnTo>
                    <a:lnTo>
                      <a:pt x="0" y="347"/>
                    </a:lnTo>
                    <a:lnTo>
                      <a:pt x="0" y="1"/>
                    </a:lnTo>
                    <a:lnTo>
                      <a:pt x="510" y="0"/>
                    </a:lnTo>
                    <a:lnTo>
                      <a:pt x="509"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4" name="Freeform 91"/>
              <p:cNvSpPr>
                <a:spLocks/>
              </p:cNvSpPr>
              <p:nvPr/>
            </p:nvSpPr>
            <p:spPr bwMode="auto">
              <a:xfrm>
                <a:off x="3618" y="3011"/>
                <a:ext cx="564" cy="438"/>
              </a:xfrm>
              <a:custGeom>
                <a:avLst/>
                <a:gdLst>
                  <a:gd name="T0" fmla="*/ 40 w 489"/>
                  <a:gd name="T1" fmla="*/ 340 h 380"/>
                  <a:gd name="T2" fmla="*/ 39 w 489"/>
                  <a:gd name="T3" fmla="*/ 340 h 380"/>
                  <a:gd name="T4" fmla="*/ 39 w 489"/>
                  <a:gd name="T5" fmla="*/ 40 h 380"/>
                  <a:gd name="T6" fmla="*/ 443 w 489"/>
                  <a:gd name="T7" fmla="*/ 39 h 380"/>
                  <a:gd name="T8" fmla="*/ 489 w 489"/>
                  <a:gd name="T9" fmla="*/ 0 h 380"/>
                  <a:gd name="T10" fmla="*/ 489 w 489"/>
                  <a:gd name="T11" fmla="*/ 0 h 380"/>
                  <a:gd name="T12" fmla="*/ 28 w 489"/>
                  <a:gd name="T13" fmla="*/ 0 h 380"/>
                  <a:gd name="T14" fmla="*/ 0 w 489"/>
                  <a:gd name="T15" fmla="*/ 29 h 380"/>
                  <a:gd name="T16" fmla="*/ 0 w 489"/>
                  <a:gd name="T17" fmla="*/ 351 h 380"/>
                  <a:gd name="T18" fmla="*/ 28 w 489"/>
                  <a:gd name="T19" fmla="*/ 380 h 380"/>
                  <a:gd name="T20" fmla="*/ 39 w 489"/>
                  <a:gd name="T21" fmla="*/ 380 h 380"/>
                  <a:gd name="T22" fmla="*/ 86 w 489"/>
                  <a:gd name="T23" fmla="*/ 340 h 380"/>
                  <a:gd name="T24" fmla="*/ 40 w 489"/>
                  <a:gd name="T25" fmla="*/ 3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9" h="380">
                    <a:moveTo>
                      <a:pt x="40" y="340"/>
                    </a:moveTo>
                    <a:cubicBezTo>
                      <a:pt x="39" y="340"/>
                      <a:pt x="39" y="340"/>
                      <a:pt x="39" y="340"/>
                    </a:cubicBezTo>
                    <a:cubicBezTo>
                      <a:pt x="39" y="40"/>
                      <a:pt x="39" y="40"/>
                      <a:pt x="39" y="40"/>
                    </a:cubicBezTo>
                    <a:cubicBezTo>
                      <a:pt x="443" y="39"/>
                      <a:pt x="443" y="39"/>
                      <a:pt x="443" y="39"/>
                    </a:cubicBezTo>
                    <a:cubicBezTo>
                      <a:pt x="489" y="0"/>
                      <a:pt x="489" y="0"/>
                      <a:pt x="489" y="0"/>
                    </a:cubicBezTo>
                    <a:cubicBezTo>
                      <a:pt x="489" y="0"/>
                      <a:pt x="489" y="0"/>
                      <a:pt x="489" y="0"/>
                    </a:cubicBezTo>
                    <a:cubicBezTo>
                      <a:pt x="28" y="0"/>
                      <a:pt x="28" y="0"/>
                      <a:pt x="28" y="0"/>
                    </a:cubicBezTo>
                    <a:cubicBezTo>
                      <a:pt x="12" y="0"/>
                      <a:pt x="0" y="14"/>
                      <a:pt x="0" y="29"/>
                    </a:cubicBezTo>
                    <a:cubicBezTo>
                      <a:pt x="0" y="351"/>
                      <a:pt x="0" y="351"/>
                      <a:pt x="0" y="351"/>
                    </a:cubicBezTo>
                    <a:cubicBezTo>
                      <a:pt x="0" y="366"/>
                      <a:pt x="12" y="380"/>
                      <a:pt x="28" y="380"/>
                    </a:cubicBezTo>
                    <a:cubicBezTo>
                      <a:pt x="39" y="380"/>
                      <a:pt x="39" y="380"/>
                      <a:pt x="39" y="380"/>
                    </a:cubicBezTo>
                    <a:cubicBezTo>
                      <a:pt x="86" y="340"/>
                      <a:pt x="86" y="340"/>
                      <a:pt x="86" y="340"/>
                    </a:cubicBezTo>
                    <a:lnTo>
                      <a:pt x="40" y="34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5" name="Freeform 92"/>
              <p:cNvSpPr>
                <a:spLocks/>
              </p:cNvSpPr>
              <p:nvPr/>
            </p:nvSpPr>
            <p:spPr bwMode="auto">
              <a:xfrm>
                <a:off x="3663" y="3056"/>
                <a:ext cx="466" cy="347"/>
              </a:xfrm>
              <a:custGeom>
                <a:avLst/>
                <a:gdLst>
                  <a:gd name="T0" fmla="*/ 0 w 466"/>
                  <a:gd name="T1" fmla="*/ 347 h 347"/>
                  <a:gd name="T2" fmla="*/ 1 w 466"/>
                  <a:gd name="T3" fmla="*/ 347 h 347"/>
                  <a:gd name="T4" fmla="*/ 1 w 466"/>
                  <a:gd name="T5" fmla="*/ 1 h 347"/>
                  <a:gd name="T6" fmla="*/ 466 w 466"/>
                  <a:gd name="T7" fmla="*/ 0 h 347"/>
                  <a:gd name="T8" fmla="*/ 466 w 466"/>
                  <a:gd name="T9" fmla="*/ 0 h 347"/>
                  <a:gd name="T10" fmla="*/ 0 w 466"/>
                  <a:gd name="T11" fmla="*/ 1 h 347"/>
                  <a:gd name="T12" fmla="*/ 0 w 466"/>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466" h="347">
                    <a:moveTo>
                      <a:pt x="0" y="347"/>
                    </a:moveTo>
                    <a:lnTo>
                      <a:pt x="1" y="347"/>
                    </a:lnTo>
                    <a:lnTo>
                      <a:pt x="1" y="1"/>
                    </a:lnTo>
                    <a:lnTo>
                      <a:pt x="466" y="0"/>
                    </a:lnTo>
                    <a:lnTo>
                      <a:pt x="466" y="0"/>
                    </a:lnTo>
                    <a:lnTo>
                      <a:pt x="0" y="1"/>
                    </a:lnTo>
                    <a:lnTo>
                      <a:pt x="0" y="347"/>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6" name="Rectangle 93"/>
              <p:cNvSpPr>
                <a:spLocks noChangeArrowheads="1"/>
              </p:cNvSpPr>
              <p:nvPr/>
            </p:nvSpPr>
            <p:spPr bwMode="auto">
              <a:xfrm>
                <a:off x="3722" y="3529"/>
                <a:ext cx="392" cy="36"/>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7" name="Oval 94"/>
              <p:cNvSpPr>
                <a:spLocks noChangeArrowheads="1"/>
              </p:cNvSpPr>
              <p:nvPr/>
            </p:nvSpPr>
            <p:spPr bwMode="auto">
              <a:xfrm>
                <a:off x="3908" y="3027"/>
                <a:ext cx="16" cy="17"/>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8" name="Freeform 95"/>
              <p:cNvSpPr>
                <a:spLocks/>
              </p:cNvSpPr>
              <p:nvPr/>
            </p:nvSpPr>
            <p:spPr bwMode="auto">
              <a:xfrm>
                <a:off x="3809" y="3096"/>
                <a:ext cx="218" cy="128"/>
              </a:xfrm>
              <a:custGeom>
                <a:avLst/>
                <a:gdLst>
                  <a:gd name="T0" fmla="*/ 94 w 189"/>
                  <a:gd name="T1" fmla="*/ 0 h 111"/>
                  <a:gd name="T2" fmla="*/ 93 w 189"/>
                  <a:gd name="T3" fmla="*/ 0 h 111"/>
                  <a:gd name="T4" fmla="*/ 2 w 189"/>
                  <a:gd name="T5" fmla="*/ 53 h 111"/>
                  <a:gd name="T6" fmla="*/ 0 w 189"/>
                  <a:gd name="T7" fmla="*/ 55 h 111"/>
                  <a:gd name="T8" fmla="*/ 2 w 189"/>
                  <a:gd name="T9" fmla="*/ 57 h 111"/>
                  <a:gd name="T10" fmla="*/ 93 w 189"/>
                  <a:gd name="T11" fmla="*/ 110 h 111"/>
                  <a:gd name="T12" fmla="*/ 95 w 189"/>
                  <a:gd name="T13" fmla="*/ 111 h 111"/>
                  <a:gd name="T14" fmla="*/ 96 w 189"/>
                  <a:gd name="T15" fmla="*/ 110 h 111"/>
                  <a:gd name="T16" fmla="*/ 187 w 189"/>
                  <a:gd name="T17" fmla="*/ 58 h 111"/>
                  <a:gd name="T18" fmla="*/ 189 w 189"/>
                  <a:gd name="T19" fmla="*/ 55 h 111"/>
                  <a:gd name="T20" fmla="*/ 187 w 189"/>
                  <a:gd name="T21" fmla="*/ 53 h 111"/>
                  <a:gd name="T22" fmla="*/ 96 w 189"/>
                  <a:gd name="T23" fmla="*/ 0 h 111"/>
                  <a:gd name="T24" fmla="*/ 94 w 189"/>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11">
                    <a:moveTo>
                      <a:pt x="94" y="0"/>
                    </a:moveTo>
                    <a:cubicBezTo>
                      <a:pt x="94" y="0"/>
                      <a:pt x="93" y="0"/>
                      <a:pt x="93" y="0"/>
                    </a:cubicBezTo>
                    <a:cubicBezTo>
                      <a:pt x="2" y="53"/>
                      <a:pt x="2" y="53"/>
                      <a:pt x="2" y="53"/>
                    </a:cubicBezTo>
                    <a:cubicBezTo>
                      <a:pt x="1" y="53"/>
                      <a:pt x="0" y="54"/>
                      <a:pt x="0" y="55"/>
                    </a:cubicBezTo>
                    <a:cubicBezTo>
                      <a:pt x="0" y="56"/>
                      <a:pt x="1" y="57"/>
                      <a:pt x="2" y="57"/>
                    </a:cubicBezTo>
                    <a:cubicBezTo>
                      <a:pt x="93" y="110"/>
                      <a:pt x="93" y="110"/>
                      <a:pt x="93" y="110"/>
                    </a:cubicBezTo>
                    <a:cubicBezTo>
                      <a:pt x="94" y="111"/>
                      <a:pt x="94" y="111"/>
                      <a:pt x="95" y="111"/>
                    </a:cubicBezTo>
                    <a:cubicBezTo>
                      <a:pt x="95" y="111"/>
                      <a:pt x="96" y="111"/>
                      <a:pt x="96" y="110"/>
                    </a:cubicBezTo>
                    <a:cubicBezTo>
                      <a:pt x="187" y="58"/>
                      <a:pt x="187" y="58"/>
                      <a:pt x="187" y="58"/>
                    </a:cubicBezTo>
                    <a:cubicBezTo>
                      <a:pt x="188" y="57"/>
                      <a:pt x="189" y="56"/>
                      <a:pt x="189" y="55"/>
                    </a:cubicBezTo>
                    <a:cubicBezTo>
                      <a:pt x="189" y="54"/>
                      <a:pt x="188" y="53"/>
                      <a:pt x="187" y="53"/>
                    </a:cubicBezTo>
                    <a:cubicBezTo>
                      <a:pt x="96" y="0"/>
                      <a:pt x="96" y="0"/>
                      <a:pt x="96" y="0"/>
                    </a:cubicBezTo>
                    <a:cubicBezTo>
                      <a:pt x="95" y="0"/>
                      <a:pt x="95" y="0"/>
                      <a:pt x="94" y="0"/>
                    </a:cubicBezTo>
                  </a:path>
                </a:pathLst>
              </a:custGeom>
              <a:solidFill>
                <a:srgbClr val="E6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9" name="Freeform 96"/>
              <p:cNvSpPr>
                <a:spLocks/>
              </p:cNvSpPr>
              <p:nvPr/>
            </p:nvSpPr>
            <p:spPr bwMode="auto">
              <a:xfrm>
                <a:off x="3794" y="3183"/>
                <a:ext cx="112" cy="189"/>
              </a:xfrm>
              <a:custGeom>
                <a:avLst/>
                <a:gdLst>
                  <a:gd name="T0" fmla="*/ 3 w 97"/>
                  <a:gd name="T1" fmla="*/ 0 h 164"/>
                  <a:gd name="T2" fmla="*/ 2 w 97"/>
                  <a:gd name="T3" fmla="*/ 1 h 164"/>
                  <a:gd name="T4" fmla="*/ 0 w 97"/>
                  <a:gd name="T5" fmla="*/ 3 h 164"/>
                  <a:gd name="T6" fmla="*/ 0 w 97"/>
                  <a:gd name="T7" fmla="*/ 109 h 164"/>
                  <a:gd name="T8" fmla="*/ 2 w 97"/>
                  <a:gd name="T9" fmla="*/ 111 h 164"/>
                  <a:gd name="T10" fmla="*/ 93 w 97"/>
                  <a:gd name="T11" fmla="*/ 164 h 164"/>
                  <a:gd name="T12" fmla="*/ 95 w 97"/>
                  <a:gd name="T13" fmla="*/ 164 h 164"/>
                  <a:gd name="T14" fmla="*/ 96 w 97"/>
                  <a:gd name="T15" fmla="*/ 164 h 164"/>
                  <a:gd name="T16" fmla="*/ 97 w 97"/>
                  <a:gd name="T17" fmla="*/ 162 h 164"/>
                  <a:gd name="T18" fmla="*/ 97 w 97"/>
                  <a:gd name="T19" fmla="*/ 56 h 164"/>
                  <a:gd name="T20" fmla="*/ 96 w 97"/>
                  <a:gd name="T21" fmla="*/ 53 h 164"/>
                  <a:gd name="T22" fmla="*/ 5 w 97"/>
                  <a:gd name="T23" fmla="*/ 1 h 164"/>
                  <a:gd name="T24" fmla="*/ 3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3" y="0"/>
                    </a:moveTo>
                    <a:cubicBezTo>
                      <a:pt x="3" y="0"/>
                      <a:pt x="2" y="0"/>
                      <a:pt x="2" y="1"/>
                    </a:cubicBezTo>
                    <a:cubicBezTo>
                      <a:pt x="1" y="1"/>
                      <a:pt x="0" y="2"/>
                      <a:pt x="0" y="3"/>
                    </a:cubicBezTo>
                    <a:cubicBezTo>
                      <a:pt x="0" y="109"/>
                      <a:pt x="0" y="109"/>
                      <a:pt x="0" y="109"/>
                    </a:cubicBezTo>
                    <a:cubicBezTo>
                      <a:pt x="0" y="110"/>
                      <a:pt x="1" y="111"/>
                      <a:pt x="2" y="111"/>
                    </a:cubicBezTo>
                    <a:cubicBezTo>
                      <a:pt x="93" y="164"/>
                      <a:pt x="93" y="164"/>
                      <a:pt x="93" y="164"/>
                    </a:cubicBezTo>
                    <a:cubicBezTo>
                      <a:pt x="94" y="164"/>
                      <a:pt x="94" y="164"/>
                      <a:pt x="95" y="164"/>
                    </a:cubicBezTo>
                    <a:cubicBezTo>
                      <a:pt x="95" y="164"/>
                      <a:pt x="96" y="164"/>
                      <a:pt x="96" y="164"/>
                    </a:cubicBezTo>
                    <a:cubicBezTo>
                      <a:pt x="97" y="163"/>
                      <a:pt x="97" y="163"/>
                      <a:pt x="97" y="162"/>
                    </a:cubicBezTo>
                    <a:cubicBezTo>
                      <a:pt x="97" y="56"/>
                      <a:pt x="97" y="56"/>
                      <a:pt x="97" y="56"/>
                    </a:cubicBezTo>
                    <a:cubicBezTo>
                      <a:pt x="97" y="55"/>
                      <a:pt x="97" y="54"/>
                      <a:pt x="96" y="53"/>
                    </a:cubicBezTo>
                    <a:cubicBezTo>
                      <a:pt x="5" y="1"/>
                      <a:pt x="5" y="1"/>
                      <a:pt x="5" y="1"/>
                    </a:cubicBezTo>
                    <a:cubicBezTo>
                      <a:pt x="4" y="0"/>
                      <a:pt x="4"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0" name="Freeform 97"/>
              <p:cNvSpPr>
                <a:spLocks/>
              </p:cNvSpPr>
              <p:nvPr/>
            </p:nvSpPr>
            <p:spPr bwMode="auto">
              <a:xfrm>
                <a:off x="3930" y="3184"/>
                <a:ext cx="112" cy="188"/>
              </a:xfrm>
              <a:custGeom>
                <a:avLst/>
                <a:gdLst>
                  <a:gd name="T0" fmla="*/ 94 w 97"/>
                  <a:gd name="T1" fmla="*/ 0 h 163"/>
                  <a:gd name="T2" fmla="*/ 92 w 97"/>
                  <a:gd name="T3" fmla="*/ 0 h 163"/>
                  <a:gd name="T4" fmla="*/ 1 w 97"/>
                  <a:gd name="T5" fmla="*/ 53 h 163"/>
                  <a:gd name="T6" fmla="*/ 0 w 97"/>
                  <a:gd name="T7" fmla="*/ 55 h 163"/>
                  <a:gd name="T8" fmla="*/ 0 w 97"/>
                  <a:gd name="T9" fmla="*/ 161 h 163"/>
                  <a:gd name="T10" fmla="*/ 1 w 97"/>
                  <a:gd name="T11" fmla="*/ 163 h 163"/>
                  <a:gd name="T12" fmla="*/ 3 w 97"/>
                  <a:gd name="T13" fmla="*/ 163 h 163"/>
                  <a:gd name="T14" fmla="*/ 4 w 97"/>
                  <a:gd name="T15" fmla="*/ 163 h 163"/>
                  <a:gd name="T16" fmla="*/ 95 w 97"/>
                  <a:gd name="T17" fmla="*/ 110 h 163"/>
                  <a:gd name="T18" fmla="*/ 97 w 97"/>
                  <a:gd name="T19" fmla="*/ 108 h 163"/>
                  <a:gd name="T20" fmla="*/ 97 w 97"/>
                  <a:gd name="T21" fmla="*/ 3 h 163"/>
                  <a:gd name="T22" fmla="*/ 95 w 97"/>
                  <a:gd name="T23" fmla="*/ 0 h 163"/>
                  <a:gd name="T24" fmla="*/ 94 w 97"/>
                  <a:gd name="T2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3">
                    <a:moveTo>
                      <a:pt x="94" y="0"/>
                    </a:moveTo>
                    <a:cubicBezTo>
                      <a:pt x="93" y="0"/>
                      <a:pt x="93" y="0"/>
                      <a:pt x="92" y="0"/>
                    </a:cubicBezTo>
                    <a:cubicBezTo>
                      <a:pt x="1" y="53"/>
                      <a:pt x="1" y="53"/>
                      <a:pt x="1" y="53"/>
                    </a:cubicBezTo>
                    <a:cubicBezTo>
                      <a:pt x="0" y="53"/>
                      <a:pt x="0" y="54"/>
                      <a:pt x="0" y="55"/>
                    </a:cubicBezTo>
                    <a:cubicBezTo>
                      <a:pt x="0" y="161"/>
                      <a:pt x="0" y="161"/>
                      <a:pt x="0" y="161"/>
                    </a:cubicBezTo>
                    <a:cubicBezTo>
                      <a:pt x="0" y="162"/>
                      <a:pt x="0" y="162"/>
                      <a:pt x="1" y="163"/>
                    </a:cubicBezTo>
                    <a:cubicBezTo>
                      <a:pt x="2" y="163"/>
                      <a:pt x="2" y="163"/>
                      <a:pt x="3" y="163"/>
                    </a:cubicBezTo>
                    <a:cubicBezTo>
                      <a:pt x="3" y="163"/>
                      <a:pt x="4" y="163"/>
                      <a:pt x="4" y="163"/>
                    </a:cubicBezTo>
                    <a:cubicBezTo>
                      <a:pt x="95" y="110"/>
                      <a:pt x="95" y="110"/>
                      <a:pt x="95" y="110"/>
                    </a:cubicBezTo>
                    <a:cubicBezTo>
                      <a:pt x="96" y="110"/>
                      <a:pt x="97" y="109"/>
                      <a:pt x="97" y="108"/>
                    </a:cubicBezTo>
                    <a:cubicBezTo>
                      <a:pt x="97" y="3"/>
                      <a:pt x="97" y="3"/>
                      <a:pt x="97" y="3"/>
                    </a:cubicBezTo>
                    <a:cubicBezTo>
                      <a:pt x="97" y="2"/>
                      <a:pt x="96" y="1"/>
                      <a:pt x="95" y="0"/>
                    </a:cubicBezTo>
                    <a:cubicBezTo>
                      <a:pt x="95" y="0"/>
                      <a:pt x="94" y="0"/>
                      <a:pt x="94"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1" name="Freeform 98"/>
              <p:cNvSpPr>
                <a:spLocks/>
              </p:cNvSpPr>
              <p:nvPr/>
            </p:nvSpPr>
            <p:spPr bwMode="auto">
              <a:xfrm>
                <a:off x="3502" y="3732"/>
                <a:ext cx="52" cy="59"/>
              </a:xfrm>
              <a:custGeom>
                <a:avLst/>
                <a:gdLst>
                  <a:gd name="T0" fmla="*/ 45 w 45"/>
                  <a:gd name="T1" fmla="*/ 0 h 51"/>
                  <a:gd name="T2" fmla="*/ 27 w 45"/>
                  <a:gd name="T3" fmla="*/ 51 h 51"/>
                  <a:gd name="T4" fmla="*/ 17 w 45"/>
                  <a:gd name="T5" fmla="*/ 51 h 51"/>
                  <a:gd name="T6" fmla="*/ 0 w 45"/>
                  <a:gd name="T7" fmla="*/ 0 h 51"/>
                  <a:gd name="T8" fmla="*/ 9 w 45"/>
                  <a:gd name="T9" fmla="*/ 0 h 51"/>
                  <a:gd name="T10" fmla="*/ 21 w 45"/>
                  <a:gd name="T11" fmla="*/ 38 h 51"/>
                  <a:gd name="T12" fmla="*/ 22 w 45"/>
                  <a:gd name="T13" fmla="*/ 43 h 51"/>
                  <a:gd name="T14" fmla="*/ 22 w 45"/>
                  <a:gd name="T15" fmla="*/ 43 h 51"/>
                  <a:gd name="T16" fmla="*/ 23 w 45"/>
                  <a:gd name="T17" fmla="*/ 38 h 51"/>
                  <a:gd name="T18" fmla="*/ 36 w 45"/>
                  <a:gd name="T19" fmla="*/ 0 h 51"/>
                  <a:gd name="T20" fmla="*/ 45 w 45"/>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0"/>
                    </a:moveTo>
                    <a:cubicBezTo>
                      <a:pt x="27" y="51"/>
                      <a:pt x="27" y="51"/>
                      <a:pt x="27" y="51"/>
                    </a:cubicBezTo>
                    <a:cubicBezTo>
                      <a:pt x="17" y="51"/>
                      <a:pt x="17" y="51"/>
                      <a:pt x="17" y="51"/>
                    </a:cubicBezTo>
                    <a:cubicBezTo>
                      <a:pt x="0" y="0"/>
                      <a:pt x="0" y="0"/>
                      <a:pt x="0" y="0"/>
                    </a:cubicBezTo>
                    <a:cubicBezTo>
                      <a:pt x="9" y="0"/>
                      <a:pt x="9" y="0"/>
                      <a:pt x="9" y="0"/>
                    </a:cubicBezTo>
                    <a:cubicBezTo>
                      <a:pt x="21" y="38"/>
                      <a:pt x="21" y="38"/>
                      <a:pt x="21" y="38"/>
                    </a:cubicBezTo>
                    <a:cubicBezTo>
                      <a:pt x="22" y="40"/>
                      <a:pt x="22" y="41"/>
                      <a:pt x="22" y="43"/>
                    </a:cubicBezTo>
                    <a:cubicBezTo>
                      <a:pt x="22" y="43"/>
                      <a:pt x="22" y="43"/>
                      <a:pt x="22" y="43"/>
                    </a:cubicBezTo>
                    <a:cubicBezTo>
                      <a:pt x="22" y="41"/>
                      <a:pt x="23" y="40"/>
                      <a:pt x="23" y="38"/>
                    </a:cubicBezTo>
                    <a:cubicBezTo>
                      <a:pt x="36" y="0"/>
                      <a:pt x="36" y="0"/>
                      <a:pt x="36" y="0"/>
                    </a:cubicBez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2" name="Rectangle 99"/>
              <p:cNvSpPr>
                <a:spLocks noChangeArrowheads="1"/>
              </p:cNvSpPr>
              <p:nvPr/>
            </p:nvSpPr>
            <p:spPr bwMode="auto">
              <a:xfrm>
                <a:off x="3561" y="3732"/>
                <a:ext cx="1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3" name="Freeform 100"/>
              <p:cNvSpPr>
                <a:spLocks noEditPoints="1"/>
              </p:cNvSpPr>
              <p:nvPr/>
            </p:nvSpPr>
            <p:spPr bwMode="auto">
              <a:xfrm>
                <a:off x="3585" y="3732"/>
                <a:ext cx="45" cy="59"/>
              </a:xfrm>
              <a:custGeom>
                <a:avLst/>
                <a:gdLst>
                  <a:gd name="T0" fmla="*/ 39 w 39"/>
                  <a:gd name="T1" fmla="*/ 51 h 51"/>
                  <a:gd name="T2" fmla="*/ 30 w 39"/>
                  <a:gd name="T3" fmla="*/ 51 h 51"/>
                  <a:gd name="T4" fmla="*/ 22 w 39"/>
                  <a:gd name="T5" fmla="*/ 37 h 51"/>
                  <a:gd name="T6" fmla="*/ 19 w 39"/>
                  <a:gd name="T7" fmla="*/ 34 h 51"/>
                  <a:gd name="T8" fmla="*/ 17 w 39"/>
                  <a:gd name="T9" fmla="*/ 32 h 51"/>
                  <a:gd name="T10" fmla="*/ 15 w 39"/>
                  <a:gd name="T11" fmla="*/ 31 h 51"/>
                  <a:gd name="T12" fmla="*/ 12 w 39"/>
                  <a:gd name="T13" fmla="*/ 30 h 51"/>
                  <a:gd name="T14" fmla="*/ 9 w 39"/>
                  <a:gd name="T15" fmla="*/ 30 h 51"/>
                  <a:gd name="T16" fmla="*/ 9 w 39"/>
                  <a:gd name="T17" fmla="*/ 51 h 51"/>
                  <a:gd name="T18" fmla="*/ 0 w 39"/>
                  <a:gd name="T19" fmla="*/ 51 h 51"/>
                  <a:gd name="T20" fmla="*/ 0 w 39"/>
                  <a:gd name="T21" fmla="*/ 0 h 51"/>
                  <a:gd name="T22" fmla="*/ 17 w 39"/>
                  <a:gd name="T23" fmla="*/ 0 h 51"/>
                  <a:gd name="T24" fmla="*/ 24 w 39"/>
                  <a:gd name="T25" fmla="*/ 1 h 51"/>
                  <a:gd name="T26" fmla="*/ 29 w 39"/>
                  <a:gd name="T27" fmla="*/ 4 h 51"/>
                  <a:gd name="T28" fmla="*/ 32 w 39"/>
                  <a:gd name="T29" fmla="*/ 8 h 51"/>
                  <a:gd name="T30" fmla="*/ 34 w 39"/>
                  <a:gd name="T31" fmla="*/ 14 h 51"/>
                  <a:gd name="T32" fmla="*/ 33 w 39"/>
                  <a:gd name="T33" fmla="*/ 19 h 51"/>
                  <a:gd name="T34" fmla="*/ 30 w 39"/>
                  <a:gd name="T35" fmla="*/ 23 h 51"/>
                  <a:gd name="T36" fmla="*/ 27 w 39"/>
                  <a:gd name="T37" fmla="*/ 26 h 51"/>
                  <a:gd name="T38" fmla="*/ 22 w 39"/>
                  <a:gd name="T39" fmla="*/ 28 h 51"/>
                  <a:gd name="T40" fmla="*/ 22 w 39"/>
                  <a:gd name="T41" fmla="*/ 28 h 51"/>
                  <a:gd name="T42" fmla="*/ 25 w 39"/>
                  <a:gd name="T43" fmla="*/ 29 h 51"/>
                  <a:gd name="T44" fmla="*/ 27 w 39"/>
                  <a:gd name="T45" fmla="*/ 31 h 51"/>
                  <a:gd name="T46" fmla="*/ 28 w 39"/>
                  <a:gd name="T47" fmla="*/ 34 h 51"/>
                  <a:gd name="T48" fmla="*/ 30 w 39"/>
                  <a:gd name="T49" fmla="*/ 36 h 51"/>
                  <a:gd name="T50" fmla="*/ 39 w 39"/>
                  <a:gd name="T51" fmla="*/ 51 h 51"/>
                  <a:gd name="T52" fmla="*/ 9 w 39"/>
                  <a:gd name="T53" fmla="*/ 7 h 51"/>
                  <a:gd name="T54" fmla="*/ 9 w 39"/>
                  <a:gd name="T55" fmla="*/ 23 h 51"/>
                  <a:gd name="T56" fmla="*/ 16 w 39"/>
                  <a:gd name="T57" fmla="*/ 23 h 51"/>
                  <a:gd name="T58" fmla="*/ 19 w 39"/>
                  <a:gd name="T59" fmla="*/ 23 h 51"/>
                  <a:gd name="T60" fmla="*/ 22 w 39"/>
                  <a:gd name="T61" fmla="*/ 21 h 51"/>
                  <a:gd name="T62" fmla="*/ 24 w 39"/>
                  <a:gd name="T63" fmla="*/ 18 h 51"/>
                  <a:gd name="T64" fmla="*/ 25 w 39"/>
                  <a:gd name="T65" fmla="*/ 15 h 51"/>
                  <a:gd name="T66" fmla="*/ 22 w 39"/>
                  <a:gd name="T67" fmla="*/ 9 h 51"/>
                  <a:gd name="T68" fmla="*/ 16 w 39"/>
                  <a:gd name="T69" fmla="*/ 7 h 51"/>
                  <a:gd name="T70" fmla="*/ 9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30" y="51"/>
                      <a:pt x="30" y="51"/>
                      <a:pt x="30" y="51"/>
                    </a:cubicBezTo>
                    <a:cubicBezTo>
                      <a:pt x="22" y="37"/>
                      <a:pt x="22" y="37"/>
                      <a:pt x="22" y="37"/>
                    </a:cubicBezTo>
                    <a:cubicBezTo>
                      <a:pt x="21" y="36"/>
                      <a:pt x="20" y="35"/>
                      <a:pt x="19" y="34"/>
                    </a:cubicBezTo>
                    <a:cubicBezTo>
                      <a:pt x="19" y="33"/>
                      <a:pt x="18" y="32"/>
                      <a:pt x="17" y="32"/>
                    </a:cubicBezTo>
                    <a:cubicBezTo>
                      <a:pt x="17" y="31"/>
                      <a:pt x="16" y="31"/>
                      <a:pt x="15" y="31"/>
                    </a:cubicBezTo>
                    <a:cubicBezTo>
                      <a:pt x="14" y="30"/>
                      <a:pt x="13" y="30"/>
                      <a:pt x="12" y="30"/>
                    </a:cubicBezTo>
                    <a:cubicBezTo>
                      <a:pt x="9" y="30"/>
                      <a:pt x="9" y="30"/>
                      <a:pt x="9" y="30"/>
                    </a:cubicBezTo>
                    <a:cubicBezTo>
                      <a:pt x="9" y="51"/>
                      <a:pt x="9" y="51"/>
                      <a:pt x="9" y="51"/>
                    </a:cubicBezTo>
                    <a:cubicBezTo>
                      <a:pt x="0" y="51"/>
                      <a:pt x="0" y="51"/>
                      <a:pt x="0" y="51"/>
                    </a:cubicBezTo>
                    <a:cubicBezTo>
                      <a:pt x="0" y="0"/>
                      <a:pt x="0" y="0"/>
                      <a:pt x="0" y="0"/>
                    </a:cubicBezTo>
                    <a:cubicBezTo>
                      <a:pt x="17" y="0"/>
                      <a:pt x="17" y="0"/>
                      <a:pt x="17" y="0"/>
                    </a:cubicBezTo>
                    <a:cubicBezTo>
                      <a:pt x="19" y="0"/>
                      <a:pt x="22" y="1"/>
                      <a:pt x="24" y="1"/>
                    </a:cubicBezTo>
                    <a:cubicBezTo>
                      <a:pt x="26" y="2"/>
                      <a:pt x="27" y="2"/>
                      <a:pt x="29" y="4"/>
                    </a:cubicBezTo>
                    <a:cubicBezTo>
                      <a:pt x="30" y="5"/>
                      <a:pt x="31" y="6"/>
                      <a:pt x="32" y="8"/>
                    </a:cubicBezTo>
                    <a:cubicBezTo>
                      <a:pt x="33" y="10"/>
                      <a:pt x="34" y="12"/>
                      <a:pt x="34" y="14"/>
                    </a:cubicBezTo>
                    <a:cubicBezTo>
                      <a:pt x="34" y="16"/>
                      <a:pt x="33" y="17"/>
                      <a:pt x="33" y="19"/>
                    </a:cubicBezTo>
                    <a:cubicBezTo>
                      <a:pt x="32" y="20"/>
                      <a:pt x="31" y="22"/>
                      <a:pt x="30" y="23"/>
                    </a:cubicBezTo>
                    <a:cubicBezTo>
                      <a:pt x="30" y="24"/>
                      <a:pt x="28" y="25"/>
                      <a:pt x="27" y="26"/>
                    </a:cubicBezTo>
                    <a:cubicBezTo>
                      <a:pt x="26" y="27"/>
                      <a:pt x="24" y="27"/>
                      <a:pt x="22" y="28"/>
                    </a:cubicBezTo>
                    <a:cubicBezTo>
                      <a:pt x="22" y="28"/>
                      <a:pt x="22" y="28"/>
                      <a:pt x="22" y="28"/>
                    </a:cubicBezTo>
                    <a:cubicBezTo>
                      <a:pt x="23" y="28"/>
                      <a:pt x="24" y="29"/>
                      <a:pt x="25" y="29"/>
                    </a:cubicBezTo>
                    <a:cubicBezTo>
                      <a:pt x="25" y="30"/>
                      <a:pt x="26" y="31"/>
                      <a:pt x="27" y="31"/>
                    </a:cubicBezTo>
                    <a:cubicBezTo>
                      <a:pt x="27" y="32"/>
                      <a:pt x="28" y="33"/>
                      <a:pt x="28" y="34"/>
                    </a:cubicBezTo>
                    <a:cubicBezTo>
                      <a:pt x="29" y="34"/>
                      <a:pt x="30" y="35"/>
                      <a:pt x="30" y="36"/>
                    </a:cubicBezTo>
                    <a:lnTo>
                      <a:pt x="39" y="51"/>
                    </a:lnTo>
                    <a:close/>
                    <a:moveTo>
                      <a:pt x="9" y="7"/>
                    </a:moveTo>
                    <a:cubicBezTo>
                      <a:pt x="9" y="23"/>
                      <a:pt x="9" y="23"/>
                      <a:pt x="9" y="23"/>
                    </a:cubicBezTo>
                    <a:cubicBezTo>
                      <a:pt x="16" y="23"/>
                      <a:pt x="16" y="23"/>
                      <a:pt x="16" y="23"/>
                    </a:cubicBezTo>
                    <a:cubicBezTo>
                      <a:pt x="17" y="23"/>
                      <a:pt x="18" y="23"/>
                      <a:pt x="19" y="23"/>
                    </a:cubicBezTo>
                    <a:cubicBezTo>
                      <a:pt x="20" y="22"/>
                      <a:pt x="21" y="22"/>
                      <a:pt x="22" y="21"/>
                    </a:cubicBezTo>
                    <a:cubicBezTo>
                      <a:pt x="23" y="20"/>
                      <a:pt x="24" y="19"/>
                      <a:pt x="24" y="18"/>
                    </a:cubicBezTo>
                    <a:cubicBezTo>
                      <a:pt x="24" y="17"/>
                      <a:pt x="25" y="16"/>
                      <a:pt x="25" y="15"/>
                    </a:cubicBezTo>
                    <a:cubicBezTo>
                      <a:pt x="25" y="12"/>
                      <a:pt x="24" y="10"/>
                      <a:pt x="22"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4" name="Freeform 101"/>
              <p:cNvSpPr>
                <a:spLocks/>
              </p:cNvSpPr>
              <p:nvPr/>
            </p:nvSpPr>
            <p:spPr bwMode="auto">
              <a:xfrm>
                <a:off x="3630" y="3732"/>
                <a:ext cx="42" cy="59"/>
              </a:xfrm>
              <a:custGeom>
                <a:avLst/>
                <a:gdLst>
                  <a:gd name="T0" fmla="*/ 42 w 42"/>
                  <a:gd name="T1" fmla="*/ 8 h 59"/>
                  <a:gd name="T2" fmla="*/ 25 w 42"/>
                  <a:gd name="T3" fmla="*/ 8 h 59"/>
                  <a:gd name="T4" fmla="*/ 25 w 42"/>
                  <a:gd name="T5" fmla="*/ 59 h 59"/>
                  <a:gd name="T6" fmla="*/ 16 w 42"/>
                  <a:gd name="T7" fmla="*/ 59 h 59"/>
                  <a:gd name="T8" fmla="*/ 16 w 42"/>
                  <a:gd name="T9" fmla="*/ 8 h 59"/>
                  <a:gd name="T10" fmla="*/ 0 w 42"/>
                  <a:gd name="T11" fmla="*/ 8 h 59"/>
                  <a:gd name="T12" fmla="*/ 0 w 42"/>
                  <a:gd name="T13" fmla="*/ 0 h 59"/>
                  <a:gd name="T14" fmla="*/ 42 w 42"/>
                  <a:gd name="T15" fmla="*/ 0 h 59"/>
                  <a:gd name="T16" fmla="*/ 42 w 42"/>
                  <a:gd name="T17"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9">
                    <a:moveTo>
                      <a:pt x="42" y="8"/>
                    </a:moveTo>
                    <a:lnTo>
                      <a:pt x="25" y="8"/>
                    </a:lnTo>
                    <a:lnTo>
                      <a:pt x="25" y="59"/>
                    </a:lnTo>
                    <a:lnTo>
                      <a:pt x="16" y="59"/>
                    </a:lnTo>
                    <a:lnTo>
                      <a:pt x="16"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5" name="Freeform 102"/>
              <p:cNvSpPr>
                <a:spLocks/>
              </p:cNvSpPr>
              <p:nvPr/>
            </p:nvSpPr>
            <p:spPr bwMode="auto">
              <a:xfrm>
                <a:off x="3681" y="3732"/>
                <a:ext cx="45" cy="59"/>
              </a:xfrm>
              <a:custGeom>
                <a:avLst/>
                <a:gdLst>
                  <a:gd name="T0" fmla="*/ 39 w 39"/>
                  <a:gd name="T1" fmla="*/ 30 h 51"/>
                  <a:gd name="T2" fmla="*/ 19 w 39"/>
                  <a:gd name="T3" fmla="*/ 51 h 51"/>
                  <a:gd name="T4" fmla="*/ 0 w 39"/>
                  <a:gd name="T5" fmla="*/ 31 h 51"/>
                  <a:gd name="T6" fmla="*/ 0 w 39"/>
                  <a:gd name="T7" fmla="*/ 0 h 51"/>
                  <a:gd name="T8" fmla="*/ 8 w 39"/>
                  <a:gd name="T9" fmla="*/ 0 h 51"/>
                  <a:gd name="T10" fmla="*/ 8 w 39"/>
                  <a:gd name="T11" fmla="*/ 29 h 51"/>
                  <a:gd name="T12" fmla="*/ 20 w 39"/>
                  <a:gd name="T13" fmla="*/ 44 h 51"/>
                  <a:gd name="T14" fmla="*/ 31 w 39"/>
                  <a:gd name="T15" fmla="*/ 30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5"/>
                      <a:pt x="0" y="31"/>
                    </a:cubicBezTo>
                    <a:cubicBezTo>
                      <a:pt x="0" y="0"/>
                      <a:pt x="0" y="0"/>
                      <a:pt x="0" y="0"/>
                    </a:cubicBezTo>
                    <a:cubicBezTo>
                      <a:pt x="8" y="0"/>
                      <a:pt x="8" y="0"/>
                      <a:pt x="8" y="0"/>
                    </a:cubicBezTo>
                    <a:cubicBezTo>
                      <a:pt x="8" y="29"/>
                      <a:pt x="8" y="29"/>
                      <a:pt x="8" y="29"/>
                    </a:cubicBezTo>
                    <a:cubicBezTo>
                      <a:pt x="8" y="39"/>
                      <a:pt x="12" y="44"/>
                      <a:pt x="20" y="44"/>
                    </a:cubicBezTo>
                    <a:cubicBezTo>
                      <a:pt x="27" y="44"/>
                      <a:pt x="31" y="39"/>
                      <a:pt x="31" y="30"/>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6" name="Freeform 103"/>
              <p:cNvSpPr>
                <a:spLocks noEditPoints="1"/>
              </p:cNvSpPr>
              <p:nvPr/>
            </p:nvSpPr>
            <p:spPr bwMode="auto">
              <a:xfrm>
                <a:off x="3731" y="3732"/>
                <a:ext cx="55"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6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4" y="9"/>
                      <a:pt x="23" y="8"/>
                    </a:cubicBezTo>
                    <a:cubicBezTo>
                      <a:pt x="23" y="8"/>
                      <a:pt x="23" y="8"/>
                      <a:pt x="23" y="8"/>
                    </a:cubicBezTo>
                    <a:cubicBezTo>
                      <a:pt x="23" y="9"/>
                      <a:pt x="23" y="10"/>
                      <a:pt x="22" y="11"/>
                    </a:cubicBezTo>
                    <a:cubicBezTo>
                      <a:pt x="16" y="31"/>
                      <a:pt x="16" y="31"/>
                      <a:pt x="16"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7" name="Freeform 104"/>
              <p:cNvSpPr>
                <a:spLocks/>
              </p:cNvSpPr>
              <p:nvPr/>
            </p:nvSpPr>
            <p:spPr bwMode="auto">
              <a:xfrm>
                <a:off x="3794" y="3732"/>
                <a:ext cx="32" cy="59"/>
              </a:xfrm>
              <a:custGeom>
                <a:avLst/>
                <a:gdLst>
                  <a:gd name="T0" fmla="*/ 32 w 32"/>
                  <a:gd name="T1" fmla="*/ 59 h 59"/>
                  <a:gd name="T2" fmla="*/ 0 w 32"/>
                  <a:gd name="T3" fmla="*/ 59 h 59"/>
                  <a:gd name="T4" fmla="*/ 0 w 32"/>
                  <a:gd name="T5" fmla="*/ 0 h 59"/>
                  <a:gd name="T6" fmla="*/ 9 w 32"/>
                  <a:gd name="T7" fmla="*/ 0 h 59"/>
                  <a:gd name="T8" fmla="*/ 9 w 32"/>
                  <a:gd name="T9" fmla="*/ 51 h 59"/>
                  <a:gd name="T10" fmla="*/ 32 w 32"/>
                  <a:gd name="T11" fmla="*/ 51 h 59"/>
                  <a:gd name="T12" fmla="*/ 32 w 32"/>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32" h="59">
                    <a:moveTo>
                      <a:pt x="32" y="59"/>
                    </a:moveTo>
                    <a:lnTo>
                      <a:pt x="0" y="59"/>
                    </a:lnTo>
                    <a:lnTo>
                      <a:pt x="0" y="0"/>
                    </a:lnTo>
                    <a:lnTo>
                      <a:pt x="9" y="0"/>
                    </a:lnTo>
                    <a:lnTo>
                      <a:pt x="9" y="51"/>
                    </a:lnTo>
                    <a:lnTo>
                      <a:pt x="32" y="5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8" name="Freeform 105"/>
              <p:cNvSpPr>
                <a:spLocks/>
              </p:cNvSpPr>
              <p:nvPr/>
            </p:nvSpPr>
            <p:spPr bwMode="auto">
              <a:xfrm>
                <a:off x="3857" y="3732"/>
                <a:ext cx="62" cy="59"/>
              </a:xfrm>
              <a:custGeom>
                <a:avLst/>
                <a:gdLst>
                  <a:gd name="T0" fmla="*/ 54 w 54"/>
                  <a:gd name="T1" fmla="*/ 51 h 51"/>
                  <a:gd name="T2" fmla="*/ 46 w 54"/>
                  <a:gd name="T3" fmla="*/ 51 h 51"/>
                  <a:gd name="T4" fmla="*/ 46 w 54"/>
                  <a:gd name="T5" fmla="*/ 18 h 51"/>
                  <a:gd name="T6" fmla="*/ 46 w 54"/>
                  <a:gd name="T7" fmla="*/ 8 h 51"/>
                  <a:gd name="T8" fmla="*/ 46 w 54"/>
                  <a:gd name="T9" fmla="*/ 8 h 51"/>
                  <a:gd name="T10" fmla="*/ 45 w 54"/>
                  <a:gd name="T11" fmla="*/ 13 h 51"/>
                  <a:gd name="T12" fmla="*/ 30 w 54"/>
                  <a:gd name="T13" fmla="*/ 51 h 51"/>
                  <a:gd name="T14" fmla="*/ 24 w 54"/>
                  <a:gd name="T15" fmla="*/ 51 h 51"/>
                  <a:gd name="T16" fmla="*/ 9 w 54"/>
                  <a:gd name="T17" fmla="*/ 13 h 51"/>
                  <a:gd name="T18" fmla="*/ 7 w 54"/>
                  <a:gd name="T19" fmla="*/ 8 h 51"/>
                  <a:gd name="T20" fmla="*/ 7 w 54"/>
                  <a:gd name="T21" fmla="*/ 8 h 51"/>
                  <a:gd name="T22" fmla="*/ 8 w 54"/>
                  <a:gd name="T23" fmla="*/ 18 h 51"/>
                  <a:gd name="T24" fmla="*/ 8 w 54"/>
                  <a:gd name="T25" fmla="*/ 51 h 51"/>
                  <a:gd name="T26" fmla="*/ 0 w 54"/>
                  <a:gd name="T27" fmla="*/ 51 h 51"/>
                  <a:gd name="T28" fmla="*/ 0 w 54"/>
                  <a:gd name="T29" fmla="*/ 0 h 51"/>
                  <a:gd name="T30" fmla="*/ 12 w 54"/>
                  <a:gd name="T31" fmla="*/ 0 h 51"/>
                  <a:gd name="T32" fmla="*/ 25 w 54"/>
                  <a:gd name="T33" fmla="*/ 34 h 51"/>
                  <a:gd name="T34" fmla="*/ 27 w 54"/>
                  <a:gd name="T35" fmla="*/ 40 h 51"/>
                  <a:gd name="T36" fmla="*/ 27 w 54"/>
                  <a:gd name="T37" fmla="*/ 40 h 51"/>
                  <a:gd name="T38" fmla="*/ 29 w 54"/>
                  <a:gd name="T39" fmla="*/ 34 h 51"/>
                  <a:gd name="T40" fmla="*/ 43 w 54"/>
                  <a:gd name="T41" fmla="*/ 0 h 51"/>
                  <a:gd name="T42" fmla="*/ 54 w 54"/>
                  <a:gd name="T43" fmla="*/ 0 h 51"/>
                  <a:gd name="T44" fmla="*/ 54 w 54"/>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51">
                    <a:moveTo>
                      <a:pt x="54" y="51"/>
                    </a:moveTo>
                    <a:cubicBezTo>
                      <a:pt x="46" y="51"/>
                      <a:pt x="46" y="51"/>
                      <a:pt x="46" y="51"/>
                    </a:cubicBezTo>
                    <a:cubicBezTo>
                      <a:pt x="46" y="18"/>
                      <a:pt x="46" y="18"/>
                      <a:pt x="46" y="18"/>
                    </a:cubicBezTo>
                    <a:cubicBezTo>
                      <a:pt x="46" y="15"/>
                      <a:pt x="46" y="12"/>
                      <a:pt x="46" y="8"/>
                    </a:cubicBezTo>
                    <a:cubicBezTo>
                      <a:pt x="46" y="8"/>
                      <a:pt x="46" y="8"/>
                      <a:pt x="46" y="8"/>
                    </a:cubicBezTo>
                    <a:cubicBezTo>
                      <a:pt x="45" y="10"/>
                      <a:pt x="45" y="12"/>
                      <a:pt x="45" y="13"/>
                    </a:cubicBezTo>
                    <a:cubicBezTo>
                      <a:pt x="30" y="51"/>
                      <a:pt x="30" y="51"/>
                      <a:pt x="30" y="51"/>
                    </a:cubicBezTo>
                    <a:cubicBezTo>
                      <a:pt x="24" y="51"/>
                      <a:pt x="24" y="51"/>
                      <a:pt x="24" y="51"/>
                    </a:cubicBezTo>
                    <a:cubicBezTo>
                      <a:pt x="9" y="13"/>
                      <a:pt x="9" y="13"/>
                      <a:pt x="9" y="13"/>
                    </a:cubicBezTo>
                    <a:cubicBezTo>
                      <a:pt x="8" y="12"/>
                      <a:pt x="8" y="10"/>
                      <a:pt x="7" y="8"/>
                    </a:cubicBezTo>
                    <a:cubicBezTo>
                      <a:pt x="7" y="8"/>
                      <a:pt x="7" y="8"/>
                      <a:pt x="7" y="8"/>
                    </a:cubicBezTo>
                    <a:cubicBezTo>
                      <a:pt x="7" y="10"/>
                      <a:pt x="8" y="14"/>
                      <a:pt x="8" y="18"/>
                    </a:cubicBezTo>
                    <a:cubicBezTo>
                      <a:pt x="8" y="51"/>
                      <a:pt x="8" y="51"/>
                      <a:pt x="8" y="51"/>
                    </a:cubicBezTo>
                    <a:cubicBezTo>
                      <a:pt x="0" y="51"/>
                      <a:pt x="0" y="51"/>
                      <a:pt x="0" y="51"/>
                    </a:cubicBezTo>
                    <a:cubicBezTo>
                      <a:pt x="0" y="0"/>
                      <a:pt x="0" y="0"/>
                      <a:pt x="0" y="0"/>
                    </a:cubicBezTo>
                    <a:cubicBezTo>
                      <a:pt x="12" y="0"/>
                      <a:pt x="12" y="0"/>
                      <a:pt x="12" y="0"/>
                    </a:cubicBezTo>
                    <a:cubicBezTo>
                      <a:pt x="25" y="34"/>
                      <a:pt x="25" y="34"/>
                      <a:pt x="25" y="34"/>
                    </a:cubicBezTo>
                    <a:cubicBezTo>
                      <a:pt x="26" y="36"/>
                      <a:pt x="26" y="38"/>
                      <a:pt x="27" y="40"/>
                    </a:cubicBezTo>
                    <a:cubicBezTo>
                      <a:pt x="27" y="40"/>
                      <a:pt x="27" y="40"/>
                      <a:pt x="27" y="40"/>
                    </a:cubicBezTo>
                    <a:cubicBezTo>
                      <a:pt x="28" y="37"/>
                      <a:pt x="29" y="35"/>
                      <a:pt x="29" y="34"/>
                    </a:cubicBezTo>
                    <a:cubicBezTo>
                      <a:pt x="43" y="0"/>
                      <a:pt x="43" y="0"/>
                      <a:pt x="43" y="0"/>
                    </a:cubicBezTo>
                    <a:cubicBezTo>
                      <a:pt x="54" y="0"/>
                      <a:pt x="54" y="0"/>
                      <a:pt x="54" y="0"/>
                    </a:cubicBezTo>
                    <a:lnTo>
                      <a:pt x="54"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9" name="Freeform 106"/>
              <p:cNvSpPr>
                <a:spLocks noEditPoints="1"/>
              </p:cNvSpPr>
              <p:nvPr/>
            </p:nvSpPr>
            <p:spPr bwMode="auto">
              <a:xfrm>
                <a:off x="3927" y="3732"/>
                <a:ext cx="55"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5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3" y="9"/>
                      <a:pt x="23" y="8"/>
                    </a:cubicBezTo>
                    <a:cubicBezTo>
                      <a:pt x="23" y="8"/>
                      <a:pt x="23" y="8"/>
                      <a:pt x="23" y="8"/>
                    </a:cubicBezTo>
                    <a:cubicBezTo>
                      <a:pt x="23" y="9"/>
                      <a:pt x="23" y="10"/>
                      <a:pt x="22" y="11"/>
                    </a:cubicBezTo>
                    <a:cubicBezTo>
                      <a:pt x="15" y="31"/>
                      <a:pt x="15" y="31"/>
                      <a:pt x="15"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0" name="Freeform 107"/>
              <p:cNvSpPr>
                <a:spLocks/>
              </p:cNvSpPr>
              <p:nvPr/>
            </p:nvSpPr>
            <p:spPr bwMode="auto">
              <a:xfrm>
                <a:off x="3984" y="3731"/>
                <a:ext cx="45" cy="60"/>
              </a:xfrm>
              <a:custGeom>
                <a:avLst/>
                <a:gdLst>
                  <a:gd name="T0" fmla="*/ 39 w 39"/>
                  <a:gd name="T1" fmla="*/ 50 h 52"/>
                  <a:gd name="T2" fmla="*/ 25 w 39"/>
                  <a:gd name="T3" fmla="*/ 52 h 52"/>
                  <a:gd name="T4" fmla="*/ 7 w 39"/>
                  <a:gd name="T5" fmla="*/ 46 h 52"/>
                  <a:gd name="T6" fmla="*/ 0 w 39"/>
                  <a:gd name="T7" fmla="*/ 27 h 52"/>
                  <a:gd name="T8" fmla="*/ 8 w 39"/>
                  <a:gd name="T9" fmla="*/ 8 h 52"/>
                  <a:gd name="T10" fmla="*/ 27 w 39"/>
                  <a:gd name="T11" fmla="*/ 0 h 52"/>
                  <a:gd name="T12" fmla="*/ 39 w 39"/>
                  <a:gd name="T13" fmla="*/ 2 h 52"/>
                  <a:gd name="T14" fmla="*/ 39 w 39"/>
                  <a:gd name="T15" fmla="*/ 11 h 52"/>
                  <a:gd name="T16" fmla="*/ 28 w 39"/>
                  <a:gd name="T17" fmla="*/ 8 h 52"/>
                  <a:gd name="T18" fmla="*/ 14 w 39"/>
                  <a:gd name="T19" fmla="*/ 13 h 52"/>
                  <a:gd name="T20" fmla="*/ 9 w 39"/>
                  <a:gd name="T21" fmla="*/ 27 h 52"/>
                  <a:gd name="T22" fmla="*/ 14 w 39"/>
                  <a:gd name="T23" fmla="*/ 40 h 52"/>
                  <a:gd name="T24" fmla="*/ 26 w 39"/>
                  <a:gd name="T25" fmla="*/ 45 h 52"/>
                  <a:gd name="T26" fmla="*/ 39 w 39"/>
                  <a:gd name="T27" fmla="*/ 42 h 52"/>
                  <a:gd name="T28" fmla="*/ 39 w 39"/>
                  <a:gd name="T29"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50"/>
                    </a:moveTo>
                    <a:cubicBezTo>
                      <a:pt x="35" y="52"/>
                      <a:pt x="30" y="52"/>
                      <a:pt x="25" y="52"/>
                    </a:cubicBezTo>
                    <a:cubicBezTo>
                      <a:pt x="17" y="52"/>
                      <a:pt x="11" y="50"/>
                      <a:pt x="7" y="46"/>
                    </a:cubicBezTo>
                    <a:cubicBezTo>
                      <a:pt x="3" y="41"/>
                      <a:pt x="0" y="35"/>
                      <a:pt x="0" y="27"/>
                    </a:cubicBezTo>
                    <a:cubicBezTo>
                      <a:pt x="0" y="19"/>
                      <a:pt x="3" y="13"/>
                      <a:pt x="8" y="8"/>
                    </a:cubicBezTo>
                    <a:cubicBezTo>
                      <a:pt x="13" y="3"/>
                      <a:pt x="19" y="0"/>
                      <a:pt x="27" y="0"/>
                    </a:cubicBezTo>
                    <a:cubicBezTo>
                      <a:pt x="32" y="0"/>
                      <a:pt x="36" y="1"/>
                      <a:pt x="39" y="2"/>
                    </a:cubicBezTo>
                    <a:cubicBezTo>
                      <a:pt x="39" y="11"/>
                      <a:pt x="39" y="11"/>
                      <a:pt x="39" y="11"/>
                    </a:cubicBezTo>
                    <a:cubicBezTo>
                      <a:pt x="35" y="9"/>
                      <a:pt x="32" y="8"/>
                      <a:pt x="28" y="8"/>
                    </a:cubicBezTo>
                    <a:cubicBezTo>
                      <a:pt x="22" y="8"/>
                      <a:pt x="18" y="9"/>
                      <a:pt x="14" y="13"/>
                    </a:cubicBezTo>
                    <a:cubicBezTo>
                      <a:pt x="11" y="16"/>
                      <a:pt x="9" y="21"/>
                      <a:pt x="9" y="27"/>
                    </a:cubicBezTo>
                    <a:cubicBezTo>
                      <a:pt x="9" y="33"/>
                      <a:pt x="11" y="37"/>
                      <a:pt x="14" y="40"/>
                    </a:cubicBezTo>
                    <a:cubicBezTo>
                      <a:pt x="17" y="44"/>
                      <a:pt x="21" y="45"/>
                      <a:pt x="26" y="45"/>
                    </a:cubicBezTo>
                    <a:cubicBezTo>
                      <a:pt x="31" y="45"/>
                      <a:pt x="35" y="44"/>
                      <a:pt x="39" y="42"/>
                    </a:cubicBezTo>
                    <a:lnTo>
                      <a:pt x="3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1" name="Freeform 108"/>
              <p:cNvSpPr>
                <a:spLocks/>
              </p:cNvSpPr>
              <p:nvPr/>
            </p:nvSpPr>
            <p:spPr bwMode="auto">
              <a:xfrm>
                <a:off x="4039" y="3732"/>
                <a:ext cx="48" cy="59"/>
              </a:xfrm>
              <a:custGeom>
                <a:avLst/>
                <a:gdLst>
                  <a:gd name="T0" fmla="*/ 48 w 48"/>
                  <a:gd name="T1" fmla="*/ 59 h 59"/>
                  <a:gd name="T2" fmla="*/ 37 w 48"/>
                  <a:gd name="T3" fmla="*/ 59 h 59"/>
                  <a:gd name="T4" fmla="*/ 37 w 48"/>
                  <a:gd name="T5" fmla="*/ 33 h 59"/>
                  <a:gd name="T6" fmla="*/ 11 w 48"/>
                  <a:gd name="T7" fmla="*/ 33 h 59"/>
                  <a:gd name="T8" fmla="*/ 11 w 48"/>
                  <a:gd name="T9" fmla="*/ 59 h 59"/>
                  <a:gd name="T10" fmla="*/ 0 w 48"/>
                  <a:gd name="T11" fmla="*/ 59 h 59"/>
                  <a:gd name="T12" fmla="*/ 0 w 48"/>
                  <a:gd name="T13" fmla="*/ 0 h 59"/>
                  <a:gd name="T14" fmla="*/ 11 w 48"/>
                  <a:gd name="T15" fmla="*/ 0 h 59"/>
                  <a:gd name="T16" fmla="*/ 11 w 48"/>
                  <a:gd name="T17" fmla="*/ 24 h 59"/>
                  <a:gd name="T18" fmla="*/ 37 w 48"/>
                  <a:gd name="T19" fmla="*/ 24 h 59"/>
                  <a:gd name="T20" fmla="*/ 37 w 48"/>
                  <a:gd name="T21" fmla="*/ 0 h 59"/>
                  <a:gd name="T22" fmla="*/ 48 w 48"/>
                  <a:gd name="T23" fmla="*/ 0 h 59"/>
                  <a:gd name="T24" fmla="*/ 48 w 4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9">
                    <a:moveTo>
                      <a:pt x="48" y="59"/>
                    </a:moveTo>
                    <a:lnTo>
                      <a:pt x="37" y="59"/>
                    </a:lnTo>
                    <a:lnTo>
                      <a:pt x="37" y="33"/>
                    </a:lnTo>
                    <a:lnTo>
                      <a:pt x="11" y="33"/>
                    </a:lnTo>
                    <a:lnTo>
                      <a:pt x="11" y="59"/>
                    </a:lnTo>
                    <a:lnTo>
                      <a:pt x="0" y="59"/>
                    </a:lnTo>
                    <a:lnTo>
                      <a:pt x="0" y="0"/>
                    </a:lnTo>
                    <a:lnTo>
                      <a:pt x="11" y="0"/>
                    </a:lnTo>
                    <a:lnTo>
                      <a:pt x="11" y="24"/>
                    </a:lnTo>
                    <a:lnTo>
                      <a:pt x="37" y="24"/>
                    </a:lnTo>
                    <a:lnTo>
                      <a:pt x="37" y="0"/>
                    </a:lnTo>
                    <a:lnTo>
                      <a:pt x="48" y="0"/>
                    </a:lnTo>
                    <a:lnTo>
                      <a:pt x="4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2" name="Rectangle 109"/>
              <p:cNvSpPr>
                <a:spLocks noChangeArrowheads="1"/>
              </p:cNvSpPr>
              <p:nvPr/>
            </p:nvSpPr>
            <p:spPr bwMode="auto">
              <a:xfrm>
                <a:off x="4100" y="3732"/>
                <a:ext cx="11"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3" name="Freeform 110"/>
              <p:cNvSpPr>
                <a:spLocks/>
              </p:cNvSpPr>
              <p:nvPr/>
            </p:nvSpPr>
            <p:spPr bwMode="auto">
              <a:xfrm>
                <a:off x="4125" y="3732"/>
                <a:ext cx="49" cy="59"/>
              </a:xfrm>
              <a:custGeom>
                <a:avLst/>
                <a:gdLst>
                  <a:gd name="T0" fmla="*/ 43 w 43"/>
                  <a:gd name="T1" fmla="*/ 51 h 51"/>
                  <a:gd name="T2" fmla="*/ 34 w 43"/>
                  <a:gd name="T3" fmla="*/ 51 h 51"/>
                  <a:gd name="T4" fmla="*/ 10 w 43"/>
                  <a:gd name="T5" fmla="*/ 14 h 51"/>
                  <a:gd name="T6" fmla="*/ 8 w 43"/>
                  <a:gd name="T7" fmla="*/ 11 h 51"/>
                  <a:gd name="T8" fmla="*/ 8 w 43"/>
                  <a:gd name="T9" fmla="*/ 11 h 51"/>
                  <a:gd name="T10" fmla="*/ 8 w 43"/>
                  <a:gd name="T11" fmla="*/ 18 h 51"/>
                  <a:gd name="T12" fmla="*/ 8 w 43"/>
                  <a:gd name="T13" fmla="*/ 51 h 51"/>
                  <a:gd name="T14" fmla="*/ 0 w 43"/>
                  <a:gd name="T15" fmla="*/ 51 h 51"/>
                  <a:gd name="T16" fmla="*/ 0 w 43"/>
                  <a:gd name="T17" fmla="*/ 0 h 51"/>
                  <a:gd name="T18" fmla="*/ 10 w 43"/>
                  <a:gd name="T19" fmla="*/ 0 h 51"/>
                  <a:gd name="T20" fmla="*/ 33 w 43"/>
                  <a:gd name="T21" fmla="*/ 36 h 51"/>
                  <a:gd name="T22" fmla="*/ 35 w 43"/>
                  <a:gd name="T23" fmla="*/ 40 h 51"/>
                  <a:gd name="T24" fmla="*/ 35 w 43"/>
                  <a:gd name="T25" fmla="*/ 40 h 51"/>
                  <a:gd name="T26" fmla="*/ 35 w 43"/>
                  <a:gd name="T27" fmla="*/ 33 h 51"/>
                  <a:gd name="T28" fmla="*/ 35 w 43"/>
                  <a:gd name="T29" fmla="*/ 0 h 51"/>
                  <a:gd name="T30" fmla="*/ 43 w 43"/>
                  <a:gd name="T31" fmla="*/ 0 h 51"/>
                  <a:gd name="T32" fmla="*/ 43 w 43"/>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1">
                    <a:moveTo>
                      <a:pt x="43" y="51"/>
                    </a:moveTo>
                    <a:cubicBezTo>
                      <a:pt x="34" y="51"/>
                      <a:pt x="34" y="51"/>
                      <a:pt x="34" y="51"/>
                    </a:cubicBezTo>
                    <a:cubicBezTo>
                      <a:pt x="10" y="14"/>
                      <a:pt x="10" y="14"/>
                      <a:pt x="10" y="14"/>
                    </a:cubicBezTo>
                    <a:cubicBezTo>
                      <a:pt x="9" y="13"/>
                      <a:pt x="9" y="12"/>
                      <a:pt x="8" y="11"/>
                    </a:cubicBezTo>
                    <a:cubicBezTo>
                      <a:pt x="8" y="11"/>
                      <a:pt x="8" y="11"/>
                      <a:pt x="8" y="11"/>
                    </a:cubicBezTo>
                    <a:cubicBezTo>
                      <a:pt x="8" y="12"/>
                      <a:pt x="8" y="14"/>
                      <a:pt x="8" y="18"/>
                    </a:cubicBezTo>
                    <a:cubicBezTo>
                      <a:pt x="8" y="51"/>
                      <a:pt x="8" y="51"/>
                      <a:pt x="8" y="51"/>
                    </a:cubicBezTo>
                    <a:cubicBezTo>
                      <a:pt x="0" y="51"/>
                      <a:pt x="0" y="51"/>
                      <a:pt x="0" y="51"/>
                    </a:cubicBezTo>
                    <a:cubicBezTo>
                      <a:pt x="0" y="0"/>
                      <a:pt x="0" y="0"/>
                      <a:pt x="0" y="0"/>
                    </a:cubicBezTo>
                    <a:cubicBezTo>
                      <a:pt x="10" y="0"/>
                      <a:pt x="10" y="0"/>
                      <a:pt x="10" y="0"/>
                    </a:cubicBezTo>
                    <a:cubicBezTo>
                      <a:pt x="33" y="36"/>
                      <a:pt x="33" y="36"/>
                      <a:pt x="33" y="36"/>
                    </a:cubicBezTo>
                    <a:cubicBezTo>
                      <a:pt x="34" y="38"/>
                      <a:pt x="35" y="39"/>
                      <a:pt x="35" y="40"/>
                    </a:cubicBezTo>
                    <a:cubicBezTo>
                      <a:pt x="35" y="40"/>
                      <a:pt x="35" y="40"/>
                      <a:pt x="35" y="40"/>
                    </a:cubicBezTo>
                    <a:cubicBezTo>
                      <a:pt x="35" y="38"/>
                      <a:pt x="35" y="36"/>
                      <a:pt x="35" y="33"/>
                    </a:cubicBezTo>
                    <a:cubicBezTo>
                      <a:pt x="35" y="0"/>
                      <a:pt x="35" y="0"/>
                      <a:pt x="35" y="0"/>
                    </a:cubicBezTo>
                    <a:cubicBezTo>
                      <a:pt x="43" y="0"/>
                      <a:pt x="43" y="0"/>
                      <a:pt x="43" y="0"/>
                    </a:cubicBezTo>
                    <a:lnTo>
                      <a:pt x="43"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4" name="Freeform 111"/>
              <p:cNvSpPr>
                <a:spLocks/>
              </p:cNvSpPr>
              <p:nvPr/>
            </p:nvSpPr>
            <p:spPr bwMode="auto">
              <a:xfrm>
                <a:off x="4189" y="3732"/>
                <a:ext cx="33" cy="59"/>
              </a:xfrm>
              <a:custGeom>
                <a:avLst/>
                <a:gdLst>
                  <a:gd name="T0" fmla="*/ 33 w 33"/>
                  <a:gd name="T1" fmla="*/ 59 h 59"/>
                  <a:gd name="T2" fmla="*/ 0 w 33"/>
                  <a:gd name="T3" fmla="*/ 59 h 59"/>
                  <a:gd name="T4" fmla="*/ 0 w 33"/>
                  <a:gd name="T5" fmla="*/ 0 h 59"/>
                  <a:gd name="T6" fmla="*/ 31 w 33"/>
                  <a:gd name="T7" fmla="*/ 0 h 59"/>
                  <a:gd name="T8" fmla="*/ 31 w 33"/>
                  <a:gd name="T9" fmla="*/ 8 h 59"/>
                  <a:gd name="T10" fmla="*/ 10 w 33"/>
                  <a:gd name="T11" fmla="*/ 8 h 59"/>
                  <a:gd name="T12" fmla="*/ 10 w 33"/>
                  <a:gd name="T13" fmla="*/ 25 h 59"/>
                  <a:gd name="T14" fmla="*/ 29 w 33"/>
                  <a:gd name="T15" fmla="*/ 25 h 59"/>
                  <a:gd name="T16" fmla="*/ 29 w 33"/>
                  <a:gd name="T17" fmla="*/ 33 h 59"/>
                  <a:gd name="T18" fmla="*/ 10 w 33"/>
                  <a:gd name="T19" fmla="*/ 33 h 59"/>
                  <a:gd name="T20" fmla="*/ 10 w 33"/>
                  <a:gd name="T21" fmla="*/ 51 h 59"/>
                  <a:gd name="T22" fmla="*/ 33 w 33"/>
                  <a:gd name="T23" fmla="*/ 51 h 59"/>
                  <a:gd name="T24" fmla="*/ 33 w 33"/>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9">
                    <a:moveTo>
                      <a:pt x="33" y="59"/>
                    </a:moveTo>
                    <a:lnTo>
                      <a:pt x="0" y="59"/>
                    </a:lnTo>
                    <a:lnTo>
                      <a:pt x="0" y="0"/>
                    </a:lnTo>
                    <a:lnTo>
                      <a:pt x="31" y="0"/>
                    </a:lnTo>
                    <a:lnTo>
                      <a:pt x="31" y="8"/>
                    </a:lnTo>
                    <a:lnTo>
                      <a:pt x="10" y="8"/>
                    </a:lnTo>
                    <a:lnTo>
                      <a:pt x="10" y="25"/>
                    </a:lnTo>
                    <a:lnTo>
                      <a:pt x="29" y="25"/>
                    </a:lnTo>
                    <a:lnTo>
                      <a:pt x="29" y="33"/>
                    </a:lnTo>
                    <a:lnTo>
                      <a:pt x="10" y="33"/>
                    </a:lnTo>
                    <a:lnTo>
                      <a:pt x="10" y="51"/>
                    </a:lnTo>
                    <a:lnTo>
                      <a:pt x="33" y="51"/>
                    </a:lnTo>
                    <a:lnTo>
                      <a:pt x="3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5" name="Freeform 112"/>
              <p:cNvSpPr>
                <a:spLocks noEditPoints="1"/>
              </p:cNvSpPr>
              <p:nvPr/>
            </p:nvSpPr>
            <p:spPr bwMode="auto">
              <a:xfrm>
                <a:off x="3507"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3 w 39"/>
                  <a:gd name="T25" fmla="*/ 0 h 50"/>
                  <a:gd name="T26" fmla="*/ 29 w 39"/>
                  <a:gd name="T27" fmla="*/ 3 h 50"/>
                  <a:gd name="T28" fmla="*/ 32 w 39"/>
                  <a:gd name="T29" fmla="*/ 7 h 50"/>
                  <a:gd name="T30" fmla="*/ 33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6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5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1" y="35"/>
                      <a:pt x="20" y="34"/>
                      <a:pt x="19" y="33"/>
                    </a:cubicBezTo>
                    <a:cubicBezTo>
                      <a:pt x="19" y="32"/>
                      <a:pt x="18" y="32"/>
                      <a:pt x="17" y="31"/>
                    </a:cubicBezTo>
                    <a:cubicBezTo>
                      <a:pt x="16"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1" y="0"/>
                      <a:pt x="23" y="0"/>
                    </a:cubicBezTo>
                    <a:cubicBezTo>
                      <a:pt x="25" y="1"/>
                      <a:pt x="27" y="2"/>
                      <a:pt x="29" y="3"/>
                    </a:cubicBezTo>
                    <a:cubicBezTo>
                      <a:pt x="30" y="4"/>
                      <a:pt x="31" y="6"/>
                      <a:pt x="32" y="7"/>
                    </a:cubicBezTo>
                    <a:cubicBezTo>
                      <a:pt x="33" y="9"/>
                      <a:pt x="33" y="11"/>
                      <a:pt x="33" y="13"/>
                    </a:cubicBezTo>
                    <a:cubicBezTo>
                      <a:pt x="33" y="15"/>
                      <a:pt x="33" y="17"/>
                      <a:pt x="33" y="18"/>
                    </a:cubicBezTo>
                    <a:cubicBezTo>
                      <a:pt x="32" y="20"/>
                      <a:pt x="31" y="21"/>
                      <a:pt x="30" y="22"/>
                    </a:cubicBezTo>
                    <a:cubicBezTo>
                      <a:pt x="29" y="23"/>
                      <a:pt x="28" y="24"/>
                      <a:pt x="27" y="25"/>
                    </a:cubicBezTo>
                    <a:cubicBezTo>
                      <a:pt x="25" y="26"/>
                      <a:pt x="24" y="27"/>
                      <a:pt x="22" y="27"/>
                    </a:cubicBezTo>
                    <a:cubicBezTo>
                      <a:pt x="22" y="27"/>
                      <a:pt x="22" y="27"/>
                      <a:pt x="22" y="27"/>
                    </a:cubicBezTo>
                    <a:cubicBezTo>
                      <a:pt x="23" y="28"/>
                      <a:pt x="24" y="28"/>
                      <a:pt x="25" y="29"/>
                    </a:cubicBezTo>
                    <a:cubicBezTo>
                      <a:pt x="25" y="29"/>
                      <a:pt x="26" y="30"/>
                      <a:pt x="26"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3" y="19"/>
                      <a:pt x="24" y="18"/>
                    </a:cubicBezTo>
                    <a:cubicBezTo>
                      <a:pt x="24" y="17"/>
                      <a:pt x="25" y="15"/>
                      <a:pt x="25" y="14"/>
                    </a:cubicBezTo>
                    <a:cubicBezTo>
                      <a:pt x="25" y="12"/>
                      <a:pt x="24" y="10"/>
                      <a:pt x="22" y="8"/>
                    </a:cubicBezTo>
                    <a:cubicBezTo>
                      <a:pt x="21" y="7"/>
                      <a:pt x="19"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6" name="Freeform 113"/>
              <p:cNvSpPr>
                <a:spLocks/>
              </p:cNvSpPr>
              <p:nvPr/>
            </p:nvSpPr>
            <p:spPr bwMode="auto">
              <a:xfrm>
                <a:off x="3559" y="3832"/>
                <a:ext cx="33" cy="58"/>
              </a:xfrm>
              <a:custGeom>
                <a:avLst/>
                <a:gdLst>
                  <a:gd name="T0" fmla="*/ 33 w 33"/>
                  <a:gd name="T1" fmla="*/ 58 h 58"/>
                  <a:gd name="T2" fmla="*/ 0 w 33"/>
                  <a:gd name="T3" fmla="*/ 58 h 58"/>
                  <a:gd name="T4" fmla="*/ 0 w 33"/>
                  <a:gd name="T5" fmla="*/ 0 h 58"/>
                  <a:gd name="T6" fmla="*/ 32 w 33"/>
                  <a:gd name="T7" fmla="*/ 0 h 58"/>
                  <a:gd name="T8" fmla="*/ 32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2" y="0"/>
                    </a:lnTo>
                    <a:lnTo>
                      <a:pt x="32"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7" name="Freeform 114"/>
              <p:cNvSpPr>
                <a:spLocks/>
              </p:cNvSpPr>
              <p:nvPr/>
            </p:nvSpPr>
            <p:spPr bwMode="auto">
              <a:xfrm>
                <a:off x="3600" y="3831"/>
                <a:ext cx="37" cy="60"/>
              </a:xfrm>
              <a:custGeom>
                <a:avLst/>
                <a:gdLst>
                  <a:gd name="T0" fmla="*/ 0 w 32"/>
                  <a:gd name="T1" fmla="*/ 49 h 52"/>
                  <a:gd name="T2" fmla="*/ 0 w 32"/>
                  <a:gd name="T3" fmla="*/ 40 h 52"/>
                  <a:gd name="T4" fmla="*/ 3 w 32"/>
                  <a:gd name="T5" fmla="*/ 42 h 52"/>
                  <a:gd name="T6" fmla="*/ 6 w 32"/>
                  <a:gd name="T7" fmla="*/ 44 h 52"/>
                  <a:gd name="T8" fmla="*/ 10 w 32"/>
                  <a:gd name="T9" fmla="*/ 45 h 52"/>
                  <a:gd name="T10" fmla="*/ 13 w 32"/>
                  <a:gd name="T11" fmla="*/ 45 h 52"/>
                  <a:gd name="T12" fmla="*/ 21 w 32"/>
                  <a:gd name="T13" fmla="*/ 43 h 52"/>
                  <a:gd name="T14" fmla="*/ 24 w 32"/>
                  <a:gd name="T15" fmla="*/ 38 h 52"/>
                  <a:gd name="T16" fmla="*/ 23 w 32"/>
                  <a:gd name="T17" fmla="*/ 35 h 52"/>
                  <a:gd name="T18" fmla="*/ 20 w 32"/>
                  <a:gd name="T19" fmla="*/ 33 h 52"/>
                  <a:gd name="T20" fmla="*/ 17 w 32"/>
                  <a:gd name="T21" fmla="*/ 30 h 52"/>
                  <a:gd name="T22" fmla="*/ 12 w 32"/>
                  <a:gd name="T23" fmla="*/ 28 h 52"/>
                  <a:gd name="T24" fmla="*/ 7 w 32"/>
                  <a:gd name="T25" fmla="*/ 26 h 52"/>
                  <a:gd name="T26" fmla="*/ 4 w 32"/>
                  <a:gd name="T27" fmla="*/ 23 h 52"/>
                  <a:gd name="T28" fmla="*/ 1 w 32"/>
                  <a:gd name="T29" fmla="*/ 19 h 52"/>
                  <a:gd name="T30" fmla="*/ 0 w 32"/>
                  <a:gd name="T31" fmla="*/ 14 h 52"/>
                  <a:gd name="T32" fmla="*/ 2 w 32"/>
                  <a:gd name="T33" fmla="*/ 7 h 52"/>
                  <a:gd name="T34" fmla="*/ 6 w 32"/>
                  <a:gd name="T35" fmla="*/ 3 h 52"/>
                  <a:gd name="T36" fmla="*/ 12 w 32"/>
                  <a:gd name="T37" fmla="*/ 1 h 52"/>
                  <a:gd name="T38" fmla="*/ 19 w 32"/>
                  <a:gd name="T39" fmla="*/ 0 h 52"/>
                  <a:gd name="T40" fmla="*/ 30 w 32"/>
                  <a:gd name="T41" fmla="*/ 2 h 52"/>
                  <a:gd name="T42" fmla="*/ 30 w 32"/>
                  <a:gd name="T43" fmla="*/ 10 h 52"/>
                  <a:gd name="T44" fmla="*/ 19 w 32"/>
                  <a:gd name="T45" fmla="*/ 7 h 52"/>
                  <a:gd name="T46" fmla="*/ 15 w 32"/>
                  <a:gd name="T47" fmla="*/ 7 h 52"/>
                  <a:gd name="T48" fmla="*/ 12 w 32"/>
                  <a:gd name="T49" fmla="*/ 8 h 52"/>
                  <a:gd name="T50" fmla="*/ 10 w 32"/>
                  <a:gd name="T51" fmla="*/ 10 h 52"/>
                  <a:gd name="T52" fmla="*/ 9 w 32"/>
                  <a:gd name="T53" fmla="*/ 13 h 52"/>
                  <a:gd name="T54" fmla="*/ 10 w 32"/>
                  <a:gd name="T55" fmla="*/ 16 h 52"/>
                  <a:gd name="T56" fmla="*/ 12 w 32"/>
                  <a:gd name="T57" fmla="*/ 19 h 52"/>
                  <a:gd name="T58" fmla="*/ 15 w 32"/>
                  <a:gd name="T59" fmla="*/ 21 h 52"/>
                  <a:gd name="T60" fmla="*/ 19 w 32"/>
                  <a:gd name="T61" fmla="*/ 23 h 52"/>
                  <a:gd name="T62" fmla="*/ 24 w 32"/>
                  <a:gd name="T63" fmla="*/ 26 h 52"/>
                  <a:gd name="T64" fmla="*/ 28 w 32"/>
                  <a:gd name="T65" fmla="*/ 29 h 52"/>
                  <a:gd name="T66" fmla="*/ 31 w 32"/>
                  <a:gd name="T67" fmla="*/ 33 h 52"/>
                  <a:gd name="T68" fmla="*/ 32 w 32"/>
                  <a:gd name="T69" fmla="*/ 38 h 52"/>
                  <a:gd name="T70" fmla="*/ 31 w 32"/>
                  <a:gd name="T71" fmla="*/ 44 h 52"/>
                  <a:gd name="T72" fmla="*/ 27 w 32"/>
                  <a:gd name="T73" fmla="*/ 49 h 52"/>
                  <a:gd name="T74" fmla="*/ 21 w 32"/>
                  <a:gd name="T75" fmla="*/ 51 h 52"/>
                  <a:gd name="T76" fmla="*/ 13 w 32"/>
                  <a:gd name="T77" fmla="*/ 52 h 52"/>
                  <a:gd name="T78" fmla="*/ 10 w 32"/>
                  <a:gd name="T79" fmla="*/ 52 h 52"/>
                  <a:gd name="T80" fmla="*/ 7 w 32"/>
                  <a:gd name="T81" fmla="*/ 51 h 52"/>
                  <a:gd name="T82" fmla="*/ 3 w 32"/>
                  <a:gd name="T83" fmla="*/ 50 h 52"/>
                  <a:gd name="T84" fmla="*/ 0 w 32"/>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49"/>
                    </a:moveTo>
                    <a:cubicBezTo>
                      <a:pt x="0" y="40"/>
                      <a:pt x="0" y="40"/>
                      <a:pt x="0" y="40"/>
                    </a:cubicBezTo>
                    <a:cubicBezTo>
                      <a:pt x="1" y="41"/>
                      <a:pt x="2" y="42"/>
                      <a:pt x="3" y="42"/>
                    </a:cubicBezTo>
                    <a:cubicBezTo>
                      <a:pt x="4" y="43"/>
                      <a:pt x="5" y="43"/>
                      <a:pt x="6" y="44"/>
                    </a:cubicBezTo>
                    <a:cubicBezTo>
                      <a:pt x="7"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0" y="27"/>
                      <a:pt x="9" y="27"/>
                      <a:pt x="7" y="26"/>
                    </a:cubicBezTo>
                    <a:cubicBezTo>
                      <a:pt x="6" y="25"/>
                      <a:pt x="5" y="24"/>
                      <a:pt x="4" y="23"/>
                    </a:cubicBezTo>
                    <a:cubicBezTo>
                      <a:pt x="2" y="21"/>
                      <a:pt x="2" y="20"/>
                      <a:pt x="1" y="19"/>
                    </a:cubicBezTo>
                    <a:cubicBezTo>
                      <a:pt x="0"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5" y="7"/>
                    </a:cubicBezTo>
                    <a:cubicBezTo>
                      <a:pt x="14" y="7"/>
                      <a:pt x="13" y="8"/>
                      <a:pt x="12" y="8"/>
                    </a:cubicBezTo>
                    <a:cubicBezTo>
                      <a:pt x="11" y="9"/>
                      <a:pt x="10" y="9"/>
                      <a:pt x="10" y="10"/>
                    </a:cubicBezTo>
                    <a:cubicBezTo>
                      <a:pt x="9" y="11"/>
                      <a:pt x="9" y="12"/>
                      <a:pt x="9" y="13"/>
                    </a:cubicBezTo>
                    <a:cubicBezTo>
                      <a:pt x="9" y="15"/>
                      <a:pt x="9" y="15"/>
                      <a:pt x="10" y="16"/>
                    </a:cubicBezTo>
                    <a:cubicBezTo>
                      <a:pt x="10" y="17"/>
                      <a:pt x="11" y="18"/>
                      <a:pt x="12" y="19"/>
                    </a:cubicBezTo>
                    <a:cubicBezTo>
                      <a:pt x="12" y="19"/>
                      <a:pt x="14" y="20"/>
                      <a:pt x="15" y="21"/>
                    </a:cubicBezTo>
                    <a:cubicBezTo>
                      <a:pt x="16" y="21"/>
                      <a:pt x="18" y="22"/>
                      <a:pt x="19" y="23"/>
                    </a:cubicBezTo>
                    <a:cubicBezTo>
                      <a:pt x="21" y="24"/>
                      <a:pt x="23" y="25"/>
                      <a:pt x="24" y="26"/>
                    </a:cubicBezTo>
                    <a:cubicBezTo>
                      <a:pt x="26" y="27"/>
                      <a:pt x="27" y="28"/>
                      <a:pt x="28" y="29"/>
                    </a:cubicBezTo>
                    <a:cubicBezTo>
                      <a:pt x="30" y="30"/>
                      <a:pt x="31" y="31"/>
                      <a:pt x="31" y="33"/>
                    </a:cubicBezTo>
                    <a:cubicBezTo>
                      <a:pt x="32" y="34"/>
                      <a:pt x="32" y="36"/>
                      <a:pt x="32" y="38"/>
                    </a:cubicBezTo>
                    <a:cubicBezTo>
                      <a:pt x="32" y="41"/>
                      <a:pt x="32" y="43"/>
                      <a:pt x="31" y="44"/>
                    </a:cubicBezTo>
                    <a:cubicBezTo>
                      <a:pt x="30" y="46"/>
                      <a:pt x="28" y="48"/>
                      <a:pt x="27" y="49"/>
                    </a:cubicBezTo>
                    <a:cubicBezTo>
                      <a:pt x="25" y="50"/>
                      <a:pt x="23" y="51"/>
                      <a:pt x="21" y="51"/>
                    </a:cubicBezTo>
                    <a:cubicBezTo>
                      <a:pt x="18" y="52"/>
                      <a:pt x="16" y="52"/>
                      <a:pt x="13" y="52"/>
                    </a:cubicBezTo>
                    <a:cubicBezTo>
                      <a:pt x="13" y="52"/>
                      <a:pt x="12" y="52"/>
                      <a:pt x="10" y="52"/>
                    </a:cubicBezTo>
                    <a:cubicBezTo>
                      <a:pt x="9" y="52"/>
                      <a:pt x="8" y="51"/>
                      <a:pt x="7"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8" name="Freeform 115"/>
              <p:cNvSpPr>
                <a:spLocks noEditPoints="1"/>
              </p:cNvSpPr>
              <p:nvPr/>
            </p:nvSpPr>
            <p:spPr bwMode="auto">
              <a:xfrm>
                <a:off x="3644" y="3831"/>
                <a:ext cx="56"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3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1"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3"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9" name="Freeform 116"/>
              <p:cNvSpPr>
                <a:spLocks/>
              </p:cNvSpPr>
              <p:nvPr/>
            </p:nvSpPr>
            <p:spPr bwMode="auto">
              <a:xfrm>
                <a:off x="3709" y="3832"/>
                <a:ext cx="47"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0" name="Freeform 117"/>
              <p:cNvSpPr>
                <a:spLocks noEditPoints="1"/>
              </p:cNvSpPr>
              <p:nvPr/>
            </p:nvSpPr>
            <p:spPr bwMode="auto">
              <a:xfrm>
                <a:off x="3769"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7"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2" y="27"/>
                    </a:cubicBezTo>
                    <a:cubicBezTo>
                      <a:pt x="22" y="27"/>
                      <a:pt x="22" y="27"/>
                      <a:pt x="22" y="27"/>
                    </a:cubicBezTo>
                    <a:cubicBezTo>
                      <a:pt x="22" y="28"/>
                      <a:pt x="23" y="28"/>
                      <a:pt x="24" y="29"/>
                    </a:cubicBezTo>
                    <a:cubicBezTo>
                      <a:pt x="25"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1"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1" name="Freeform 118"/>
              <p:cNvSpPr>
                <a:spLocks/>
              </p:cNvSpPr>
              <p:nvPr/>
            </p:nvSpPr>
            <p:spPr bwMode="auto">
              <a:xfrm>
                <a:off x="3816" y="3831"/>
                <a:ext cx="45" cy="60"/>
              </a:xfrm>
              <a:custGeom>
                <a:avLst/>
                <a:gdLst>
                  <a:gd name="T0" fmla="*/ 39 w 39"/>
                  <a:gd name="T1" fmla="*/ 49 h 52"/>
                  <a:gd name="T2" fmla="*/ 25 w 39"/>
                  <a:gd name="T3" fmla="*/ 52 h 52"/>
                  <a:gd name="T4" fmla="*/ 7 w 39"/>
                  <a:gd name="T5" fmla="*/ 45 h 52"/>
                  <a:gd name="T6" fmla="*/ 0 w 39"/>
                  <a:gd name="T7" fmla="*/ 27 h 52"/>
                  <a:gd name="T8" fmla="*/ 8 w 39"/>
                  <a:gd name="T9" fmla="*/ 7 h 52"/>
                  <a:gd name="T10" fmla="*/ 27 w 39"/>
                  <a:gd name="T11" fmla="*/ 0 h 52"/>
                  <a:gd name="T12" fmla="*/ 39 w 39"/>
                  <a:gd name="T13" fmla="*/ 2 h 52"/>
                  <a:gd name="T14" fmla="*/ 39 w 39"/>
                  <a:gd name="T15" fmla="*/ 10 h 52"/>
                  <a:gd name="T16" fmla="*/ 27 w 39"/>
                  <a:gd name="T17" fmla="*/ 7 h 52"/>
                  <a:gd name="T18" fmla="*/ 14 w 39"/>
                  <a:gd name="T19" fmla="*/ 12 h 52"/>
                  <a:gd name="T20" fmla="*/ 9 w 39"/>
                  <a:gd name="T21" fmla="*/ 26 h 52"/>
                  <a:gd name="T22" fmla="*/ 14 w 39"/>
                  <a:gd name="T23" fmla="*/ 40 h 52"/>
                  <a:gd name="T24" fmla="*/ 26 w 39"/>
                  <a:gd name="T25" fmla="*/ 45 h 52"/>
                  <a:gd name="T26" fmla="*/ 39 w 39"/>
                  <a:gd name="T27" fmla="*/ 41 h 52"/>
                  <a:gd name="T28" fmla="*/ 39 w 39"/>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49"/>
                    </a:moveTo>
                    <a:cubicBezTo>
                      <a:pt x="35" y="51"/>
                      <a:pt x="30" y="52"/>
                      <a:pt x="25" y="52"/>
                    </a:cubicBezTo>
                    <a:cubicBezTo>
                      <a:pt x="17" y="52"/>
                      <a:pt x="11" y="50"/>
                      <a:pt x="7" y="45"/>
                    </a:cubicBezTo>
                    <a:cubicBezTo>
                      <a:pt x="3" y="40"/>
                      <a:pt x="0" y="34"/>
                      <a:pt x="0" y="27"/>
                    </a:cubicBezTo>
                    <a:cubicBezTo>
                      <a:pt x="0" y="19"/>
                      <a:pt x="3" y="12"/>
                      <a:pt x="8" y="7"/>
                    </a:cubicBezTo>
                    <a:cubicBezTo>
                      <a:pt x="13" y="2"/>
                      <a:pt x="19" y="0"/>
                      <a:pt x="27" y="0"/>
                    </a:cubicBezTo>
                    <a:cubicBezTo>
                      <a:pt x="31" y="0"/>
                      <a:pt x="36" y="0"/>
                      <a:pt x="39" y="2"/>
                    </a:cubicBezTo>
                    <a:cubicBezTo>
                      <a:pt x="39" y="10"/>
                      <a:pt x="39" y="10"/>
                      <a:pt x="39" y="10"/>
                    </a:cubicBezTo>
                    <a:cubicBezTo>
                      <a:pt x="35" y="8"/>
                      <a:pt x="32" y="7"/>
                      <a:pt x="27" y="7"/>
                    </a:cubicBezTo>
                    <a:cubicBezTo>
                      <a:pt x="22" y="7"/>
                      <a:pt x="18" y="9"/>
                      <a:pt x="14" y="12"/>
                    </a:cubicBezTo>
                    <a:cubicBezTo>
                      <a:pt x="11" y="16"/>
                      <a:pt x="9" y="21"/>
                      <a:pt x="9" y="26"/>
                    </a:cubicBezTo>
                    <a:cubicBezTo>
                      <a:pt x="9" y="32"/>
                      <a:pt x="11" y="36"/>
                      <a:pt x="14" y="40"/>
                    </a:cubicBezTo>
                    <a:cubicBezTo>
                      <a:pt x="17" y="43"/>
                      <a:pt x="21" y="45"/>
                      <a:pt x="26" y="45"/>
                    </a:cubicBezTo>
                    <a:cubicBezTo>
                      <a:pt x="31" y="45"/>
                      <a:pt x="35" y="43"/>
                      <a:pt x="39" y="41"/>
                    </a:cubicBezTo>
                    <a:lnTo>
                      <a:pt x="3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2" name="Freeform 119"/>
              <p:cNvSpPr>
                <a:spLocks/>
              </p:cNvSpPr>
              <p:nvPr/>
            </p:nvSpPr>
            <p:spPr bwMode="auto">
              <a:xfrm>
                <a:off x="3871" y="3832"/>
                <a:ext cx="33" cy="58"/>
              </a:xfrm>
              <a:custGeom>
                <a:avLst/>
                <a:gdLst>
                  <a:gd name="T0" fmla="*/ 33 w 33"/>
                  <a:gd name="T1" fmla="*/ 58 h 58"/>
                  <a:gd name="T2" fmla="*/ 0 w 33"/>
                  <a:gd name="T3" fmla="*/ 58 h 58"/>
                  <a:gd name="T4" fmla="*/ 0 w 33"/>
                  <a:gd name="T5" fmla="*/ 0 h 58"/>
                  <a:gd name="T6" fmla="*/ 31 w 33"/>
                  <a:gd name="T7" fmla="*/ 0 h 58"/>
                  <a:gd name="T8" fmla="*/ 31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1" y="0"/>
                    </a:lnTo>
                    <a:lnTo>
                      <a:pt x="31"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3" name="Freeform 120"/>
              <p:cNvSpPr>
                <a:spLocks/>
              </p:cNvSpPr>
              <p:nvPr/>
            </p:nvSpPr>
            <p:spPr bwMode="auto">
              <a:xfrm>
                <a:off x="3933" y="3831"/>
                <a:ext cx="50"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3 w 43"/>
                  <a:gd name="T23" fmla="*/ 40 h 52"/>
                  <a:gd name="T24" fmla="*/ 25 w 43"/>
                  <a:gd name="T25" fmla="*/ 45 h 52"/>
                  <a:gd name="T26" fmla="*/ 34 w 43"/>
                  <a:gd name="T27" fmla="*/ 43 h 52"/>
                  <a:gd name="T28" fmla="*/ 34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7" y="50"/>
                      <a:pt x="32" y="52"/>
                      <a:pt x="25" y="52"/>
                    </a:cubicBezTo>
                    <a:cubicBezTo>
                      <a:pt x="18" y="52"/>
                      <a:pt x="12" y="50"/>
                      <a:pt x="7" y="45"/>
                    </a:cubicBezTo>
                    <a:cubicBezTo>
                      <a:pt x="2"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7" y="9"/>
                      <a:pt x="14" y="12"/>
                    </a:cubicBezTo>
                    <a:cubicBezTo>
                      <a:pt x="11" y="16"/>
                      <a:pt x="9" y="20"/>
                      <a:pt x="9" y="26"/>
                    </a:cubicBezTo>
                    <a:cubicBezTo>
                      <a:pt x="9" y="32"/>
                      <a:pt x="10" y="36"/>
                      <a:pt x="13" y="40"/>
                    </a:cubicBezTo>
                    <a:cubicBezTo>
                      <a:pt x="16" y="43"/>
                      <a:pt x="20" y="45"/>
                      <a:pt x="25" y="45"/>
                    </a:cubicBezTo>
                    <a:cubicBezTo>
                      <a:pt x="29" y="45"/>
                      <a:pt x="32" y="44"/>
                      <a:pt x="34" y="43"/>
                    </a:cubicBezTo>
                    <a:cubicBezTo>
                      <a:pt x="34" y="31"/>
                      <a:pt x="34" y="31"/>
                      <a:pt x="34"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4" name="Freeform 121"/>
              <p:cNvSpPr>
                <a:spLocks noEditPoints="1"/>
              </p:cNvSpPr>
              <p:nvPr/>
            </p:nvSpPr>
            <p:spPr bwMode="auto">
              <a:xfrm>
                <a:off x="3995" y="3832"/>
                <a:ext cx="45" cy="58"/>
              </a:xfrm>
              <a:custGeom>
                <a:avLst/>
                <a:gdLst>
                  <a:gd name="T0" fmla="*/ 39 w 39"/>
                  <a:gd name="T1" fmla="*/ 50 h 50"/>
                  <a:gd name="T2" fmla="*/ 29 w 39"/>
                  <a:gd name="T3" fmla="*/ 50 h 50"/>
                  <a:gd name="T4" fmla="*/ 21 w 39"/>
                  <a:gd name="T5" fmla="*/ 37 h 50"/>
                  <a:gd name="T6" fmla="*/ 19 w 39"/>
                  <a:gd name="T7" fmla="*/ 33 h 50"/>
                  <a:gd name="T8" fmla="*/ 16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1 w 39"/>
                  <a:gd name="T39" fmla="*/ 27 h 50"/>
                  <a:gd name="T40" fmla="*/ 21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1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4"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0" y="21"/>
                      <a:pt x="21" y="20"/>
                    </a:cubicBezTo>
                    <a:cubicBezTo>
                      <a:pt x="22" y="20"/>
                      <a:pt x="23" y="19"/>
                      <a:pt x="23" y="18"/>
                    </a:cubicBezTo>
                    <a:cubicBezTo>
                      <a:pt x="24" y="17"/>
                      <a:pt x="24" y="15"/>
                      <a:pt x="24" y="14"/>
                    </a:cubicBezTo>
                    <a:cubicBezTo>
                      <a:pt x="24" y="12"/>
                      <a:pt x="23" y="10"/>
                      <a:pt x="21"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5" name="Freeform 122"/>
              <p:cNvSpPr>
                <a:spLocks noEditPoints="1"/>
              </p:cNvSpPr>
              <p:nvPr/>
            </p:nvSpPr>
            <p:spPr bwMode="auto">
              <a:xfrm>
                <a:off x="4042" y="3831"/>
                <a:ext cx="56"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4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2"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4"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6" name="Freeform 123"/>
              <p:cNvSpPr>
                <a:spLocks/>
              </p:cNvSpPr>
              <p:nvPr/>
            </p:nvSpPr>
            <p:spPr bwMode="auto">
              <a:xfrm>
                <a:off x="4109"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19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19"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7" name="Freeform 124"/>
              <p:cNvSpPr>
                <a:spLocks noEditPoints="1"/>
              </p:cNvSpPr>
              <p:nvPr/>
            </p:nvSpPr>
            <p:spPr bwMode="auto">
              <a:xfrm>
                <a:off x="4167"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8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3 w 33"/>
                  <a:gd name="T25" fmla="*/ 25 h 50"/>
                  <a:gd name="T26" fmla="*/ 22 w 33"/>
                  <a:gd name="T27" fmla="*/ 22 h 50"/>
                  <a:gd name="T28" fmla="*/ 24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8" y="4"/>
                    </a:cubicBezTo>
                    <a:cubicBezTo>
                      <a:pt x="32" y="6"/>
                      <a:pt x="33" y="10"/>
                      <a:pt x="33" y="15"/>
                    </a:cubicBezTo>
                    <a:cubicBezTo>
                      <a:pt x="33" y="20"/>
                      <a:pt x="32" y="24"/>
                      <a:pt x="28" y="27"/>
                    </a:cubicBezTo>
                    <a:cubicBezTo>
                      <a:pt x="25" y="30"/>
                      <a:pt x="20" y="32"/>
                      <a:pt x="15" y="32"/>
                    </a:cubicBezTo>
                    <a:lnTo>
                      <a:pt x="8" y="32"/>
                    </a:lnTo>
                    <a:close/>
                    <a:moveTo>
                      <a:pt x="8" y="7"/>
                    </a:moveTo>
                    <a:cubicBezTo>
                      <a:pt x="8" y="25"/>
                      <a:pt x="8" y="25"/>
                      <a:pt x="8" y="25"/>
                    </a:cubicBezTo>
                    <a:cubicBezTo>
                      <a:pt x="13" y="25"/>
                      <a:pt x="13" y="25"/>
                      <a:pt x="13" y="25"/>
                    </a:cubicBezTo>
                    <a:cubicBezTo>
                      <a:pt x="17" y="25"/>
                      <a:pt x="20" y="24"/>
                      <a:pt x="22" y="22"/>
                    </a:cubicBezTo>
                    <a:cubicBezTo>
                      <a:pt x="24" y="21"/>
                      <a:pt x="24" y="18"/>
                      <a:pt x="24" y="15"/>
                    </a:cubicBezTo>
                    <a:cubicBezTo>
                      <a:pt x="24"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8" name="Freeform 125"/>
              <p:cNvSpPr>
                <a:spLocks/>
              </p:cNvSpPr>
              <p:nvPr/>
            </p:nvSpPr>
            <p:spPr bwMode="auto">
              <a:xfrm>
                <a:off x="4690" y="1272"/>
                <a:ext cx="576" cy="404"/>
              </a:xfrm>
              <a:custGeom>
                <a:avLst/>
                <a:gdLst>
                  <a:gd name="T0" fmla="*/ 0 w 499"/>
                  <a:gd name="T1" fmla="*/ 331 h 350"/>
                  <a:gd name="T2" fmla="*/ 18 w 499"/>
                  <a:gd name="T3" fmla="*/ 350 h 350"/>
                  <a:gd name="T4" fmla="*/ 480 w 499"/>
                  <a:gd name="T5" fmla="*/ 350 h 350"/>
                  <a:gd name="T6" fmla="*/ 499 w 499"/>
                  <a:gd name="T7" fmla="*/ 331 h 350"/>
                  <a:gd name="T8" fmla="*/ 499 w 499"/>
                  <a:gd name="T9" fmla="*/ 0 h 350"/>
                  <a:gd name="T10" fmla="*/ 0 w 499"/>
                  <a:gd name="T11" fmla="*/ 0 h 350"/>
                  <a:gd name="T12" fmla="*/ 0 w 499"/>
                  <a:gd name="T13" fmla="*/ 331 h 350"/>
                </a:gdLst>
                <a:ahLst/>
                <a:cxnLst>
                  <a:cxn ang="0">
                    <a:pos x="T0" y="T1"/>
                  </a:cxn>
                  <a:cxn ang="0">
                    <a:pos x="T2" y="T3"/>
                  </a:cxn>
                  <a:cxn ang="0">
                    <a:pos x="T4" y="T5"/>
                  </a:cxn>
                  <a:cxn ang="0">
                    <a:pos x="T6" y="T7"/>
                  </a:cxn>
                  <a:cxn ang="0">
                    <a:pos x="T8" y="T9"/>
                  </a:cxn>
                  <a:cxn ang="0">
                    <a:pos x="T10" y="T11"/>
                  </a:cxn>
                  <a:cxn ang="0">
                    <a:pos x="T12" y="T13"/>
                  </a:cxn>
                </a:cxnLst>
                <a:rect l="0" t="0" r="r" b="b"/>
                <a:pathLst>
                  <a:path w="499" h="350">
                    <a:moveTo>
                      <a:pt x="0" y="331"/>
                    </a:moveTo>
                    <a:cubicBezTo>
                      <a:pt x="0" y="342"/>
                      <a:pt x="8" y="350"/>
                      <a:pt x="18" y="350"/>
                    </a:cubicBezTo>
                    <a:cubicBezTo>
                      <a:pt x="480" y="350"/>
                      <a:pt x="480" y="350"/>
                      <a:pt x="480" y="350"/>
                    </a:cubicBezTo>
                    <a:cubicBezTo>
                      <a:pt x="491" y="350"/>
                      <a:pt x="499" y="342"/>
                      <a:pt x="499" y="331"/>
                    </a:cubicBezTo>
                    <a:cubicBezTo>
                      <a:pt x="499" y="0"/>
                      <a:pt x="499" y="0"/>
                      <a:pt x="499" y="0"/>
                    </a:cubicBezTo>
                    <a:cubicBezTo>
                      <a:pt x="0" y="0"/>
                      <a:pt x="0" y="0"/>
                      <a:pt x="0" y="0"/>
                    </a:cubicBezTo>
                    <a:cubicBezTo>
                      <a:pt x="0" y="331"/>
                      <a:pt x="0" y="331"/>
                      <a:pt x="0" y="33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9" name="Freeform 126"/>
              <p:cNvSpPr>
                <a:spLocks/>
              </p:cNvSpPr>
              <p:nvPr/>
            </p:nvSpPr>
            <p:spPr bwMode="auto">
              <a:xfrm>
                <a:off x="4690" y="1184"/>
                <a:ext cx="576" cy="88"/>
              </a:xfrm>
              <a:custGeom>
                <a:avLst/>
                <a:gdLst>
                  <a:gd name="T0" fmla="*/ 481 w 499"/>
                  <a:gd name="T1" fmla="*/ 0 h 76"/>
                  <a:gd name="T2" fmla="*/ 18 w 499"/>
                  <a:gd name="T3" fmla="*/ 0 h 76"/>
                  <a:gd name="T4" fmla="*/ 0 w 499"/>
                  <a:gd name="T5" fmla="*/ 19 h 76"/>
                  <a:gd name="T6" fmla="*/ 0 w 499"/>
                  <a:gd name="T7" fmla="*/ 76 h 76"/>
                  <a:gd name="T8" fmla="*/ 499 w 499"/>
                  <a:gd name="T9" fmla="*/ 76 h 76"/>
                  <a:gd name="T10" fmla="*/ 499 w 499"/>
                  <a:gd name="T11" fmla="*/ 19 h 76"/>
                  <a:gd name="T12" fmla="*/ 481 w 499"/>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99" h="76">
                    <a:moveTo>
                      <a:pt x="481" y="0"/>
                    </a:moveTo>
                    <a:cubicBezTo>
                      <a:pt x="18" y="0"/>
                      <a:pt x="18" y="0"/>
                      <a:pt x="18" y="0"/>
                    </a:cubicBezTo>
                    <a:cubicBezTo>
                      <a:pt x="8" y="0"/>
                      <a:pt x="0" y="9"/>
                      <a:pt x="0" y="19"/>
                    </a:cubicBezTo>
                    <a:cubicBezTo>
                      <a:pt x="0" y="76"/>
                      <a:pt x="0" y="76"/>
                      <a:pt x="0" y="76"/>
                    </a:cubicBezTo>
                    <a:cubicBezTo>
                      <a:pt x="499" y="76"/>
                      <a:pt x="499" y="76"/>
                      <a:pt x="499" y="76"/>
                    </a:cubicBezTo>
                    <a:cubicBezTo>
                      <a:pt x="499" y="19"/>
                      <a:pt x="499" y="19"/>
                      <a:pt x="499" y="19"/>
                    </a:cubicBezTo>
                    <a:cubicBezTo>
                      <a:pt x="499" y="9"/>
                      <a:pt x="491" y="0"/>
                      <a:pt x="481"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0" name="Rectangle 127"/>
              <p:cNvSpPr>
                <a:spLocks noChangeArrowheads="1"/>
              </p:cNvSpPr>
              <p:nvPr/>
            </p:nvSpPr>
            <p:spPr bwMode="auto">
              <a:xfrm>
                <a:off x="4861"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1" name="Rectangle 128"/>
              <p:cNvSpPr>
                <a:spLocks noChangeArrowheads="1"/>
              </p:cNvSpPr>
              <p:nvPr/>
            </p:nvSpPr>
            <p:spPr bwMode="auto">
              <a:xfrm>
                <a:off x="4861"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2" name="Rectangle 129"/>
              <p:cNvSpPr>
                <a:spLocks noChangeArrowheads="1"/>
              </p:cNvSpPr>
              <p:nvPr/>
            </p:nvSpPr>
            <p:spPr bwMode="auto">
              <a:xfrm>
                <a:off x="4861"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3" name="Rectangle 130"/>
              <p:cNvSpPr>
                <a:spLocks noChangeArrowheads="1"/>
              </p:cNvSpPr>
              <p:nvPr/>
            </p:nvSpPr>
            <p:spPr bwMode="auto">
              <a:xfrm>
                <a:off x="4861"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4" name="Rectangle 131"/>
              <p:cNvSpPr>
                <a:spLocks noChangeArrowheads="1"/>
              </p:cNvSpPr>
              <p:nvPr/>
            </p:nvSpPr>
            <p:spPr bwMode="auto">
              <a:xfrm>
                <a:off x="4861"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5" name="Rectangle 132"/>
              <p:cNvSpPr>
                <a:spLocks noChangeArrowheads="1"/>
              </p:cNvSpPr>
              <p:nvPr/>
            </p:nvSpPr>
            <p:spPr bwMode="auto">
              <a:xfrm>
                <a:off x="4861"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6" name="Rectangle 133"/>
              <p:cNvSpPr>
                <a:spLocks noChangeArrowheads="1"/>
              </p:cNvSpPr>
              <p:nvPr/>
            </p:nvSpPr>
            <p:spPr bwMode="auto">
              <a:xfrm>
                <a:off x="4989"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7" name="Rectangle 134"/>
              <p:cNvSpPr>
                <a:spLocks noChangeArrowheads="1"/>
              </p:cNvSpPr>
              <p:nvPr/>
            </p:nvSpPr>
            <p:spPr bwMode="auto">
              <a:xfrm>
                <a:off x="4989"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8" name="Rectangle 135"/>
              <p:cNvSpPr>
                <a:spLocks noChangeArrowheads="1"/>
              </p:cNvSpPr>
              <p:nvPr/>
            </p:nvSpPr>
            <p:spPr bwMode="auto">
              <a:xfrm>
                <a:off x="4989"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9" name="Rectangle 136"/>
              <p:cNvSpPr>
                <a:spLocks noChangeArrowheads="1"/>
              </p:cNvSpPr>
              <p:nvPr/>
            </p:nvSpPr>
            <p:spPr bwMode="auto">
              <a:xfrm>
                <a:off x="4989"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0" name="Rectangle 137"/>
              <p:cNvSpPr>
                <a:spLocks noChangeArrowheads="1"/>
              </p:cNvSpPr>
              <p:nvPr/>
            </p:nvSpPr>
            <p:spPr bwMode="auto">
              <a:xfrm>
                <a:off x="4989"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1" name="Rectangle 138"/>
              <p:cNvSpPr>
                <a:spLocks noChangeArrowheads="1"/>
              </p:cNvSpPr>
              <p:nvPr/>
            </p:nvSpPr>
            <p:spPr bwMode="auto">
              <a:xfrm>
                <a:off x="4733"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2" name="Rectangle 139"/>
              <p:cNvSpPr>
                <a:spLocks noChangeArrowheads="1"/>
              </p:cNvSpPr>
              <p:nvPr/>
            </p:nvSpPr>
            <p:spPr bwMode="auto">
              <a:xfrm>
                <a:off x="4733"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3" name="Rectangle 140"/>
              <p:cNvSpPr>
                <a:spLocks noChangeArrowheads="1"/>
              </p:cNvSpPr>
              <p:nvPr/>
            </p:nvSpPr>
            <p:spPr bwMode="auto">
              <a:xfrm>
                <a:off x="4733"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4" name="Rectangle 141"/>
              <p:cNvSpPr>
                <a:spLocks noChangeArrowheads="1"/>
              </p:cNvSpPr>
              <p:nvPr/>
            </p:nvSpPr>
            <p:spPr bwMode="auto">
              <a:xfrm>
                <a:off x="4733"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5" name="Rectangle 142"/>
              <p:cNvSpPr>
                <a:spLocks noChangeArrowheads="1"/>
              </p:cNvSpPr>
              <p:nvPr/>
            </p:nvSpPr>
            <p:spPr bwMode="auto">
              <a:xfrm>
                <a:off x="4733"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6" name="Rectangle 143"/>
              <p:cNvSpPr>
                <a:spLocks noChangeArrowheads="1"/>
              </p:cNvSpPr>
              <p:nvPr/>
            </p:nvSpPr>
            <p:spPr bwMode="auto">
              <a:xfrm>
                <a:off x="4733"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7" name="Rectangle 144"/>
              <p:cNvSpPr>
                <a:spLocks noChangeArrowheads="1"/>
              </p:cNvSpPr>
              <p:nvPr/>
            </p:nvSpPr>
            <p:spPr bwMode="auto">
              <a:xfrm>
                <a:off x="4733"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8" name="Rectangle 145"/>
              <p:cNvSpPr>
                <a:spLocks noChangeArrowheads="1"/>
              </p:cNvSpPr>
              <p:nvPr/>
            </p:nvSpPr>
            <p:spPr bwMode="auto">
              <a:xfrm>
                <a:off x="4733" y="1568"/>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9" name="Rectangle 146"/>
              <p:cNvSpPr>
                <a:spLocks noChangeArrowheads="1"/>
              </p:cNvSpPr>
              <p:nvPr/>
            </p:nvSpPr>
            <p:spPr bwMode="auto">
              <a:xfrm>
                <a:off x="4861"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0" name="Rectangle 147"/>
              <p:cNvSpPr>
                <a:spLocks noChangeArrowheads="1"/>
              </p:cNvSpPr>
              <p:nvPr/>
            </p:nvSpPr>
            <p:spPr bwMode="auto">
              <a:xfrm>
                <a:off x="4989"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Rectangle 148"/>
              <p:cNvSpPr>
                <a:spLocks noChangeArrowheads="1"/>
              </p:cNvSpPr>
              <p:nvPr/>
            </p:nvSpPr>
            <p:spPr bwMode="auto">
              <a:xfrm>
                <a:off x="5116" y="1483"/>
                <a:ext cx="107"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2" name="Rectangle 149"/>
              <p:cNvSpPr>
                <a:spLocks noChangeArrowheads="1"/>
              </p:cNvSpPr>
              <p:nvPr/>
            </p:nvSpPr>
            <p:spPr bwMode="auto">
              <a:xfrm>
                <a:off x="5116" y="139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3" name="Rectangle 150"/>
              <p:cNvSpPr>
                <a:spLocks noChangeArrowheads="1"/>
              </p:cNvSpPr>
              <p:nvPr/>
            </p:nvSpPr>
            <p:spPr bwMode="auto">
              <a:xfrm>
                <a:off x="5116" y="1312"/>
                <a:ext cx="107"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Rectangle 151"/>
              <p:cNvSpPr>
                <a:spLocks noChangeArrowheads="1"/>
              </p:cNvSpPr>
              <p:nvPr/>
            </p:nvSpPr>
            <p:spPr bwMode="auto">
              <a:xfrm>
                <a:off x="5116" y="1568"/>
                <a:ext cx="107"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5" name="Freeform 152"/>
              <p:cNvSpPr>
                <a:spLocks noEditPoints="1"/>
              </p:cNvSpPr>
              <p:nvPr/>
            </p:nvSpPr>
            <p:spPr bwMode="auto">
              <a:xfrm>
                <a:off x="4707" y="1184"/>
                <a:ext cx="485" cy="492"/>
              </a:xfrm>
              <a:custGeom>
                <a:avLst/>
                <a:gdLst>
                  <a:gd name="T0" fmla="*/ 1 w 420"/>
                  <a:gd name="T1" fmla="*/ 426 h 426"/>
                  <a:gd name="T2" fmla="*/ 5 w 420"/>
                  <a:gd name="T3" fmla="*/ 426 h 426"/>
                  <a:gd name="T4" fmla="*/ 26 w 420"/>
                  <a:gd name="T5" fmla="*/ 426 h 426"/>
                  <a:gd name="T6" fmla="*/ 27 w 420"/>
                  <a:gd name="T7" fmla="*/ 426 h 426"/>
                  <a:gd name="T8" fmla="*/ 3 w 420"/>
                  <a:gd name="T9" fmla="*/ 426 h 426"/>
                  <a:gd name="T10" fmla="*/ 1 w 420"/>
                  <a:gd name="T11" fmla="*/ 426 h 426"/>
                  <a:gd name="T12" fmla="*/ 420 w 420"/>
                  <a:gd name="T13" fmla="*/ 0 h 426"/>
                  <a:gd name="T14" fmla="*/ 5 w 420"/>
                  <a:gd name="T15" fmla="*/ 0 h 426"/>
                  <a:gd name="T16" fmla="*/ 0 w 420"/>
                  <a:gd name="T17" fmla="*/ 1 h 426"/>
                  <a:gd name="T18" fmla="*/ 3 w 420"/>
                  <a:gd name="T19" fmla="*/ 0 h 426"/>
                  <a:gd name="T20" fmla="*/ 420 w 420"/>
                  <a:gd name="T21" fmla="*/ 0 h 426"/>
                  <a:gd name="T22" fmla="*/ 420 w 420"/>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426">
                    <a:moveTo>
                      <a:pt x="1" y="426"/>
                    </a:moveTo>
                    <a:cubicBezTo>
                      <a:pt x="2" y="426"/>
                      <a:pt x="3" y="426"/>
                      <a:pt x="5" y="426"/>
                    </a:cubicBezTo>
                    <a:cubicBezTo>
                      <a:pt x="26" y="426"/>
                      <a:pt x="26" y="426"/>
                      <a:pt x="26" y="426"/>
                    </a:cubicBezTo>
                    <a:cubicBezTo>
                      <a:pt x="27" y="426"/>
                      <a:pt x="27" y="426"/>
                      <a:pt x="27" y="426"/>
                    </a:cubicBezTo>
                    <a:cubicBezTo>
                      <a:pt x="3" y="426"/>
                      <a:pt x="3" y="426"/>
                      <a:pt x="3" y="426"/>
                    </a:cubicBezTo>
                    <a:cubicBezTo>
                      <a:pt x="2" y="426"/>
                      <a:pt x="2" y="426"/>
                      <a:pt x="1" y="426"/>
                    </a:cubicBezTo>
                    <a:moveTo>
                      <a:pt x="420" y="0"/>
                    </a:moveTo>
                    <a:cubicBezTo>
                      <a:pt x="5" y="0"/>
                      <a:pt x="5" y="0"/>
                      <a:pt x="5" y="0"/>
                    </a:cubicBezTo>
                    <a:cubicBezTo>
                      <a:pt x="3" y="0"/>
                      <a:pt x="2" y="0"/>
                      <a:pt x="0" y="1"/>
                    </a:cubicBezTo>
                    <a:cubicBezTo>
                      <a:pt x="1" y="1"/>
                      <a:pt x="2" y="0"/>
                      <a:pt x="3" y="0"/>
                    </a:cubicBezTo>
                    <a:cubicBezTo>
                      <a:pt x="420" y="0"/>
                      <a:pt x="420" y="0"/>
                      <a:pt x="420" y="0"/>
                    </a:cubicBezTo>
                    <a:cubicBezTo>
                      <a:pt x="420" y="0"/>
                      <a:pt x="420" y="0"/>
                      <a:pt x="42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6" name="Freeform 153"/>
              <p:cNvSpPr>
                <a:spLocks noEditPoints="1"/>
              </p:cNvSpPr>
              <p:nvPr/>
            </p:nvSpPr>
            <p:spPr bwMode="auto">
              <a:xfrm>
                <a:off x="4690" y="1272"/>
                <a:ext cx="421" cy="404"/>
              </a:xfrm>
              <a:custGeom>
                <a:avLst/>
                <a:gdLst>
                  <a:gd name="T0" fmla="*/ 37 w 365"/>
                  <a:gd name="T1" fmla="*/ 239 h 350"/>
                  <a:gd name="T2" fmla="*/ 37 w 365"/>
                  <a:gd name="T3" fmla="*/ 183 h 350"/>
                  <a:gd name="T4" fmla="*/ 129 w 365"/>
                  <a:gd name="T5" fmla="*/ 183 h 350"/>
                  <a:gd name="T6" fmla="*/ 129 w 365"/>
                  <a:gd name="T7" fmla="*/ 239 h 350"/>
                  <a:gd name="T8" fmla="*/ 37 w 365"/>
                  <a:gd name="T9" fmla="*/ 239 h 350"/>
                  <a:gd name="T10" fmla="*/ 37 w 365"/>
                  <a:gd name="T11" fmla="*/ 165 h 350"/>
                  <a:gd name="T12" fmla="*/ 37 w 365"/>
                  <a:gd name="T13" fmla="*/ 109 h 350"/>
                  <a:gd name="T14" fmla="*/ 129 w 365"/>
                  <a:gd name="T15" fmla="*/ 109 h 350"/>
                  <a:gd name="T16" fmla="*/ 129 w 365"/>
                  <a:gd name="T17" fmla="*/ 165 h 350"/>
                  <a:gd name="T18" fmla="*/ 37 w 365"/>
                  <a:gd name="T19" fmla="*/ 165 h 350"/>
                  <a:gd name="T20" fmla="*/ 37 w 365"/>
                  <a:gd name="T21" fmla="*/ 91 h 350"/>
                  <a:gd name="T22" fmla="*/ 37 w 365"/>
                  <a:gd name="T23" fmla="*/ 35 h 350"/>
                  <a:gd name="T24" fmla="*/ 129 w 365"/>
                  <a:gd name="T25" fmla="*/ 35 h 350"/>
                  <a:gd name="T26" fmla="*/ 129 w 365"/>
                  <a:gd name="T27" fmla="*/ 91 h 350"/>
                  <a:gd name="T28" fmla="*/ 37 w 365"/>
                  <a:gd name="T29" fmla="*/ 91 h 350"/>
                  <a:gd name="T30" fmla="*/ 148 w 365"/>
                  <a:gd name="T31" fmla="*/ 91 h 350"/>
                  <a:gd name="T32" fmla="*/ 148 w 365"/>
                  <a:gd name="T33" fmla="*/ 35 h 350"/>
                  <a:gd name="T34" fmla="*/ 240 w 365"/>
                  <a:gd name="T35" fmla="*/ 35 h 350"/>
                  <a:gd name="T36" fmla="*/ 240 w 365"/>
                  <a:gd name="T37" fmla="*/ 91 h 350"/>
                  <a:gd name="T38" fmla="*/ 148 w 365"/>
                  <a:gd name="T39" fmla="*/ 91 h 350"/>
                  <a:gd name="T40" fmla="*/ 365 w 365"/>
                  <a:gd name="T41" fmla="*/ 0 h 350"/>
                  <a:gd name="T42" fmla="*/ 0 w 365"/>
                  <a:gd name="T43" fmla="*/ 0 h 350"/>
                  <a:gd name="T44" fmla="*/ 0 w 365"/>
                  <a:gd name="T45" fmla="*/ 17 h 350"/>
                  <a:gd name="T46" fmla="*/ 0 w 365"/>
                  <a:gd name="T47" fmla="*/ 50 h 350"/>
                  <a:gd name="T48" fmla="*/ 0 w 365"/>
                  <a:gd name="T49" fmla="*/ 330 h 350"/>
                  <a:gd name="T50" fmla="*/ 16 w 365"/>
                  <a:gd name="T51" fmla="*/ 350 h 350"/>
                  <a:gd name="T52" fmla="*/ 18 w 365"/>
                  <a:gd name="T53" fmla="*/ 350 h 350"/>
                  <a:gd name="T54" fmla="*/ 42 w 365"/>
                  <a:gd name="T55" fmla="*/ 350 h 350"/>
                  <a:gd name="T56" fmla="*/ 76 w 365"/>
                  <a:gd name="T57" fmla="*/ 313 h 350"/>
                  <a:gd name="T58" fmla="*/ 37 w 365"/>
                  <a:gd name="T59" fmla="*/ 313 h 350"/>
                  <a:gd name="T60" fmla="*/ 37 w 365"/>
                  <a:gd name="T61" fmla="*/ 257 h 350"/>
                  <a:gd name="T62" fmla="*/ 127 w 365"/>
                  <a:gd name="T63" fmla="*/ 257 h 350"/>
                  <a:gd name="T64" fmla="*/ 148 w 365"/>
                  <a:gd name="T65" fmla="*/ 235 h 350"/>
                  <a:gd name="T66" fmla="*/ 148 w 365"/>
                  <a:gd name="T67" fmla="*/ 183 h 350"/>
                  <a:gd name="T68" fmla="*/ 196 w 365"/>
                  <a:gd name="T69" fmla="*/ 183 h 350"/>
                  <a:gd name="T70" fmla="*/ 213 w 365"/>
                  <a:gd name="T71" fmla="*/ 165 h 350"/>
                  <a:gd name="T72" fmla="*/ 148 w 365"/>
                  <a:gd name="T73" fmla="*/ 165 h 350"/>
                  <a:gd name="T74" fmla="*/ 148 w 365"/>
                  <a:gd name="T75" fmla="*/ 109 h 350"/>
                  <a:gd name="T76" fmla="*/ 240 w 365"/>
                  <a:gd name="T77" fmla="*/ 109 h 350"/>
                  <a:gd name="T78" fmla="*/ 240 w 365"/>
                  <a:gd name="T79" fmla="*/ 135 h 350"/>
                  <a:gd name="T80" fmla="*/ 259 w 365"/>
                  <a:gd name="T81" fmla="*/ 115 h 350"/>
                  <a:gd name="T82" fmla="*/ 259 w 365"/>
                  <a:gd name="T83" fmla="*/ 109 h 350"/>
                  <a:gd name="T84" fmla="*/ 264 w 365"/>
                  <a:gd name="T85" fmla="*/ 109 h 350"/>
                  <a:gd name="T86" fmla="*/ 281 w 365"/>
                  <a:gd name="T87" fmla="*/ 91 h 350"/>
                  <a:gd name="T88" fmla="*/ 259 w 365"/>
                  <a:gd name="T89" fmla="*/ 91 h 350"/>
                  <a:gd name="T90" fmla="*/ 259 w 365"/>
                  <a:gd name="T91" fmla="*/ 35 h 350"/>
                  <a:gd name="T92" fmla="*/ 332 w 365"/>
                  <a:gd name="T93" fmla="*/ 35 h 350"/>
                  <a:gd name="T94" fmla="*/ 365 w 365"/>
                  <a:gd name="T9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5" h="350">
                    <a:moveTo>
                      <a:pt x="37" y="239"/>
                    </a:moveTo>
                    <a:cubicBezTo>
                      <a:pt x="37" y="183"/>
                      <a:pt x="37" y="183"/>
                      <a:pt x="37" y="183"/>
                    </a:cubicBezTo>
                    <a:cubicBezTo>
                      <a:pt x="129" y="183"/>
                      <a:pt x="129" y="183"/>
                      <a:pt x="129" y="183"/>
                    </a:cubicBezTo>
                    <a:cubicBezTo>
                      <a:pt x="129" y="239"/>
                      <a:pt x="129" y="239"/>
                      <a:pt x="129" y="239"/>
                    </a:cubicBezTo>
                    <a:cubicBezTo>
                      <a:pt x="37" y="239"/>
                      <a:pt x="37" y="239"/>
                      <a:pt x="37" y="239"/>
                    </a:cubicBezTo>
                    <a:moveTo>
                      <a:pt x="37" y="165"/>
                    </a:moveTo>
                    <a:cubicBezTo>
                      <a:pt x="37" y="109"/>
                      <a:pt x="37" y="109"/>
                      <a:pt x="37" y="109"/>
                    </a:cubicBezTo>
                    <a:cubicBezTo>
                      <a:pt x="129" y="109"/>
                      <a:pt x="129" y="109"/>
                      <a:pt x="129" y="109"/>
                    </a:cubicBezTo>
                    <a:cubicBezTo>
                      <a:pt x="129" y="165"/>
                      <a:pt x="129" y="165"/>
                      <a:pt x="129" y="165"/>
                    </a:cubicBezTo>
                    <a:cubicBezTo>
                      <a:pt x="37" y="165"/>
                      <a:pt x="37" y="165"/>
                      <a:pt x="37" y="165"/>
                    </a:cubicBezTo>
                    <a:moveTo>
                      <a:pt x="37" y="91"/>
                    </a:moveTo>
                    <a:cubicBezTo>
                      <a:pt x="37" y="35"/>
                      <a:pt x="37" y="35"/>
                      <a:pt x="37" y="35"/>
                    </a:cubicBezTo>
                    <a:cubicBezTo>
                      <a:pt x="129" y="35"/>
                      <a:pt x="129" y="35"/>
                      <a:pt x="129" y="35"/>
                    </a:cubicBezTo>
                    <a:cubicBezTo>
                      <a:pt x="129" y="91"/>
                      <a:pt x="129" y="91"/>
                      <a:pt x="129" y="91"/>
                    </a:cubicBezTo>
                    <a:cubicBezTo>
                      <a:pt x="37" y="91"/>
                      <a:pt x="37" y="91"/>
                      <a:pt x="37" y="91"/>
                    </a:cubicBezTo>
                    <a:moveTo>
                      <a:pt x="148" y="91"/>
                    </a:moveTo>
                    <a:cubicBezTo>
                      <a:pt x="148" y="35"/>
                      <a:pt x="148" y="35"/>
                      <a:pt x="148" y="35"/>
                    </a:cubicBezTo>
                    <a:cubicBezTo>
                      <a:pt x="240" y="35"/>
                      <a:pt x="240" y="35"/>
                      <a:pt x="240" y="35"/>
                    </a:cubicBezTo>
                    <a:cubicBezTo>
                      <a:pt x="240" y="91"/>
                      <a:pt x="240" y="91"/>
                      <a:pt x="240" y="91"/>
                    </a:cubicBezTo>
                    <a:cubicBezTo>
                      <a:pt x="148" y="91"/>
                      <a:pt x="148" y="91"/>
                      <a:pt x="148" y="91"/>
                    </a:cubicBezTo>
                    <a:moveTo>
                      <a:pt x="365" y="0"/>
                    </a:moveTo>
                    <a:cubicBezTo>
                      <a:pt x="0" y="0"/>
                      <a:pt x="0" y="0"/>
                      <a:pt x="0" y="0"/>
                    </a:cubicBezTo>
                    <a:cubicBezTo>
                      <a:pt x="0" y="17"/>
                      <a:pt x="0" y="17"/>
                      <a:pt x="0" y="17"/>
                    </a:cubicBezTo>
                    <a:cubicBezTo>
                      <a:pt x="0" y="50"/>
                      <a:pt x="0" y="50"/>
                      <a:pt x="0" y="50"/>
                    </a:cubicBezTo>
                    <a:cubicBezTo>
                      <a:pt x="0" y="330"/>
                      <a:pt x="0" y="330"/>
                      <a:pt x="0" y="330"/>
                    </a:cubicBezTo>
                    <a:cubicBezTo>
                      <a:pt x="0" y="340"/>
                      <a:pt x="7" y="348"/>
                      <a:pt x="16" y="350"/>
                    </a:cubicBezTo>
                    <a:cubicBezTo>
                      <a:pt x="17" y="350"/>
                      <a:pt x="17" y="350"/>
                      <a:pt x="18" y="350"/>
                    </a:cubicBezTo>
                    <a:cubicBezTo>
                      <a:pt x="42" y="350"/>
                      <a:pt x="42" y="350"/>
                      <a:pt x="42" y="350"/>
                    </a:cubicBezTo>
                    <a:cubicBezTo>
                      <a:pt x="76" y="313"/>
                      <a:pt x="76" y="313"/>
                      <a:pt x="76" y="313"/>
                    </a:cubicBezTo>
                    <a:cubicBezTo>
                      <a:pt x="37" y="313"/>
                      <a:pt x="37" y="313"/>
                      <a:pt x="37" y="313"/>
                    </a:cubicBezTo>
                    <a:cubicBezTo>
                      <a:pt x="37" y="257"/>
                      <a:pt x="37" y="257"/>
                      <a:pt x="37" y="257"/>
                    </a:cubicBezTo>
                    <a:cubicBezTo>
                      <a:pt x="127" y="257"/>
                      <a:pt x="127" y="257"/>
                      <a:pt x="127" y="257"/>
                    </a:cubicBezTo>
                    <a:cubicBezTo>
                      <a:pt x="148" y="235"/>
                      <a:pt x="148" y="235"/>
                      <a:pt x="148" y="235"/>
                    </a:cubicBezTo>
                    <a:cubicBezTo>
                      <a:pt x="148" y="183"/>
                      <a:pt x="148" y="183"/>
                      <a:pt x="148" y="183"/>
                    </a:cubicBezTo>
                    <a:cubicBezTo>
                      <a:pt x="196" y="183"/>
                      <a:pt x="196" y="183"/>
                      <a:pt x="196" y="183"/>
                    </a:cubicBezTo>
                    <a:cubicBezTo>
                      <a:pt x="213" y="165"/>
                      <a:pt x="213" y="165"/>
                      <a:pt x="213" y="165"/>
                    </a:cubicBezTo>
                    <a:cubicBezTo>
                      <a:pt x="148" y="165"/>
                      <a:pt x="148" y="165"/>
                      <a:pt x="148" y="165"/>
                    </a:cubicBezTo>
                    <a:cubicBezTo>
                      <a:pt x="148" y="109"/>
                      <a:pt x="148" y="109"/>
                      <a:pt x="148" y="109"/>
                    </a:cubicBezTo>
                    <a:cubicBezTo>
                      <a:pt x="240" y="109"/>
                      <a:pt x="240" y="109"/>
                      <a:pt x="240" y="109"/>
                    </a:cubicBezTo>
                    <a:cubicBezTo>
                      <a:pt x="240" y="135"/>
                      <a:pt x="240" y="135"/>
                      <a:pt x="240" y="135"/>
                    </a:cubicBezTo>
                    <a:cubicBezTo>
                      <a:pt x="259" y="115"/>
                      <a:pt x="259" y="115"/>
                      <a:pt x="259" y="115"/>
                    </a:cubicBezTo>
                    <a:cubicBezTo>
                      <a:pt x="259" y="109"/>
                      <a:pt x="259" y="109"/>
                      <a:pt x="259" y="109"/>
                    </a:cubicBezTo>
                    <a:cubicBezTo>
                      <a:pt x="264" y="109"/>
                      <a:pt x="264" y="109"/>
                      <a:pt x="264" y="109"/>
                    </a:cubicBezTo>
                    <a:cubicBezTo>
                      <a:pt x="281" y="91"/>
                      <a:pt x="281" y="91"/>
                      <a:pt x="281" y="91"/>
                    </a:cubicBezTo>
                    <a:cubicBezTo>
                      <a:pt x="259" y="91"/>
                      <a:pt x="259" y="91"/>
                      <a:pt x="259" y="91"/>
                    </a:cubicBezTo>
                    <a:cubicBezTo>
                      <a:pt x="259" y="35"/>
                      <a:pt x="259" y="35"/>
                      <a:pt x="259" y="35"/>
                    </a:cubicBezTo>
                    <a:cubicBezTo>
                      <a:pt x="332" y="35"/>
                      <a:pt x="332" y="35"/>
                      <a:pt x="332" y="35"/>
                    </a:cubicBezTo>
                    <a:cubicBezTo>
                      <a:pt x="365" y="0"/>
                      <a:pt x="365" y="0"/>
                      <a:pt x="365"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7" name="Freeform 154"/>
              <p:cNvSpPr>
                <a:spLocks/>
              </p:cNvSpPr>
              <p:nvPr/>
            </p:nvSpPr>
            <p:spPr bwMode="auto">
              <a:xfrm>
                <a:off x="4690" y="1184"/>
                <a:ext cx="502" cy="88"/>
              </a:xfrm>
              <a:custGeom>
                <a:avLst/>
                <a:gdLst>
                  <a:gd name="T0" fmla="*/ 435 w 435"/>
                  <a:gd name="T1" fmla="*/ 0 h 76"/>
                  <a:gd name="T2" fmla="*/ 18 w 435"/>
                  <a:gd name="T3" fmla="*/ 0 h 76"/>
                  <a:gd name="T4" fmla="*/ 15 w 435"/>
                  <a:gd name="T5" fmla="*/ 1 h 76"/>
                  <a:gd name="T6" fmla="*/ 0 w 435"/>
                  <a:gd name="T7" fmla="*/ 20 h 76"/>
                  <a:gd name="T8" fmla="*/ 0 w 435"/>
                  <a:gd name="T9" fmla="*/ 76 h 76"/>
                  <a:gd name="T10" fmla="*/ 365 w 435"/>
                  <a:gd name="T11" fmla="*/ 76 h 76"/>
                  <a:gd name="T12" fmla="*/ 435 w 435"/>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35" h="76">
                    <a:moveTo>
                      <a:pt x="435" y="0"/>
                    </a:moveTo>
                    <a:cubicBezTo>
                      <a:pt x="18" y="0"/>
                      <a:pt x="18" y="0"/>
                      <a:pt x="18" y="0"/>
                    </a:cubicBezTo>
                    <a:cubicBezTo>
                      <a:pt x="17" y="0"/>
                      <a:pt x="16" y="1"/>
                      <a:pt x="15" y="1"/>
                    </a:cubicBezTo>
                    <a:cubicBezTo>
                      <a:pt x="6" y="3"/>
                      <a:pt x="0" y="11"/>
                      <a:pt x="0" y="20"/>
                    </a:cubicBezTo>
                    <a:cubicBezTo>
                      <a:pt x="0" y="76"/>
                      <a:pt x="0" y="76"/>
                      <a:pt x="0" y="76"/>
                    </a:cubicBezTo>
                    <a:cubicBezTo>
                      <a:pt x="365" y="76"/>
                      <a:pt x="365" y="76"/>
                      <a:pt x="365" y="76"/>
                    </a:cubicBezTo>
                    <a:cubicBezTo>
                      <a:pt x="435" y="0"/>
                      <a:pt x="435" y="0"/>
                      <a:pt x="435"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8" name="Freeform 155"/>
              <p:cNvSpPr>
                <a:spLocks/>
              </p:cNvSpPr>
              <p:nvPr/>
            </p:nvSpPr>
            <p:spPr bwMode="auto">
              <a:xfrm>
                <a:off x="4861" y="1398"/>
                <a:ext cx="106" cy="64"/>
              </a:xfrm>
              <a:custGeom>
                <a:avLst/>
                <a:gdLst>
                  <a:gd name="T0" fmla="*/ 106 w 106"/>
                  <a:gd name="T1" fmla="*/ 0 h 64"/>
                  <a:gd name="T2" fmla="*/ 0 w 106"/>
                  <a:gd name="T3" fmla="*/ 0 h 64"/>
                  <a:gd name="T4" fmla="*/ 0 w 106"/>
                  <a:gd name="T5" fmla="*/ 64 h 64"/>
                  <a:gd name="T6" fmla="*/ 75 w 106"/>
                  <a:gd name="T7" fmla="*/ 64 h 64"/>
                  <a:gd name="T8" fmla="*/ 106 w 106"/>
                  <a:gd name="T9" fmla="*/ 30 h 64"/>
                  <a:gd name="T10" fmla="*/ 106 w 106"/>
                  <a:gd name="T11" fmla="*/ 0 h 64"/>
                </a:gdLst>
                <a:ahLst/>
                <a:cxnLst>
                  <a:cxn ang="0">
                    <a:pos x="T0" y="T1"/>
                  </a:cxn>
                  <a:cxn ang="0">
                    <a:pos x="T2" y="T3"/>
                  </a:cxn>
                  <a:cxn ang="0">
                    <a:pos x="T4" y="T5"/>
                  </a:cxn>
                  <a:cxn ang="0">
                    <a:pos x="T6" y="T7"/>
                  </a:cxn>
                  <a:cxn ang="0">
                    <a:pos x="T8" y="T9"/>
                  </a:cxn>
                  <a:cxn ang="0">
                    <a:pos x="T10" y="T11"/>
                  </a:cxn>
                </a:cxnLst>
                <a:rect l="0" t="0" r="r" b="b"/>
                <a:pathLst>
                  <a:path w="106" h="64">
                    <a:moveTo>
                      <a:pt x="106" y="0"/>
                    </a:moveTo>
                    <a:lnTo>
                      <a:pt x="0" y="0"/>
                    </a:lnTo>
                    <a:lnTo>
                      <a:pt x="0" y="64"/>
                    </a:lnTo>
                    <a:lnTo>
                      <a:pt x="75" y="64"/>
                    </a:lnTo>
                    <a:lnTo>
                      <a:pt x="106" y="30"/>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9" name="Freeform 156"/>
              <p:cNvSpPr>
                <a:spLocks/>
              </p:cNvSpPr>
              <p:nvPr/>
            </p:nvSpPr>
            <p:spPr bwMode="auto">
              <a:xfrm>
                <a:off x="4861" y="1398"/>
                <a:ext cx="106" cy="64"/>
              </a:xfrm>
              <a:custGeom>
                <a:avLst/>
                <a:gdLst>
                  <a:gd name="T0" fmla="*/ 106 w 106"/>
                  <a:gd name="T1" fmla="*/ 0 h 64"/>
                  <a:gd name="T2" fmla="*/ 0 w 106"/>
                  <a:gd name="T3" fmla="*/ 0 h 64"/>
                  <a:gd name="T4" fmla="*/ 0 w 106"/>
                  <a:gd name="T5" fmla="*/ 64 h 64"/>
                  <a:gd name="T6" fmla="*/ 75 w 106"/>
                  <a:gd name="T7" fmla="*/ 64 h 64"/>
                  <a:gd name="T8" fmla="*/ 106 w 106"/>
                  <a:gd name="T9" fmla="*/ 30 h 64"/>
                  <a:gd name="T10" fmla="*/ 106 w 106"/>
                  <a:gd name="T11" fmla="*/ 0 h 64"/>
                </a:gdLst>
                <a:ahLst/>
                <a:cxnLst>
                  <a:cxn ang="0">
                    <a:pos x="T0" y="T1"/>
                  </a:cxn>
                  <a:cxn ang="0">
                    <a:pos x="T2" y="T3"/>
                  </a:cxn>
                  <a:cxn ang="0">
                    <a:pos x="T4" y="T5"/>
                  </a:cxn>
                  <a:cxn ang="0">
                    <a:pos x="T6" y="T7"/>
                  </a:cxn>
                  <a:cxn ang="0">
                    <a:pos x="T8" y="T9"/>
                  </a:cxn>
                  <a:cxn ang="0">
                    <a:pos x="T10" y="T11"/>
                  </a:cxn>
                </a:cxnLst>
                <a:rect l="0" t="0" r="r" b="b"/>
                <a:pathLst>
                  <a:path w="106" h="64">
                    <a:moveTo>
                      <a:pt x="106" y="0"/>
                    </a:moveTo>
                    <a:lnTo>
                      <a:pt x="0" y="0"/>
                    </a:lnTo>
                    <a:lnTo>
                      <a:pt x="0" y="64"/>
                    </a:lnTo>
                    <a:lnTo>
                      <a:pt x="75" y="64"/>
                    </a:lnTo>
                    <a:lnTo>
                      <a:pt x="106" y="3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0" name="Rectangle 157"/>
              <p:cNvSpPr>
                <a:spLocks noChangeArrowheads="1"/>
              </p:cNvSpPr>
              <p:nvPr/>
            </p:nvSpPr>
            <p:spPr bwMode="auto">
              <a:xfrm>
                <a:off x="4861"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1" name="Rectangle 158"/>
              <p:cNvSpPr>
                <a:spLocks noChangeArrowheads="1"/>
              </p:cNvSpPr>
              <p:nvPr/>
            </p:nvSpPr>
            <p:spPr bwMode="auto">
              <a:xfrm>
                <a:off x="4861"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2" name="Freeform 159"/>
              <p:cNvSpPr>
                <a:spLocks/>
              </p:cNvSpPr>
              <p:nvPr/>
            </p:nvSpPr>
            <p:spPr bwMode="auto">
              <a:xfrm>
                <a:off x="4861" y="1483"/>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3" name="Freeform 160"/>
              <p:cNvSpPr>
                <a:spLocks/>
              </p:cNvSpPr>
              <p:nvPr/>
            </p:nvSpPr>
            <p:spPr bwMode="auto">
              <a:xfrm>
                <a:off x="4861" y="1483"/>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4" name="Freeform 161"/>
              <p:cNvSpPr>
                <a:spLocks/>
              </p:cNvSpPr>
              <p:nvPr/>
            </p:nvSpPr>
            <p:spPr bwMode="auto">
              <a:xfrm>
                <a:off x="4989" y="1398"/>
                <a:ext cx="6" cy="7"/>
              </a:xfrm>
              <a:custGeom>
                <a:avLst/>
                <a:gdLst>
                  <a:gd name="T0" fmla="*/ 6 w 6"/>
                  <a:gd name="T1" fmla="*/ 0 h 7"/>
                  <a:gd name="T2" fmla="*/ 0 w 6"/>
                  <a:gd name="T3" fmla="*/ 0 h 7"/>
                  <a:gd name="T4" fmla="*/ 0 w 6"/>
                  <a:gd name="T5" fmla="*/ 7 h 7"/>
                  <a:gd name="T6" fmla="*/ 6 w 6"/>
                  <a:gd name="T7" fmla="*/ 0 h 7"/>
                </a:gdLst>
                <a:ahLst/>
                <a:cxnLst>
                  <a:cxn ang="0">
                    <a:pos x="T0" y="T1"/>
                  </a:cxn>
                  <a:cxn ang="0">
                    <a:pos x="T2" y="T3"/>
                  </a:cxn>
                  <a:cxn ang="0">
                    <a:pos x="T4" y="T5"/>
                  </a:cxn>
                  <a:cxn ang="0">
                    <a:pos x="T6" y="T7"/>
                  </a:cxn>
                </a:cxnLst>
                <a:rect l="0" t="0" r="r" b="b"/>
                <a:pathLst>
                  <a:path w="6" h="7">
                    <a:moveTo>
                      <a:pt x="6" y="0"/>
                    </a:moveTo>
                    <a:lnTo>
                      <a:pt x="0" y="0"/>
                    </a:lnTo>
                    <a:lnTo>
                      <a:pt x="0" y="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5" name="Freeform 162"/>
              <p:cNvSpPr>
                <a:spLocks/>
              </p:cNvSpPr>
              <p:nvPr/>
            </p:nvSpPr>
            <p:spPr bwMode="auto">
              <a:xfrm>
                <a:off x="4989" y="1398"/>
                <a:ext cx="6" cy="7"/>
              </a:xfrm>
              <a:custGeom>
                <a:avLst/>
                <a:gdLst>
                  <a:gd name="T0" fmla="*/ 6 w 6"/>
                  <a:gd name="T1" fmla="*/ 0 h 7"/>
                  <a:gd name="T2" fmla="*/ 0 w 6"/>
                  <a:gd name="T3" fmla="*/ 0 h 7"/>
                  <a:gd name="T4" fmla="*/ 0 w 6"/>
                  <a:gd name="T5" fmla="*/ 7 h 7"/>
                  <a:gd name="T6" fmla="*/ 6 w 6"/>
                  <a:gd name="T7" fmla="*/ 0 h 7"/>
                </a:gdLst>
                <a:ahLst/>
                <a:cxnLst>
                  <a:cxn ang="0">
                    <a:pos x="T0" y="T1"/>
                  </a:cxn>
                  <a:cxn ang="0">
                    <a:pos x="T2" y="T3"/>
                  </a:cxn>
                  <a:cxn ang="0">
                    <a:pos x="T4" y="T5"/>
                  </a:cxn>
                  <a:cxn ang="0">
                    <a:pos x="T6" y="T7"/>
                  </a:cxn>
                </a:cxnLst>
                <a:rect l="0" t="0" r="r" b="b"/>
                <a:pathLst>
                  <a:path w="6" h="7">
                    <a:moveTo>
                      <a:pt x="6" y="0"/>
                    </a:moveTo>
                    <a:lnTo>
                      <a:pt x="0" y="0"/>
                    </a:lnTo>
                    <a:lnTo>
                      <a:pt x="0" y="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6" name="Freeform 163"/>
              <p:cNvSpPr>
                <a:spLocks/>
              </p:cNvSpPr>
              <p:nvPr/>
            </p:nvSpPr>
            <p:spPr bwMode="auto">
              <a:xfrm>
                <a:off x="4989" y="1312"/>
                <a:ext cx="84" cy="65"/>
              </a:xfrm>
              <a:custGeom>
                <a:avLst/>
                <a:gdLst>
                  <a:gd name="T0" fmla="*/ 84 w 84"/>
                  <a:gd name="T1" fmla="*/ 0 h 65"/>
                  <a:gd name="T2" fmla="*/ 0 w 84"/>
                  <a:gd name="T3" fmla="*/ 0 h 65"/>
                  <a:gd name="T4" fmla="*/ 0 w 84"/>
                  <a:gd name="T5" fmla="*/ 65 h 65"/>
                  <a:gd name="T6" fmla="*/ 25 w 84"/>
                  <a:gd name="T7" fmla="*/ 65 h 65"/>
                  <a:gd name="T8" fmla="*/ 84 w 84"/>
                  <a:gd name="T9" fmla="*/ 0 h 65"/>
                </a:gdLst>
                <a:ahLst/>
                <a:cxnLst>
                  <a:cxn ang="0">
                    <a:pos x="T0" y="T1"/>
                  </a:cxn>
                  <a:cxn ang="0">
                    <a:pos x="T2" y="T3"/>
                  </a:cxn>
                  <a:cxn ang="0">
                    <a:pos x="T4" y="T5"/>
                  </a:cxn>
                  <a:cxn ang="0">
                    <a:pos x="T6" y="T7"/>
                  </a:cxn>
                  <a:cxn ang="0">
                    <a:pos x="T8" y="T9"/>
                  </a:cxn>
                </a:cxnLst>
                <a:rect l="0" t="0" r="r" b="b"/>
                <a:pathLst>
                  <a:path w="84" h="65">
                    <a:moveTo>
                      <a:pt x="84" y="0"/>
                    </a:moveTo>
                    <a:lnTo>
                      <a:pt x="0" y="0"/>
                    </a:lnTo>
                    <a:lnTo>
                      <a:pt x="0" y="65"/>
                    </a:lnTo>
                    <a:lnTo>
                      <a:pt x="25" y="65"/>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7" name="Freeform 164"/>
              <p:cNvSpPr>
                <a:spLocks/>
              </p:cNvSpPr>
              <p:nvPr/>
            </p:nvSpPr>
            <p:spPr bwMode="auto">
              <a:xfrm>
                <a:off x="4989" y="1312"/>
                <a:ext cx="84" cy="65"/>
              </a:xfrm>
              <a:custGeom>
                <a:avLst/>
                <a:gdLst>
                  <a:gd name="T0" fmla="*/ 84 w 84"/>
                  <a:gd name="T1" fmla="*/ 0 h 65"/>
                  <a:gd name="T2" fmla="*/ 0 w 84"/>
                  <a:gd name="T3" fmla="*/ 0 h 65"/>
                  <a:gd name="T4" fmla="*/ 0 w 84"/>
                  <a:gd name="T5" fmla="*/ 65 h 65"/>
                  <a:gd name="T6" fmla="*/ 25 w 84"/>
                  <a:gd name="T7" fmla="*/ 65 h 65"/>
                  <a:gd name="T8" fmla="*/ 84 w 84"/>
                  <a:gd name="T9" fmla="*/ 0 h 65"/>
                </a:gdLst>
                <a:ahLst/>
                <a:cxnLst>
                  <a:cxn ang="0">
                    <a:pos x="T0" y="T1"/>
                  </a:cxn>
                  <a:cxn ang="0">
                    <a:pos x="T2" y="T3"/>
                  </a:cxn>
                  <a:cxn ang="0">
                    <a:pos x="T4" y="T5"/>
                  </a:cxn>
                  <a:cxn ang="0">
                    <a:pos x="T6" y="T7"/>
                  </a:cxn>
                  <a:cxn ang="0">
                    <a:pos x="T8" y="T9"/>
                  </a:cxn>
                </a:cxnLst>
                <a:rect l="0" t="0" r="r" b="b"/>
                <a:pathLst>
                  <a:path w="84" h="65">
                    <a:moveTo>
                      <a:pt x="84" y="0"/>
                    </a:moveTo>
                    <a:lnTo>
                      <a:pt x="0" y="0"/>
                    </a:lnTo>
                    <a:lnTo>
                      <a:pt x="0" y="65"/>
                    </a:lnTo>
                    <a:lnTo>
                      <a:pt x="25" y="65"/>
                    </a:lnTo>
                    <a:lnTo>
                      <a:pt x="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8" name="Rectangle 165"/>
              <p:cNvSpPr>
                <a:spLocks noChangeArrowheads="1"/>
              </p:cNvSpPr>
              <p:nvPr/>
            </p:nvSpPr>
            <p:spPr bwMode="auto">
              <a:xfrm>
                <a:off x="4733"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9" name="Rectangle 166"/>
              <p:cNvSpPr>
                <a:spLocks noChangeArrowheads="1"/>
              </p:cNvSpPr>
              <p:nvPr/>
            </p:nvSpPr>
            <p:spPr bwMode="auto">
              <a:xfrm>
                <a:off x="4733"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0" name="Rectangle 167"/>
              <p:cNvSpPr>
                <a:spLocks noChangeArrowheads="1"/>
              </p:cNvSpPr>
              <p:nvPr/>
            </p:nvSpPr>
            <p:spPr bwMode="auto">
              <a:xfrm>
                <a:off x="4733"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1" name="Rectangle 168"/>
              <p:cNvSpPr>
                <a:spLocks noChangeArrowheads="1"/>
              </p:cNvSpPr>
              <p:nvPr/>
            </p:nvSpPr>
            <p:spPr bwMode="auto">
              <a:xfrm>
                <a:off x="4733"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2" name="Rectangle 169"/>
              <p:cNvSpPr>
                <a:spLocks noChangeArrowheads="1"/>
              </p:cNvSpPr>
              <p:nvPr/>
            </p:nvSpPr>
            <p:spPr bwMode="auto">
              <a:xfrm>
                <a:off x="4733" y="1483"/>
                <a:ext cx="106" cy="6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3" name="Rectangle 170"/>
              <p:cNvSpPr>
                <a:spLocks noChangeArrowheads="1"/>
              </p:cNvSpPr>
              <p:nvPr/>
            </p:nvSpPr>
            <p:spPr bwMode="auto">
              <a:xfrm>
                <a:off x="4733"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4" name="Freeform 171"/>
              <p:cNvSpPr>
                <a:spLocks/>
              </p:cNvSpPr>
              <p:nvPr/>
            </p:nvSpPr>
            <p:spPr bwMode="auto">
              <a:xfrm>
                <a:off x="4733" y="1568"/>
                <a:ext cx="104" cy="65"/>
              </a:xfrm>
              <a:custGeom>
                <a:avLst/>
                <a:gdLst>
                  <a:gd name="T0" fmla="*/ 104 w 104"/>
                  <a:gd name="T1" fmla="*/ 0 h 65"/>
                  <a:gd name="T2" fmla="*/ 0 w 104"/>
                  <a:gd name="T3" fmla="*/ 0 h 65"/>
                  <a:gd name="T4" fmla="*/ 0 w 104"/>
                  <a:gd name="T5" fmla="*/ 65 h 65"/>
                  <a:gd name="T6" fmla="*/ 45 w 104"/>
                  <a:gd name="T7" fmla="*/ 65 h 65"/>
                  <a:gd name="T8" fmla="*/ 104 w 104"/>
                  <a:gd name="T9" fmla="*/ 0 h 65"/>
                </a:gdLst>
                <a:ahLst/>
                <a:cxnLst>
                  <a:cxn ang="0">
                    <a:pos x="T0" y="T1"/>
                  </a:cxn>
                  <a:cxn ang="0">
                    <a:pos x="T2" y="T3"/>
                  </a:cxn>
                  <a:cxn ang="0">
                    <a:pos x="T4" y="T5"/>
                  </a:cxn>
                  <a:cxn ang="0">
                    <a:pos x="T6" y="T7"/>
                  </a:cxn>
                  <a:cxn ang="0">
                    <a:pos x="T8" y="T9"/>
                  </a:cxn>
                </a:cxnLst>
                <a:rect l="0" t="0" r="r" b="b"/>
                <a:pathLst>
                  <a:path w="104" h="65">
                    <a:moveTo>
                      <a:pt x="104" y="0"/>
                    </a:moveTo>
                    <a:lnTo>
                      <a:pt x="0" y="0"/>
                    </a:lnTo>
                    <a:lnTo>
                      <a:pt x="0" y="65"/>
                    </a:lnTo>
                    <a:lnTo>
                      <a:pt x="45" y="65"/>
                    </a:lnTo>
                    <a:lnTo>
                      <a:pt x="104"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5" name="Freeform 172"/>
              <p:cNvSpPr>
                <a:spLocks/>
              </p:cNvSpPr>
              <p:nvPr/>
            </p:nvSpPr>
            <p:spPr bwMode="auto">
              <a:xfrm>
                <a:off x="4733" y="1568"/>
                <a:ext cx="104" cy="65"/>
              </a:xfrm>
              <a:custGeom>
                <a:avLst/>
                <a:gdLst>
                  <a:gd name="T0" fmla="*/ 104 w 104"/>
                  <a:gd name="T1" fmla="*/ 0 h 65"/>
                  <a:gd name="T2" fmla="*/ 0 w 104"/>
                  <a:gd name="T3" fmla="*/ 0 h 65"/>
                  <a:gd name="T4" fmla="*/ 0 w 104"/>
                  <a:gd name="T5" fmla="*/ 65 h 65"/>
                  <a:gd name="T6" fmla="*/ 45 w 104"/>
                  <a:gd name="T7" fmla="*/ 65 h 65"/>
                  <a:gd name="T8" fmla="*/ 104 w 104"/>
                  <a:gd name="T9" fmla="*/ 0 h 65"/>
                </a:gdLst>
                <a:ahLst/>
                <a:cxnLst>
                  <a:cxn ang="0">
                    <a:pos x="T0" y="T1"/>
                  </a:cxn>
                  <a:cxn ang="0">
                    <a:pos x="T2" y="T3"/>
                  </a:cxn>
                  <a:cxn ang="0">
                    <a:pos x="T4" y="T5"/>
                  </a:cxn>
                  <a:cxn ang="0">
                    <a:pos x="T6" y="T7"/>
                  </a:cxn>
                  <a:cxn ang="0">
                    <a:pos x="T8" y="T9"/>
                  </a:cxn>
                </a:cxnLst>
                <a:rect l="0" t="0" r="r" b="b"/>
                <a:pathLst>
                  <a:path w="104" h="65">
                    <a:moveTo>
                      <a:pt x="104" y="0"/>
                    </a:moveTo>
                    <a:lnTo>
                      <a:pt x="0" y="0"/>
                    </a:lnTo>
                    <a:lnTo>
                      <a:pt x="0" y="65"/>
                    </a:lnTo>
                    <a:lnTo>
                      <a:pt x="45" y="65"/>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6" name="Freeform 173"/>
              <p:cNvSpPr>
                <a:spLocks/>
              </p:cNvSpPr>
              <p:nvPr/>
            </p:nvSpPr>
            <p:spPr bwMode="auto">
              <a:xfrm>
                <a:off x="4729"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cubicBezTo>
                      <a:pt x="930" y="1057"/>
                      <a:pt x="930" y="1057"/>
                      <a:pt x="930" y="1057"/>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7" name="Freeform 174"/>
              <p:cNvSpPr>
                <a:spLocks/>
              </p:cNvSpPr>
              <p:nvPr/>
            </p:nvSpPr>
            <p:spPr bwMode="auto">
              <a:xfrm>
                <a:off x="4722"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8" name="Freeform 175"/>
              <p:cNvSpPr>
                <a:spLocks/>
              </p:cNvSpPr>
              <p:nvPr/>
            </p:nvSpPr>
            <p:spPr bwMode="auto">
              <a:xfrm>
                <a:off x="4853" y="3731"/>
                <a:ext cx="37" cy="60"/>
              </a:xfrm>
              <a:custGeom>
                <a:avLst/>
                <a:gdLst>
                  <a:gd name="T0" fmla="*/ 0 w 32"/>
                  <a:gd name="T1" fmla="*/ 50 h 52"/>
                  <a:gd name="T2" fmla="*/ 0 w 32"/>
                  <a:gd name="T3" fmla="*/ 41 h 52"/>
                  <a:gd name="T4" fmla="*/ 3 w 32"/>
                  <a:gd name="T5" fmla="*/ 43 h 52"/>
                  <a:gd name="T6" fmla="*/ 6 w 32"/>
                  <a:gd name="T7" fmla="*/ 44 h 52"/>
                  <a:gd name="T8" fmla="*/ 10 w 32"/>
                  <a:gd name="T9" fmla="*/ 45 h 52"/>
                  <a:gd name="T10" fmla="*/ 13 w 32"/>
                  <a:gd name="T11" fmla="*/ 46 h 52"/>
                  <a:gd name="T12" fmla="*/ 21 w 32"/>
                  <a:gd name="T13" fmla="*/ 44 h 52"/>
                  <a:gd name="T14" fmla="*/ 23 w 32"/>
                  <a:gd name="T15" fmla="*/ 39 h 52"/>
                  <a:gd name="T16" fmla="*/ 23 w 32"/>
                  <a:gd name="T17" fmla="*/ 36 h 52"/>
                  <a:gd name="T18" fmla="*/ 20 w 32"/>
                  <a:gd name="T19" fmla="*/ 33 h 52"/>
                  <a:gd name="T20" fmla="*/ 17 w 32"/>
                  <a:gd name="T21" fmla="*/ 31 h 52"/>
                  <a:gd name="T22" fmla="*/ 12 w 32"/>
                  <a:gd name="T23" fmla="*/ 29 h 52"/>
                  <a:gd name="T24" fmla="*/ 7 w 32"/>
                  <a:gd name="T25" fmla="*/ 26 h 52"/>
                  <a:gd name="T26" fmla="*/ 3 w 32"/>
                  <a:gd name="T27" fmla="*/ 23 h 52"/>
                  <a:gd name="T28" fmla="*/ 1 w 32"/>
                  <a:gd name="T29" fmla="*/ 19 h 52"/>
                  <a:gd name="T30" fmla="*/ 0 w 32"/>
                  <a:gd name="T31" fmla="*/ 14 h 52"/>
                  <a:gd name="T32" fmla="*/ 1 w 32"/>
                  <a:gd name="T33" fmla="*/ 8 h 52"/>
                  <a:gd name="T34" fmla="*/ 6 w 32"/>
                  <a:gd name="T35" fmla="*/ 4 h 52"/>
                  <a:gd name="T36" fmla="*/ 12 w 32"/>
                  <a:gd name="T37" fmla="*/ 1 h 52"/>
                  <a:gd name="T38" fmla="*/ 18 w 32"/>
                  <a:gd name="T39" fmla="*/ 0 h 52"/>
                  <a:gd name="T40" fmla="*/ 30 w 32"/>
                  <a:gd name="T41" fmla="*/ 2 h 52"/>
                  <a:gd name="T42" fmla="*/ 30 w 32"/>
                  <a:gd name="T43" fmla="*/ 10 h 52"/>
                  <a:gd name="T44" fmla="*/ 19 w 32"/>
                  <a:gd name="T45" fmla="*/ 7 h 52"/>
                  <a:gd name="T46" fmla="*/ 15 w 32"/>
                  <a:gd name="T47" fmla="*/ 8 h 52"/>
                  <a:gd name="T48" fmla="*/ 12 w 32"/>
                  <a:gd name="T49" fmla="*/ 9 h 52"/>
                  <a:gd name="T50" fmla="*/ 10 w 32"/>
                  <a:gd name="T51" fmla="*/ 11 h 52"/>
                  <a:gd name="T52" fmla="*/ 9 w 32"/>
                  <a:gd name="T53" fmla="*/ 14 h 52"/>
                  <a:gd name="T54" fmla="*/ 9 w 32"/>
                  <a:gd name="T55" fmla="*/ 17 h 52"/>
                  <a:gd name="T56" fmla="*/ 11 w 32"/>
                  <a:gd name="T57" fmla="*/ 19 h 52"/>
                  <a:gd name="T58" fmla="*/ 15 w 32"/>
                  <a:gd name="T59" fmla="*/ 21 h 52"/>
                  <a:gd name="T60" fmla="*/ 19 w 32"/>
                  <a:gd name="T61" fmla="*/ 23 h 52"/>
                  <a:gd name="T62" fmla="*/ 24 w 32"/>
                  <a:gd name="T63" fmla="*/ 26 h 52"/>
                  <a:gd name="T64" fmla="*/ 28 w 32"/>
                  <a:gd name="T65" fmla="*/ 29 h 52"/>
                  <a:gd name="T66" fmla="*/ 31 w 32"/>
                  <a:gd name="T67" fmla="*/ 34 h 52"/>
                  <a:gd name="T68" fmla="*/ 32 w 32"/>
                  <a:gd name="T69" fmla="*/ 39 h 52"/>
                  <a:gd name="T70" fmla="*/ 31 w 32"/>
                  <a:gd name="T71" fmla="*/ 45 h 52"/>
                  <a:gd name="T72" fmla="*/ 26 w 32"/>
                  <a:gd name="T73" fmla="*/ 49 h 52"/>
                  <a:gd name="T74" fmla="*/ 20 w 32"/>
                  <a:gd name="T75" fmla="*/ 52 h 52"/>
                  <a:gd name="T76" fmla="*/ 13 w 32"/>
                  <a:gd name="T77" fmla="*/ 52 h 52"/>
                  <a:gd name="T78" fmla="*/ 10 w 32"/>
                  <a:gd name="T79" fmla="*/ 52 h 52"/>
                  <a:gd name="T80" fmla="*/ 6 w 32"/>
                  <a:gd name="T81" fmla="*/ 52 h 52"/>
                  <a:gd name="T82" fmla="*/ 3 w 32"/>
                  <a:gd name="T83" fmla="*/ 51 h 52"/>
                  <a:gd name="T84" fmla="*/ 0 w 32"/>
                  <a:gd name="T85"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50"/>
                    </a:moveTo>
                    <a:cubicBezTo>
                      <a:pt x="0" y="41"/>
                      <a:pt x="0" y="41"/>
                      <a:pt x="0" y="41"/>
                    </a:cubicBezTo>
                    <a:cubicBezTo>
                      <a:pt x="1" y="42"/>
                      <a:pt x="2" y="42"/>
                      <a:pt x="3" y="43"/>
                    </a:cubicBezTo>
                    <a:cubicBezTo>
                      <a:pt x="4" y="43"/>
                      <a:pt x="5" y="44"/>
                      <a:pt x="6" y="44"/>
                    </a:cubicBezTo>
                    <a:cubicBezTo>
                      <a:pt x="7" y="45"/>
                      <a:pt x="8" y="45"/>
                      <a:pt x="10" y="45"/>
                    </a:cubicBezTo>
                    <a:cubicBezTo>
                      <a:pt x="11" y="45"/>
                      <a:pt x="12" y="46"/>
                      <a:pt x="13" y="46"/>
                    </a:cubicBezTo>
                    <a:cubicBezTo>
                      <a:pt x="16" y="46"/>
                      <a:pt x="19" y="45"/>
                      <a:pt x="21" y="44"/>
                    </a:cubicBezTo>
                    <a:cubicBezTo>
                      <a:pt x="23" y="43"/>
                      <a:pt x="23" y="41"/>
                      <a:pt x="23" y="39"/>
                    </a:cubicBezTo>
                    <a:cubicBezTo>
                      <a:pt x="23" y="38"/>
                      <a:pt x="23" y="36"/>
                      <a:pt x="23" y="36"/>
                    </a:cubicBezTo>
                    <a:cubicBezTo>
                      <a:pt x="22" y="35"/>
                      <a:pt x="21" y="34"/>
                      <a:pt x="20" y="33"/>
                    </a:cubicBezTo>
                    <a:cubicBezTo>
                      <a:pt x="19" y="32"/>
                      <a:pt x="18" y="32"/>
                      <a:pt x="17" y="31"/>
                    </a:cubicBezTo>
                    <a:cubicBezTo>
                      <a:pt x="15" y="30"/>
                      <a:pt x="14" y="30"/>
                      <a:pt x="12" y="29"/>
                    </a:cubicBezTo>
                    <a:cubicBezTo>
                      <a:pt x="10" y="28"/>
                      <a:pt x="9" y="27"/>
                      <a:pt x="7" y="26"/>
                    </a:cubicBezTo>
                    <a:cubicBezTo>
                      <a:pt x="6" y="25"/>
                      <a:pt x="4" y="24"/>
                      <a:pt x="3" y="23"/>
                    </a:cubicBezTo>
                    <a:cubicBezTo>
                      <a:pt x="2" y="22"/>
                      <a:pt x="1" y="21"/>
                      <a:pt x="1" y="19"/>
                    </a:cubicBezTo>
                    <a:cubicBezTo>
                      <a:pt x="0" y="18"/>
                      <a:pt x="0" y="16"/>
                      <a:pt x="0" y="14"/>
                    </a:cubicBezTo>
                    <a:cubicBezTo>
                      <a:pt x="0" y="12"/>
                      <a:pt x="0" y="10"/>
                      <a:pt x="1" y="8"/>
                    </a:cubicBezTo>
                    <a:cubicBezTo>
                      <a:pt x="3" y="6"/>
                      <a:pt x="4" y="5"/>
                      <a:pt x="6" y="4"/>
                    </a:cubicBezTo>
                    <a:cubicBezTo>
                      <a:pt x="7" y="3"/>
                      <a:pt x="9" y="2"/>
                      <a:pt x="12" y="1"/>
                    </a:cubicBezTo>
                    <a:cubicBezTo>
                      <a:pt x="14" y="1"/>
                      <a:pt x="16" y="0"/>
                      <a:pt x="18" y="0"/>
                    </a:cubicBezTo>
                    <a:cubicBezTo>
                      <a:pt x="24" y="0"/>
                      <a:pt x="28" y="1"/>
                      <a:pt x="30" y="2"/>
                    </a:cubicBezTo>
                    <a:cubicBezTo>
                      <a:pt x="30" y="10"/>
                      <a:pt x="30" y="10"/>
                      <a:pt x="30" y="10"/>
                    </a:cubicBezTo>
                    <a:cubicBezTo>
                      <a:pt x="27" y="8"/>
                      <a:pt x="23" y="7"/>
                      <a:pt x="19" y="7"/>
                    </a:cubicBezTo>
                    <a:cubicBezTo>
                      <a:pt x="18" y="7"/>
                      <a:pt x="17" y="7"/>
                      <a:pt x="15" y="8"/>
                    </a:cubicBezTo>
                    <a:cubicBezTo>
                      <a:pt x="14" y="8"/>
                      <a:pt x="13" y="8"/>
                      <a:pt x="12" y="9"/>
                    </a:cubicBezTo>
                    <a:cubicBezTo>
                      <a:pt x="11" y="9"/>
                      <a:pt x="10" y="10"/>
                      <a:pt x="10" y="11"/>
                    </a:cubicBezTo>
                    <a:cubicBezTo>
                      <a:pt x="9" y="12"/>
                      <a:pt x="9" y="13"/>
                      <a:pt x="9" y="14"/>
                    </a:cubicBezTo>
                    <a:cubicBezTo>
                      <a:pt x="9" y="15"/>
                      <a:pt x="9" y="16"/>
                      <a:pt x="9" y="17"/>
                    </a:cubicBezTo>
                    <a:cubicBezTo>
                      <a:pt x="10" y="18"/>
                      <a:pt x="11" y="18"/>
                      <a:pt x="11" y="19"/>
                    </a:cubicBezTo>
                    <a:cubicBezTo>
                      <a:pt x="12" y="20"/>
                      <a:pt x="13" y="21"/>
                      <a:pt x="15" y="21"/>
                    </a:cubicBezTo>
                    <a:cubicBezTo>
                      <a:pt x="16" y="22"/>
                      <a:pt x="18" y="22"/>
                      <a:pt x="19" y="23"/>
                    </a:cubicBezTo>
                    <a:cubicBezTo>
                      <a:pt x="21" y="24"/>
                      <a:pt x="23" y="25"/>
                      <a:pt x="24" y="26"/>
                    </a:cubicBezTo>
                    <a:cubicBezTo>
                      <a:pt x="26" y="27"/>
                      <a:pt x="27" y="28"/>
                      <a:pt x="28" y="29"/>
                    </a:cubicBezTo>
                    <a:cubicBezTo>
                      <a:pt x="30" y="31"/>
                      <a:pt x="30" y="32"/>
                      <a:pt x="31" y="34"/>
                    </a:cubicBezTo>
                    <a:cubicBezTo>
                      <a:pt x="32" y="35"/>
                      <a:pt x="32" y="37"/>
                      <a:pt x="32" y="39"/>
                    </a:cubicBezTo>
                    <a:cubicBezTo>
                      <a:pt x="32" y="41"/>
                      <a:pt x="32" y="43"/>
                      <a:pt x="31" y="45"/>
                    </a:cubicBezTo>
                    <a:cubicBezTo>
                      <a:pt x="30" y="47"/>
                      <a:pt x="28" y="48"/>
                      <a:pt x="26" y="49"/>
                    </a:cubicBezTo>
                    <a:cubicBezTo>
                      <a:pt x="25" y="50"/>
                      <a:pt x="23" y="51"/>
                      <a:pt x="20" y="52"/>
                    </a:cubicBezTo>
                    <a:cubicBezTo>
                      <a:pt x="18" y="52"/>
                      <a:pt x="16" y="52"/>
                      <a:pt x="13" y="52"/>
                    </a:cubicBezTo>
                    <a:cubicBezTo>
                      <a:pt x="12" y="52"/>
                      <a:pt x="11" y="52"/>
                      <a:pt x="10" y="52"/>
                    </a:cubicBezTo>
                    <a:cubicBezTo>
                      <a:pt x="9" y="52"/>
                      <a:pt x="8" y="52"/>
                      <a:pt x="6" y="52"/>
                    </a:cubicBezTo>
                    <a:cubicBezTo>
                      <a:pt x="5" y="51"/>
                      <a:pt x="4" y="51"/>
                      <a:pt x="3" y="51"/>
                    </a:cubicBezTo>
                    <a:cubicBezTo>
                      <a:pt x="2" y="50"/>
                      <a:pt x="1" y="50"/>
                      <a:pt x="0"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9" name="Freeform 176"/>
              <p:cNvSpPr>
                <a:spLocks/>
              </p:cNvSpPr>
              <p:nvPr/>
            </p:nvSpPr>
            <p:spPr bwMode="auto">
              <a:xfrm>
                <a:off x="4894" y="3732"/>
                <a:ext cx="44" cy="59"/>
              </a:xfrm>
              <a:custGeom>
                <a:avLst/>
                <a:gdLst>
                  <a:gd name="T0" fmla="*/ 44 w 44"/>
                  <a:gd name="T1" fmla="*/ 8 h 59"/>
                  <a:gd name="T2" fmla="*/ 27 w 44"/>
                  <a:gd name="T3" fmla="*/ 8 h 59"/>
                  <a:gd name="T4" fmla="*/ 27 w 44"/>
                  <a:gd name="T5" fmla="*/ 59 h 59"/>
                  <a:gd name="T6" fmla="*/ 18 w 44"/>
                  <a:gd name="T7" fmla="*/ 59 h 59"/>
                  <a:gd name="T8" fmla="*/ 18 w 44"/>
                  <a:gd name="T9" fmla="*/ 8 h 59"/>
                  <a:gd name="T10" fmla="*/ 0 w 44"/>
                  <a:gd name="T11" fmla="*/ 8 h 59"/>
                  <a:gd name="T12" fmla="*/ 0 w 44"/>
                  <a:gd name="T13" fmla="*/ 0 h 59"/>
                  <a:gd name="T14" fmla="*/ 44 w 44"/>
                  <a:gd name="T15" fmla="*/ 0 h 59"/>
                  <a:gd name="T16" fmla="*/ 44 w 44"/>
                  <a:gd name="T17"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9">
                    <a:moveTo>
                      <a:pt x="44" y="8"/>
                    </a:moveTo>
                    <a:lnTo>
                      <a:pt x="27" y="8"/>
                    </a:lnTo>
                    <a:lnTo>
                      <a:pt x="27" y="59"/>
                    </a:lnTo>
                    <a:lnTo>
                      <a:pt x="18" y="59"/>
                    </a:lnTo>
                    <a:lnTo>
                      <a:pt x="18" y="8"/>
                    </a:lnTo>
                    <a:lnTo>
                      <a:pt x="0" y="8"/>
                    </a:lnTo>
                    <a:lnTo>
                      <a:pt x="0" y="0"/>
                    </a:lnTo>
                    <a:lnTo>
                      <a:pt x="44" y="0"/>
                    </a:lnTo>
                    <a:lnTo>
                      <a:pt x="4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0" name="Freeform 177"/>
              <p:cNvSpPr>
                <a:spLocks noEditPoints="1"/>
              </p:cNvSpPr>
              <p:nvPr/>
            </p:nvSpPr>
            <p:spPr bwMode="auto">
              <a:xfrm>
                <a:off x="4939" y="3731"/>
                <a:ext cx="56" cy="60"/>
              </a:xfrm>
              <a:custGeom>
                <a:avLst/>
                <a:gdLst>
                  <a:gd name="T0" fmla="*/ 24 w 48"/>
                  <a:gd name="T1" fmla="*/ 52 h 52"/>
                  <a:gd name="T2" fmla="*/ 7 w 48"/>
                  <a:gd name="T3" fmla="*/ 45 h 52"/>
                  <a:gd name="T4" fmla="*/ 0 w 48"/>
                  <a:gd name="T5" fmla="*/ 27 h 52"/>
                  <a:gd name="T6" fmla="*/ 7 w 48"/>
                  <a:gd name="T7" fmla="*/ 8 h 52"/>
                  <a:gd name="T8" fmla="*/ 25 w 48"/>
                  <a:gd name="T9" fmla="*/ 0 h 52"/>
                  <a:gd name="T10" fmla="*/ 42 w 48"/>
                  <a:gd name="T11" fmla="*/ 7 h 52"/>
                  <a:gd name="T12" fmla="*/ 48 w 48"/>
                  <a:gd name="T13" fmla="*/ 26 h 52"/>
                  <a:gd name="T14" fmla="*/ 42 w 48"/>
                  <a:gd name="T15" fmla="*/ 45 h 52"/>
                  <a:gd name="T16" fmla="*/ 24 w 48"/>
                  <a:gd name="T17" fmla="*/ 52 h 52"/>
                  <a:gd name="T18" fmla="*/ 24 w 48"/>
                  <a:gd name="T19" fmla="*/ 8 h 52"/>
                  <a:gd name="T20" fmla="*/ 13 w 48"/>
                  <a:gd name="T21" fmla="*/ 13 h 52"/>
                  <a:gd name="T22" fmla="*/ 9 w 48"/>
                  <a:gd name="T23" fmla="*/ 27 h 52"/>
                  <a:gd name="T24" fmla="*/ 13 w 48"/>
                  <a:gd name="T25" fmla="*/ 40 h 52"/>
                  <a:gd name="T26" fmla="*/ 24 w 48"/>
                  <a:gd name="T27" fmla="*/ 45 h 52"/>
                  <a:gd name="T28" fmla="*/ 35 w 48"/>
                  <a:gd name="T29" fmla="*/ 40 h 52"/>
                  <a:gd name="T30" fmla="*/ 40 w 48"/>
                  <a:gd name="T31" fmla="*/ 27 h 52"/>
                  <a:gd name="T32" fmla="*/ 36 w 48"/>
                  <a:gd name="T33" fmla="*/ 13 h 52"/>
                  <a:gd name="T34" fmla="*/ 24 w 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7" y="52"/>
                      <a:pt x="11" y="50"/>
                      <a:pt x="7" y="45"/>
                    </a:cubicBezTo>
                    <a:cubicBezTo>
                      <a:pt x="2" y="41"/>
                      <a:pt x="0" y="35"/>
                      <a:pt x="0" y="27"/>
                    </a:cubicBezTo>
                    <a:cubicBezTo>
                      <a:pt x="0" y="19"/>
                      <a:pt x="2" y="12"/>
                      <a:pt x="7" y="8"/>
                    </a:cubicBezTo>
                    <a:cubicBezTo>
                      <a:pt x="11" y="3"/>
                      <a:pt x="17" y="0"/>
                      <a:pt x="25" y="0"/>
                    </a:cubicBezTo>
                    <a:cubicBezTo>
                      <a:pt x="32" y="0"/>
                      <a:pt x="38" y="3"/>
                      <a:pt x="42" y="7"/>
                    </a:cubicBezTo>
                    <a:cubicBezTo>
                      <a:pt x="46" y="12"/>
                      <a:pt x="48" y="18"/>
                      <a:pt x="48" y="26"/>
                    </a:cubicBezTo>
                    <a:cubicBezTo>
                      <a:pt x="48" y="34"/>
                      <a:pt x="46" y="41"/>
                      <a:pt x="42" y="45"/>
                    </a:cubicBezTo>
                    <a:cubicBezTo>
                      <a:pt x="37" y="50"/>
                      <a:pt x="31" y="52"/>
                      <a:pt x="24" y="52"/>
                    </a:cubicBezTo>
                    <a:close/>
                    <a:moveTo>
                      <a:pt x="24" y="8"/>
                    </a:moveTo>
                    <a:cubicBezTo>
                      <a:pt x="20" y="8"/>
                      <a:pt x="16" y="9"/>
                      <a:pt x="13" y="13"/>
                    </a:cubicBezTo>
                    <a:cubicBezTo>
                      <a:pt x="10" y="16"/>
                      <a:pt x="9" y="21"/>
                      <a:pt x="9" y="27"/>
                    </a:cubicBezTo>
                    <a:cubicBezTo>
                      <a:pt x="9" y="32"/>
                      <a:pt x="10" y="37"/>
                      <a:pt x="13" y="40"/>
                    </a:cubicBezTo>
                    <a:cubicBezTo>
                      <a:pt x="16" y="43"/>
                      <a:pt x="19" y="45"/>
                      <a:pt x="24" y="45"/>
                    </a:cubicBezTo>
                    <a:cubicBezTo>
                      <a:pt x="29" y="45"/>
                      <a:pt x="33" y="44"/>
                      <a:pt x="35" y="40"/>
                    </a:cubicBezTo>
                    <a:cubicBezTo>
                      <a:pt x="38" y="37"/>
                      <a:pt x="40" y="32"/>
                      <a:pt x="40" y="27"/>
                    </a:cubicBezTo>
                    <a:cubicBezTo>
                      <a:pt x="40" y="21"/>
                      <a:pt x="38" y="16"/>
                      <a:pt x="36" y="13"/>
                    </a:cubicBezTo>
                    <a:cubicBezTo>
                      <a:pt x="33" y="9"/>
                      <a:pt x="29"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1" name="Freeform 178"/>
              <p:cNvSpPr>
                <a:spLocks noEditPoints="1"/>
              </p:cNvSpPr>
              <p:nvPr/>
            </p:nvSpPr>
            <p:spPr bwMode="auto">
              <a:xfrm>
                <a:off x="5006" y="3732"/>
                <a:ext cx="45" cy="59"/>
              </a:xfrm>
              <a:custGeom>
                <a:avLst/>
                <a:gdLst>
                  <a:gd name="T0" fmla="*/ 39 w 39"/>
                  <a:gd name="T1" fmla="*/ 51 h 51"/>
                  <a:gd name="T2" fmla="*/ 29 w 39"/>
                  <a:gd name="T3" fmla="*/ 51 h 51"/>
                  <a:gd name="T4" fmla="*/ 21 w 39"/>
                  <a:gd name="T5" fmla="*/ 37 h 51"/>
                  <a:gd name="T6" fmla="*/ 19 w 39"/>
                  <a:gd name="T7" fmla="*/ 34 h 51"/>
                  <a:gd name="T8" fmla="*/ 17 w 39"/>
                  <a:gd name="T9" fmla="*/ 32 h 51"/>
                  <a:gd name="T10" fmla="*/ 14 w 39"/>
                  <a:gd name="T11" fmla="*/ 31 h 51"/>
                  <a:gd name="T12" fmla="*/ 11 w 39"/>
                  <a:gd name="T13" fmla="*/ 30 h 51"/>
                  <a:gd name="T14" fmla="*/ 8 w 39"/>
                  <a:gd name="T15" fmla="*/ 30 h 51"/>
                  <a:gd name="T16" fmla="*/ 8 w 39"/>
                  <a:gd name="T17" fmla="*/ 51 h 51"/>
                  <a:gd name="T18" fmla="*/ 0 w 39"/>
                  <a:gd name="T19" fmla="*/ 51 h 51"/>
                  <a:gd name="T20" fmla="*/ 0 w 39"/>
                  <a:gd name="T21" fmla="*/ 0 h 51"/>
                  <a:gd name="T22" fmla="*/ 16 w 39"/>
                  <a:gd name="T23" fmla="*/ 0 h 51"/>
                  <a:gd name="T24" fmla="*/ 23 w 39"/>
                  <a:gd name="T25" fmla="*/ 1 h 51"/>
                  <a:gd name="T26" fmla="*/ 28 w 39"/>
                  <a:gd name="T27" fmla="*/ 4 h 51"/>
                  <a:gd name="T28" fmla="*/ 31 w 39"/>
                  <a:gd name="T29" fmla="*/ 8 h 51"/>
                  <a:gd name="T30" fmla="*/ 33 w 39"/>
                  <a:gd name="T31" fmla="*/ 14 h 51"/>
                  <a:gd name="T32" fmla="*/ 32 w 39"/>
                  <a:gd name="T33" fmla="*/ 19 h 51"/>
                  <a:gd name="T34" fmla="*/ 30 w 39"/>
                  <a:gd name="T35" fmla="*/ 23 h 51"/>
                  <a:gd name="T36" fmla="*/ 26 w 39"/>
                  <a:gd name="T37" fmla="*/ 26 h 51"/>
                  <a:gd name="T38" fmla="*/ 21 w 39"/>
                  <a:gd name="T39" fmla="*/ 28 h 51"/>
                  <a:gd name="T40" fmla="*/ 21 w 39"/>
                  <a:gd name="T41" fmla="*/ 28 h 51"/>
                  <a:gd name="T42" fmla="*/ 24 w 39"/>
                  <a:gd name="T43" fmla="*/ 29 h 51"/>
                  <a:gd name="T44" fmla="*/ 26 w 39"/>
                  <a:gd name="T45" fmla="*/ 31 h 51"/>
                  <a:gd name="T46" fmla="*/ 28 w 39"/>
                  <a:gd name="T47" fmla="*/ 34 h 51"/>
                  <a:gd name="T48" fmla="*/ 30 w 39"/>
                  <a:gd name="T49" fmla="*/ 36 h 51"/>
                  <a:gd name="T50" fmla="*/ 39 w 39"/>
                  <a:gd name="T51" fmla="*/ 51 h 51"/>
                  <a:gd name="T52" fmla="*/ 8 w 39"/>
                  <a:gd name="T53" fmla="*/ 7 h 51"/>
                  <a:gd name="T54" fmla="*/ 8 w 39"/>
                  <a:gd name="T55" fmla="*/ 23 h 51"/>
                  <a:gd name="T56" fmla="*/ 15 w 39"/>
                  <a:gd name="T57" fmla="*/ 23 h 51"/>
                  <a:gd name="T58" fmla="*/ 18 w 39"/>
                  <a:gd name="T59" fmla="*/ 23 h 51"/>
                  <a:gd name="T60" fmla="*/ 21 w 39"/>
                  <a:gd name="T61" fmla="*/ 21 h 51"/>
                  <a:gd name="T62" fmla="*/ 23 w 39"/>
                  <a:gd name="T63" fmla="*/ 18 h 51"/>
                  <a:gd name="T64" fmla="*/ 24 w 39"/>
                  <a:gd name="T65" fmla="*/ 15 h 51"/>
                  <a:gd name="T66" fmla="*/ 22 w 39"/>
                  <a:gd name="T67" fmla="*/ 9 h 51"/>
                  <a:gd name="T68" fmla="*/ 15 w 39"/>
                  <a:gd name="T69" fmla="*/ 7 h 51"/>
                  <a:gd name="T70" fmla="*/ 8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29" y="51"/>
                      <a:pt x="29" y="51"/>
                      <a:pt x="29" y="51"/>
                    </a:cubicBezTo>
                    <a:cubicBezTo>
                      <a:pt x="21" y="37"/>
                      <a:pt x="21" y="37"/>
                      <a:pt x="21" y="37"/>
                    </a:cubicBezTo>
                    <a:cubicBezTo>
                      <a:pt x="20" y="36"/>
                      <a:pt x="19" y="35"/>
                      <a:pt x="19" y="34"/>
                    </a:cubicBezTo>
                    <a:cubicBezTo>
                      <a:pt x="18" y="33"/>
                      <a:pt x="17" y="32"/>
                      <a:pt x="17" y="32"/>
                    </a:cubicBezTo>
                    <a:cubicBezTo>
                      <a:pt x="16" y="31"/>
                      <a:pt x="15" y="31"/>
                      <a:pt x="14" y="31"/>
                    </a:cubicBezTo>
                    <a:cubicBezTo>
                      <a:pt x="13" y="30"/>
                      <a:pt x="12" y="30"/>
                      <a:pt x="11" y="30"/>
                    </a:cubicBezTo>
                    <a:cubicBezTo>
                      <a:pt x="8" y="30"/>
                      <a:pt x="8" y="30"/>
                      <a:pt x="8" y="30"/>
                    </a:cubicBezTo>
                    <a:cubicBezTo>
                      <a:pt x="8" y="51"/>
                      <a:pt x="8" y="51"/>
                      <a:pt x="8" y="51"/>
                    </a:cubicBezTo>
                    <a:cubicBezTo>
                      <a:pt x="0" y="51"/>
                      <a:pt x="0" y="51"/>
                      <a:pt x="0" y="51"/>
                    </a:cubicBezTo>
                    <a:cubicBezTo>
                      <a:pt x="0" y="0"/>
                      <a:pt x="0" y="0"/>
                      <a:pt x="0" y="0"/>
                    </a:cubicBezTo>
                    <a:cubicBezTo>
                      <a:pt x="16" y="0"/>
                      <a:pt x="16" y="0"/>
                      <a:pt x="16" y="0"/>
                    </a:cubicBezTo>
                    <a:cubicBezTo>
                      <a:pt x="19" y="0"/>
                      <a:pt x="21" y="1"/>
                      <a:pt x="23" y="1"/>
                    </a:cubicBezTo>
                    <a:cubicBezTo>
                      <a:pt x="25" y="2"/>
                      <a:pt x="26" y="2"/>
                      <a:pt x="28" y="4"/>
                    </a:cubicBezTo>
                    <a:cubicBezTo>
                      <a:pt x="29" y="5"/>
                      <a:pt x="31" y="6"/>
                      <a:pt x="31" y="8"/>
                    </a:cubicBezTo>
                    <a:cubicBezTo>
                      <a:pt x="32" y="10"/>
                      <a:pt x="33" y="12"/>
                      <a:pt x="33" y="14"/>
                    </a:cubicBezTo>
                    <a:cubicBezTo>
                      <a:pt x="33" y="16"/>
                      <a:pt x="32" y="17"/>
                      <a:pt x="32" y="19"/>
                    </a:cubicBezTo>
                    <a:cubicBezTo>
                      <a:pt x="31" y="20"/>
                      <a:pt x="31" y="22"/>
                      <a:pt x="30" y="23"/>
                    </a:cubicBezTo>
                    <a:cubicBezTo>
                      <a:pt x="29" y="24"/>
                      <a:pt x="27" y="25"/>
                      <a:pt x="26" y="26"/>
                    </a:cubicBezTo>
                    <a:cubicBezTo>
                      <a:pt x="25" y="27"/>
                      <a:pt x="23" y="27"/>
                      <a:pt x="21" y="28"/>
                    </a:cubicBezTo>
                    <a:cubicBezTo>
                      <a:pt x="21" y="28"/>
                      <a:pt x="21" y="28"/>
                      <a:pt x="21" y="28"/>
                    </a:cubicBezTo>
                    <a:cubicBezTo>
                      <a:pt x="22" y="28"/>
                      <a:pt x="23" y="29"/>
                      <a:pt x="24" y="29"/>
                    </a:cubicBezTo>
                    <a:cubicBezTo>
                      <a:pt x="25" y="30"/>
                      <a:pt x="25" y="31"/>
                      <a:pt x="26" y="31"/>
                    </a:cubicBezTo>
                    <a:cubicBezTo>
                      <a:pt x="26" y="32"/>
                      <a:pt x="27" y="33"/>
                      <a:pt x="28" y="34"/>
                    </a:cubicBezTo>
                    <a:cubicBezTo>
                      <a:pt x="28" y="34"/>
                      <a:pt x="29" y="35"/>
                      <a:pt x="30" y="36"/>
                    </a:cubicBezTo>
                    <a:lnTo>
                      <a:pt x="39" y="51"/>
                    </a:lnTo>
                    <a:close/>
                    <a:moveTo>
                      <a:pt x="8" y="7"/>
                    </a:moveTo>
                    <a:cubicBezTo>
                      <a:pt x="8" y="23"/>
                      <a:pt x="8" y="23"/>
                      <a:pt x="8" y="23"/>
                    </a:cubicBezTo>
                    <a:cubicBezTo>
                      <a:pt x="15" y="23"/>
                      <a:pt x="15" y="23"/>
                      <a:pt x="15" y="23"/>
                    </a:cubicBezTo>
                    <a:cubicBezTo>
                      <a:pt x="16" y="23"/>
                      <a:pt x="17" y="23"/>
                      <a:pt x="18" y="23"/>
                    </a:cubicBezTo>
                    <a:cubicBezTo>
                      <a:pt x="20" y="22"/>
                      <a:pt x="21" y="22"/>
                      <a:pt x="21" y="21"/>
                    </a:cubicBezTo>
                    <a:cubicBezTo>
                      <a:pt x="22" y="20"/>
                      <a:pt x="23" y="19"/>
                      <a:pt x="23" y="18"/>
                    </a:cubicBezTo>
                    <a:cubicBezTo>
                      <a:pt x="24" y="17"/>
                      <a:pt x="24" y="16"/>
                      <a:pt x="24" y="15"/>
                    </a:cubicBezTo>
                    <a:cubicBezTo>
                      <a:pt x="24" y="12"/>
                      <a:pt x="23" y="10"/>
                      <a:pt x="22" y="9"/>
                    </a:cubicBezTo>
                    <a:cubicBezTo>
                      <a:pt x="20" y="8"/>
                      <a:pt x="18" y="7"/>
                      <a:pt x="15"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2" name="Freeform 179"/>
              <p:cNvSpPr>
                <a:spLocks noEditPoints="1"/>
              </p:cNvSpPr>
              <p:nvPr/>
            </p:nvSpPr>
            <p:spPr bwMode="auto">
              <a:xfrm>
                <a:off x="5051" y="3732"/>
                <a:ext cx="54"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5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3" y="9"/>
                      <a:pt x="23" y="8"/>
                    </a:cubicBezTo>
                    <a:cubicBezTo>
                      <a:pt x="23" y="8"/>
                      <a:pt x="23" y="8"/>
                      <a:pt x="23" y="8"/>
                    </a:cubicBezTo>
                    <a:cubicBezTo>
                      <a:pt x="23" y="9"/>
                      <a:pt x="23" y="10"/>
                      <a:pt x="22" y="11"/>
                    </a:cubicBezTo>
                    <a:cubicBezTo>
                      <a:pt x="15" y="31"/>
                      <a:pt x="15" y="31"/>
                      <a:pt x="15"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3" name="Freeform 180"/>
              <p:cNvSpPr>
                <a:spLocks/>
              </p:cNvSpPr>
              <p:nvPr/>
            </p:nvSpPr>
            <p:spPr bwMode="auto">
              <a:xfrm>
                <a:off x="5109" y="3731"/>
                <a:ext cx="48" cy="60"/>
              </a:xfrm>
              <a:custGeom>
                <a:avLst/>
                <a:gdLst>
                  <a:gd name="T0" fmla="*/ 42 w 42"/>
                  <a:gd name="T1" fmla="*/ 48 h 52"/>
                  <a:gd name="T2" fmla="*/ 25 w 42"/>
                  <a:gd name="T3" fmla="*/ 52 h 52"/>
                  <a:gd name="T4" fmla="*/ 7 w 42"/>
                  <a:gd name="T5" fmla="*/ 46 h 52"/>
                  <a:gd name="T6" fmla="*/ 0 w 42"/>
                  <a:gd name="T7" fmla="*/ 27 h 52"/>
                  <a:gd name="T8" fmla="*/ 7 w 42"/>
                  <a:gd name="T9" fmla="*/ 8 h 52"/>
                  <a:gd name="T10" fmla="*/ 27 w 42"/>
                  <a:gd name="T11" fmla="*/ 0 h 52"/>
                  <a:gd name="T12" fmla="*/ 41 w 42"/>
                  <a:gd name="T13" fmla="*/ 3 h 52"/>
                  <a:gd name="T14" fmla="*/ 41 w 42"/>
                  <a:gd name="T15" fmla="*/ 11 h 52"/>
                  <a:gd name="T16" fmla="*/ 27 w 42"/>
                  <a:gd name="T17" fmla="*/ 8 h 52"/>
                  <a:gd name="T18" fmla="*/ 14 w 42"/>
                  <a:gd name="T19" fmla="*/ 13 h 52"/>
                  <a:gd name="T20" fmla="*/ 8 w 42"/>
                  <a:gd name="T21" fmla="*/ 27 h 52"/>
                  <a:gd name="T22" fmla="*/ 13 w 42"/>
                  <a:gd name="T23" fmla="*/ 40 h 52"/>
                  <a:gd name="T24" fmla="*/ 25 w 42"/>
                  <a:gd name="T25" fmla="*/ 45 h 52"/>
                  <a:gd name="T26" fmla="*/ 34 w 42"/>
                  <a:gd name="T27" fmla="*/ 43 h 52"/>
                  <a:gd name="T28" fmla="*/ 34 w 42"/>
                  <a:gd name="T29" fmla="*/ 31 h 52"/>
                  <a:gd name="T30" fmla="*/ 23 w 42"/>
                  <a:gd name="T31" fmla="*/ 31 h 52"/>
                  <a:gd name="T32" fmla="*/ 23 w 42"/>
                  <a:gd name="T33" fmla="*/ 24 h 52"/>
                  <a:gd name="T34" fmla="*/ 42 w 42"/>
                  <a:gd name="T35" fmla="*/ 24 h 52"/>
                  <a:gd name="T36" fmla="*/ 42 w 4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2">
                    <a:moveTo>
                      <a:pt x="42" y="48"/>
                    </a:moveTo>
                    <a:cubicBezTo>
                      <a:pt x="37" y="51"/>
                      <a:pt x="31" y="52"/>
                      <a:pt x="25" y="52"/>
                    </a:cubicBezTo>
                    <a:cubicBezTo>
                      <a:pt x="17" y="52"/>
                      <a:pt x="11" y="50"/>
                      <a:pt x="7" y="46"/>
                    </a:cubicBezTo>
                    <a:cubicBezTo>
                      <a:pt x="2" y="41"/>
                      <a:pt x="0" y="35"/>
                      <a:pt x="0" y="27"/>
                    </a:cubicBezTo>
                    <a:cubicBezTo>
                      <a:pt x="0" y="19"/>
                      <a:pt x="2" y="13"/>
                      <a:pt x="7" y="8"/>
                    </a:cubicBezTo>
                    <a:cubicBezTo>
                      <a:pt x="12" y="3"/>
                      <a:pt x="19" y="0"/>
                      <a:pt x="27" y="0"/>
                    </a:cubicBezTo>
                    <a:cubicBezTo>
                      <a:pt x="32" y="0"/>
                      <a:pt x="37" y="1"/>
                      <a:pt x="41" y="3"/>
                    </a:cubicBezTo>
                    <a:cubicBezTo>
                      <a:pt x="41" y="11"/>
                      <a:pt x="41" y="11"/>
                      <a:pt x="41" y="11"/>
                    </a:cubicBezTo>
                    <a:cubicBezTo>
                      <a:pt x="37" y="9"/>
                      <a:pt x="32" y="8"/>
                      <a:pt x="27" y="8"/>
                    </a:cubicBezTo>
                    <a:cubicBezTo>
                      <a:pt x="21" y="8"/>
                      <a:pt x="17" y="9"/>
                      <a:pt x="14" y="13"/>
                    </a:cubicBezTo>
                    <a:cubicBezTo>
                      <a:pt x="10" y="16"/>
                      <a:pt x="8" y="21"/>
                      <a:pt x="8" y="27"/>
                    </a:cubicBezTo>
                    <a:cubicBezTo>
                      <a:pt x="8" y="32"/>
                      <a:pt x="10" y="37"/>
                      <a:pt x="13" y="40"/>
                    </a:cubicBezTo>
                    <a:cubicBezTo>
                      <a:pt x="16" y="44"/>
                      <a:pt x="20" y="45"/>
                      <a:pt x="25" y="45"/>
                    </a:cubicBezTo>
                    <a:cubicBezTo>
                      <a:pt x="28" y="45"/>
                      <a:pt x="31" y="45"/>
                      <a:pt x="34" y="43"/>
                    </a:cubicBezTo>
                    <a:cubicBezTo>
                      <a:pt x="34" y="31"/>
                      <a:pt x="34" y="31"/>
                      <a:pt x="34" y="31"/>
                    </a:cubicBezTo>
                    <a:cubicBezTo>
                      <a:pt x="23" y="31"/>
                      <a:pt x="23" y="31"/>
                      <a:pt x="23" y="31"/>
                    </a:cubicBezTo>
                    <a:cubicBezTo>
                      <a:pt x="23" y="24"/>
                      <a:pt x="23" y="24"/>
                      <a:pt x="23" y="24"/>
                    </a:cubicBezTo>
                    <a:cubicBezTo>
                      <a:pt x="42" y="24"/>
                      <a:pt x="42" y="24"/>
                      <a:pt x="42" y="24"/>
                    </a:cubicBezTo>
                    <a:lnTo>
                      <a:pt x="42"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4" name="Freeform 181"/>
              <p:cNvSpPr>
                <a:spLocks/>
              </p:cNvSpPr>
              <p:nvPr/>
            </p:nvSpPr>
            <p:spPr bwMode="auto">
              <a:xfrm>
                <a:off x="5170" y="3732"/>
                <a:ext cx="32" cy="59"/>
              </a:xfrm>
              <a:custGeom>
                <a:avLst/>
                <a:gdLst>
                  <a:gd name="T0" fmla="*/ 32 w 32"/>
                  <a:gd name="T1" fmla="*/ 59 h 59"/>
                  <a:gd name="T2" fmla="*/ 0 w 32"/>
                  <a:gd name="T3" fmla="*/ 59 h 59"/>
                  <a:gd name="T4" fmla="*/ 0 w 32"/>
                  <a:gd name="T5" fmla="*/ 0 h 59"/>
                  <a:gd name="T6" fmla="*/ 31 w 32"/>
                  <a:gd name="T7" fmla="*/ 0 h 59"/>
                  <a:gd name="T8" fmla="*/ 31 w 32"/>
                  <a:gd name="T9" fmla="*/ 8 h 59"/>
                  <a:gd name="T10" fmla="*/ 10 w 32"/>
                  <a:gd name="T11" fmla="*/ 8 h 59"/>
                  <a:gd name="T12" fmla="*/ 10 w 32"/>
                  <a:gd name="T13" fmla="*/ 25 h 59"/>
                  <a:gd name="T14" fmla="*/ 30 w 32"/>
                  <a:gd name="T15" fmla="*/ 25 h 59"/>
                  <a:gd name="T16" fmla="*/ 30 w 32"/>
                  <a:gd name="T17" fmla="*/ 33 h 59"/>
                  <a:gd name="T18" fmla="*/ 10 w 32"/>
                  <a:gd name="T19" fmla="*/ 33 h 59"/>
                  <a:gd name="T20" fmla="*/ 10 w 32"/>
                  <a:gd name="T21" fmla="*/ 51 h 59"/>
                  <a:gd name="T22" fmla="*/ 32 w 32"/>
                  <a:gd name="T23" fmla="*/ 51 h 59"/>
                  <a:gd name="T24" fmla="*/ 32 w 32"/>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9">
                    <a:moveTo>
                      <a:pt x="32" y="59"/>
                    </a:moveTo>
                    <a:lnTo>
                      <a:pt x="0" y="59"/>
                    </a:lnTo>
                    <a:lnTo>
                      <a:pt x="0" y="0"/>
                    </a:lnTo>
                    <a:lnTo>
                      <a:pt x="31" y="0"/>
                    </a:lnTo>
                    <a:lnTo>
                      <a:pt x="31" y="8"/>
                    </a:lnTo>
                    <a:lnTo>
                      <a:pt x="10" y="8"/>
                    </a:lnTo>
                    <a:lnTo>
                      <a:pt x="10" y="25"/>
                    </a:lnTo>
                    <a:lnTo>
                      <a:pt x="30" y="25"/>
                    </a:lnTo>
                    <a:lnTo>
                      <a:pt x="30" y="33"/>
                    </a:lnTo>
                    <a:lnTo>
                      <a:pt x="10" y="33"/>
                    </a:lnTo>
                    <a:lnTo>
                      <a:pt x="10" y="51"/>
                    </a:lnTo>
                    <a:lnTo>
                      <a:pt x="32" y="5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5" name="Freeform 182"/>
              <p:cNvSpPr>
                <a:spLocks noEditPoints="1"/>
              </p:cNvSpPr>
              <p:nvPr/>
            </p:nvSpPr>
            <p:spPr bwMode="auto">
              <a:xfrm>
                <a:off x="4855"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3 w 39"/>
                  <a:gd name="T25" fmla="*/ 0 h 50"/>
                  <a:gd name="T26" fmla="*/ 29 w 39"/>
                  <a:gd name="T27" fmla="*/ 3 h 50"/>
                  <a:gd name="T28" fmla="*/ 32 w 39"/>
                  <a:gd name="T29" fmla="*/ 7 h 50"/>
                  <a:gd name="T30" fmla="*/ 33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6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4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1" y="35"/>
                      <a:pt x="20" y="34"/>
                      <a:pt x="19" y="33"/>
                    </a:cubicBezTo>
                    <a:cubicBezTo>
                      <a:pt x="19" y="32"/>
                      <a:pt x="18" y="32"/>
                      <a:pt x="17" y="31"/>
                    </a:cubicBezTo>
                    <a:cubicBezTo>
                      <a:pt x="16"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1" y="0"/>
                      <a:pt x="23" y="0"/>
                    </a:cubicBezTo>
                    <a:cubicBezTo>
                      <a:pt x="25" y="1"/>
                      <a:pt x="27" y="2"/>
                      <a:pt x="29" y="3"/>
                    </a:cubicBezTo>
                    <a:cubicBezTo>
                      <a:pt x="30" y="4"/>
                      <a:pt x="31" y="6"/>
                      <a:pt x="32" y="7"/>
                    </a:cubicBezTo>
                    <a:cubicBezTo>
                      <a:pt x="33" y="9"/>
                      <a:pt x="33" y="11"/>
                      <a:pt x="33" y="13"/>
                    </a:cubicBezTo>
                    <a:cubicBezTo>
                      <a:pt x="33" y="15"/>
                      <a:pt x="33" y="17"/>
                      <a:pt x="33" y="18"/>
                    </a:cubicBezTo>
                    <a:cubicBezTo>
                      <a:pt x="32" y="20"/>
                      <a:pt x="31" y="21"/>
                      <a:pt x="30" y="22"/>
                    </a:cubicBezTo>
                    <a:cubicBezTo>
                      <a:pt x="29" y="23"/>
                      <a:pt x="28" y="24"/>
                      <a:pt x="27" y="25"/>
                    </a:cubicBezTo>
                    <a:cubicBezTo>
                      <a:pt x="25" y="26"/>
                      <a:pt x="24" y="27"/>
                      <a:pt x="22" y="27"/>
                    </a:cubicBezTo>
                    <a:cubicBezTo>
                      <a:pt x="22" y="27"/>
                      <a:pt x="22" y="27"/>
                      <a:pt x="22" y="27"/>
                    </a:cubicBezTo>
                    <a:cubicBezTo>
                      <a:pt x="23" y="28"/>
                      <a:pt x="24" y="28"/>
                      <a:pt x="25" y="29"/>
                    </a:cubicBezTo>
                    <a:cubicBezTo>
                      <a:pt x="25" y="29"/>
                      <a:pt x="26" y="30"/>
                      <a:pt x="26"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3" y="19"/>
                      <a:pt x="24" y="18"/>
                    </a:cubicBezTo>
                    <a:cubicBezTo>
                      <a:pt x="24" y="17"/>
                      <a:pt x="24" y="15"/>
                      <a:pt x="24" y="14"/>
                    </a:cubicBezTo>
                    <a:cubicBezTo>
                      <a:pt x="24" y="12"/>
                      <a:pt x="24" y="10"/>
                      <a:pt x="22" y="8"/>
                    </a:cubicBezTo>
                    <a:cubicBezTo>
                      <a:pt x="21" y="7"/>
                      <a:pt x="18"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6" name="Freeform 183"/>
              <p:cNvSpPr>
                <a:spLocks/>
              </p:cNvSpPr>
              <p:nvPr/>
            </p:nvSpPr>
            <p:spPr bwMode="auto">
              <a:xfrm>
                <a:off x="4907" y="3832"/>
                <a:ext cx="32" cy="58"/>
              </a:xfrm>
              <a:custGeom>
                <a:avLst/>
                <a:gdLst>
                  <a:gd name="T0" fmla="*/ 32 w 32"/>
                  <a:gd name="T1" fmla="*/ 58 h 58"/>
                  <a:gd name="T2" fmla="*/ 0 w 32"/>
                  <a:gd name="T3" fmla="*/ 58 h 58"/>
                  <a:gd name="T4" fmla="*/ 0 w 32"/>
                  <a:gd name="T5" fmla="*/ 0 h 58"/>
                  <a:gd name="T6" fmla="*/ 31 w 32"/>
                  <a:gd name="T7" fmla="*/ 0 h 58"/>
                  <a:gd name="T8" fmla="*/ 31 w 32"/>
                  <a:gd name="T9" fmla="*/ 8 h 58"/>
                  <a:gd name="T10" fmla="*/ 9 w 32"/>
                  <a:gd name="T11" fmla="*/ 8 h 58"/>
                  <a:gd name="T12" fmla="*/ 9 w 32"/>
                  <a:gd name="T13" fmla="*/ 25 h 58"/>
                  <a:gd name="T14" fmla="*/ 30 w 32"/>
                  <a:gd name="T15" fmla="*/ 25 h 58"/>
                  <a:gd name="T16" fmla="*/ 30 w 32"/>
                  <a:gd name="T17" fmla="*/ 33 h 58"/>
                  <a:gd name="T18" fmla="*/ 9 w 32"/>
                  <a:gd name="T19" fmla="*/ 33 h 58"/>
                  <a:gd name="T20" fmla="*/ 9 w 32"/>
                  <a:gd name="T21" fmla="*/ 50 h 58"/>
                  <a:gd name="T22" fmla="*/ 32 w 32"/>
                  <a:gd name="T23" fmla="*/ 50 h 58"/>
                  <a:gd name="T24" fmla="*/ 32 w 32"/>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8">
                    <a:moveTo>
                      <a:pt x="32" y="58"/>
                    </a:moveTo>
                    <a:lnTo>
                      <a:pt x="0" y="58"/>
                    </a:lnTo>
                    <a:lnTo>
                      <a:pt x="0" y="0"/>
                    </a:lnTo>
                    <a:lnTo>
                      <a:pt x="31" y="0"/>
                    </a:lnTo>
                    <a:lnTo>
                      <a:pt x="31" y="8"/>
                    </a:lnTo>
                    <a:lnTo>
                      <a:pt x="9" y="8"/>
                    </a:lnTo>
                    <a:lnTo>
                      <a:pt x="9" y="25"/>
                    </a:lnTo>
                    <a:lnTo>
                      <a:pt x="30" y="25"/>
                    </a:lnTo>
                    <a:lnTo>
                      <a:pt x="30" y="33"/>
                    </a:lnTo>
                    <a:lnTo>
                      <a:pt x="9" y="33"/>
                    </a:lnTo>
                    <a:lnTo>
                      <a:pt x="9" y="50"/>
                    </a:lnTo>
                    <a:lnTo>
                      <a:pt x="32" y="50"/>
                    </a:lnTo>
                    <a:lnTo>
                      <a:pt x="3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7" name="Freeform 184"/>
              <p:cNvSpPr>
                <a:spLocks/>
              </p:cNvSpPr>
              <p:nvPr/>
            </p:nvSpPr>
            <p:spPr bwMode="auto">
              <a:xfrm>
                <a:off x="4947" y="3831"/>
                <a:ext cx="37" cy="60"/>
              </a:xfrm>
              <a:custGeom>
                <a:avLst/>
                <a:gdLst>
                  <a:gd name="T0" fmla="*/ 0 w 32"/>
                  <a:gd name="T1" fmla="*/ 49 h 52"/>
                  <a:gd name="T2" fmla="*/ 0 w 32"/>
                  <a:gd name="T3" fmla="*/ 40 h 52"/>
                  <a:gd name="T4" fmla="*/ 3 w 32"/>
                  <a:gd name="T5" fmla="*/ 42 h 52"/>
                  <a:gd name="T6" fmla="*/ 6 w 32"/>
                  <a:gd name="T7" fmla="*/ 44 h 52"/>
                  <a:gd name="T8" fmla="*/ 10 w 32"/>
                  <a:gd name="T9" fmla="*/ 45 h 52"/>
                  <a:gd name="T10" fmla="*/ 13 w 32"/>
                  <a:gd name="T11" fmla="*/ 45 h 52"/>
                  <a:gd name="T12" fmla="*/ 21 w 32"/>
                  <a:gd name="T13" fmla="*/ 43 h 52"/>
                  <a:gd name="T14" fmla="*/ 24 w 32"/>
                  <a:gd name="T15" fmla="*/ 38 h 52"/>
                  <a:gd name="T16" fmla="*/ 23 w 32"/>
                  <a:gd name="T17" fmla="*/ 35 h 52"/>
                  <a:gd name="T18" fmla="*/ 20 w 32"/>
                  <a:gd name="T19" fmla="*/ 33 h 52"/>
                  <a:gd name="T20" fmla="*/ 17 w 32"/>
                  <a:gd name="T21" fmla="*/ 30 h 52"/>
                  <a:gd name="T22" fmla="*/ 12 w 32"/>
                  <a:gd name="T23" fmla="*/ 28 h 52"/>
                  <a:gd name="T24" fmla="*/ 7 w 32"/>
                  <a:gd name="T25" fmla="*/ 26 h 52"/>
                  <a:gd name="T26" fmla="*/ 3 w 32"/>
                  <a:gd name="T27" fmla="*/ 23 h 52"/>
                  <a:gd name="T28" fmla="*/ 1 w 32"/>
                  <a:gd name="T29" fmla="*/ 19 h 52"/>
                  <a:gd name="T30" fmla="*/ 0 w 32"/>
                  <a:gd name="T31" fmla="*/ 14 h 52"/>
                  <a:gd name="T32" fmla="*/ 2 w 32"/>
                  <a:gd name="T33" fmla="*/ 7 h 52"/>
                  <a:gd name="T34" fmla="*/ 6 w 32"/>
                  <a:gd name="T35" fmla="*/ 3 h 52"/>
                  <a:gd name="T36" fmla="*/ 12 w 32"/>
                  <a:gd name="T37" fmla="*/ 1 h 52"/>
                  <a:gd name="T38" fmla="*/ 19 w 32"/>
                  <a:gd name="T39" fmla="*/ 0 h 52"/>
                  <a:gd name="T40" fmla="*/ 30 w 32"/>
                  <a:gd name="T41" fmla="*/ 2 h 52"/>
                  <a:gd name="T42" fmla="*/ 30 w 32"/>
                  <a:gd name="T43" fmla="*/ 10 h 52"/>
                  <a:gd name="T44" fmla="*/ 19 w 32"/>
                  <a:gd name="T45" fmla="*/ 7 h 52"/>
                  <a:gd name="T46" fmla="*/ 15 w 32"/>
                  <a:gd name="T47" fmla="*/ 7 h 52"/>
                  <a:gd name="T48" fmla="*/ 12 w 32"/>
                  <a:gd name="T49" fmla="*/ 8 h 52"/>
                  <a:gd name="T50" fmla="*/ 10 w 32"/>
                  <a:gd name="T51" fmla="*/ 10 h 52"/>
                  <a:gd name="T52" fmla="*/ 9 w 32"/>
                  <a:gd name="T53" fmla="*/ 13 h 52"/>
                  <a:gd name="T54" fmla="*/ 9 w 32"/>
                  <a:gd name="T55" fmla="*/ 16 h 52"/>
                  <a:gd name="T56" fmla="*/ 12 w 32"/>
                  <a:gd name="T57" fmla="*/ 19 h 52"/>
                  <a:gd name="T58" fmla="*/ 15 w 32"/>
                  <a:gd name="T59" fmla="*/ 21 h 52"/>
                  <a:gd name="T60" fmla="*/ 19 w 32"/>
                  <a:gd name="T61" fmla="*/ 23 h 52"/>
                  <a:gd name="T62" fmla="*/ 24 w 32"/>
                  <a:gd name="T63" fmla="*/ 26 h 52"/>
                  <a:gd name="T64" fmla="*/ 28 w 32"/>
                  <a:gd name="T65" fmla="*/ 29 h 52"/>
                  <a:gd name="T66" fmla="*/ 31 w 32"/>
                  <a:gd name="T67" fmla="*/ 33 h 52"/>
                  <a:gd name="T68" fmla="*/ 32 w 32"/>
                  <a:gd name="T69" fmla="*/ 38 h 52"/>
                  <a:gd name="T70" fmla="*/ 31 w 32"/>
                  <a:gd name="T71" fmla="*/ 44 h 52"/>
                  <a:gd name="T72" fmla="*/ 27 w 32"/>
                  <a:gd name="T73" fmla="*/ 49 h 52"/>
                  <a:gd name="T74" fmla="*/ 21 w 32"/>
                  <a:gd name="T75" fmla="*/ 51 h 52"/>
                  <a:gd name="T76" fmla="*/ 13 w 32"/>
                  <a:gd name="T77" fmla="*/ 52 h 52"/>
                  <a:gd name="T78" fmla="*/ 10 w 32"/>
                  <a:gd name="T79" fmla="*/ 52 h 52"/>
                  <a:gd name="T80" fmla="*/ 6 w 32"/>
                  <a:gd name="T81" fmla="*/ 51 h 52"/>
                  <a:gd name="T82" fmla="*/ 3 w 32"/>
                  <a:gd name="T83" fmla="*/ 50 h 52"/>
                  <a:gd name="T84" fmla="*/ 0 w 32"/>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49"/>
                    </a:moveTo>
                    <a:cubicBezTo>
                      <a:pt x="0" y="40"/>
                      <a:pt x="0" y="40"/>
                      <a:pt x="0" y="40"/>
                    </a:cubicBezTo>
                    <a:cubicBezTo>
                      <a:pt x="1" y="41"/>
                      <a:pt x="2" y="42"/>
                      <a:pt x="3" y="42"/>
                    </a:cubicBezTo>
                    <a:cubicBezTo>
                      <a:pt x="4" y="43"/>
                      <a:pt x="5" y="43"/>
                      <a:pt x="6" y="44"/>
                    </a:cubicBezTo>
                    <a:cubicBezTo>
                      <a:pt x="7"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0" y="27"/>
                      <a:pt x="9" y="27"/>
                      <a:pt x="7" y="26"/>
                    </a:cubicBezTo>
                    <a:cubicBezTo>
                      <a:pt x="6" y="25"/>
                      <a:pt x="5" y="24"/>
                      <a:pt x="3" y="23"/>
                    </a:cubicBezTo>
                    <a:cubicBezTo>
                      <a:pt x="2" y="21"/>
                      <a:pt x="2" y="20"/>
                      <a:pt x="1" y="19"/>
                    </a:cubicBezTo>
                    <a:cubicBezTo>
                      <a:pt x="0"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5" y="7"/>
                    </a:cubicBezTo>
                    <a:cubicBezTo>
                      <a:pt x="14" y="7"/>
                      <a:pt x="13" y="8"/>
                      <a:pt x="12" y="8"/>
                    </a:cubicBezTo>
                    <a:cubicBezTo>
                      <a:pt x="11" y="9"/>
                      <a:pt x="10" y="9"/>
                      <a:pt x="10" y="10"/>
                    </a:cubicBezTo>
                    <a:cubicBezTo>
                      <a:pt x="9" y="11"/>
                      <a:pt x="9" y="12"/>
                      <a:pt x="9" y="13"/>
                    </a:cubicBezTo>
                    <a:cubicBezTo>
                      <a:pt x="9" y="15"/>
                      <a:pt x="9" y="15"/>
                      <a:pt x="9" y="16"/>
                    </a:cubicBezTo>
                    <a:cubicBezTo>
                      <a:pt x="10" y="17"/>
                      <a:pt x="11" y="18"/>
                      <a:pt x="12" y="19"/>
                    </a:cubicBezTo>
                    <a:cubicBezTo>
                      <a:pt x="12" y="19"/>
                      <a:pt x="14" y="20"/>
                      <a:pt x="15" y="21"/>
                    </a:cubicBezTo>
                    <a:cubicBezTo>
                      <a:pt x="16" y="21"/>
                      <a:pt x="18" y="22"/>
                      <a:pt x="19" y="23"/>
                    </a:cubicBezTo>
                    <a:cubicBezTo>
                      <a:pt x="21" y="24"/>
                      <a:pt x="23" y="25"/>
                      <a:pt x="24" y="26"/>
                    </a:cubicBezTo>
                    <a:cubicBezTo>
                      <a:pt x="26" y="27"/>
                      <a:pt x="27" y="28"/>
                      <a:pt x="28" y="29"/>
                    </a:cubicBezTo>
                    <a:cubicBezTo>
                      <a:pt x="30" y="30"/>
                      <a:pt x="31" y="31"/>
                      <a:pt x="31" y="33"/>
                    </a:cubicBezTo>
                    <a:cubicBezTo>
                      <a:pt x="32" y="34"/>
                      <a:pt x="32" y="36"/>
                      <a:pt x="32" y="38"/>
                    </a:cubicBezTo>
                    <a:cubicBezTo>
                      <a:pt x="32" y="41"/>
                      <a:pt x="32" y="43"/>
                      <a:pt x="31" y="44"/>
                    </a:cubicBezTo>
                    <a:cubicBezTo>
                      <a:pt x="30" y="46"/>
                      <a:pt x="28" y="48"/>
                      <a:pt x="27" y="49"/>
                    </a:cubicBezTo>
                    <a:cubicBezTo>
                      <a:pt x="25" y="50"/>
                      <a:pt x="23" y="51"/>
                      <a:pt x="21" y="51"/>
                    </a:cubicBezTo>
                    <a:cubicBezTo>
                      <a:pt x="18" y="52"/>
                      <a:pt x="16" y="52"/>
                      <a:pt x="13" y="52"/>
                    </a:cubicBezTo>
                    <a:cubicBezTo>
                      <a:pt x="13" y="52"/>
                      <a:pt x="11" y="52"/>
                      <a:pt x="10" y="52"/>
                    </a:cubicBezTo>
                    <a:cubicBezTo>
                      <a:pt x="9" y="52"/>
                      <a:pt x="8" y="51"/>
                      <a:pt x="6"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8" name="Freeform 185"/>
              <p:cNvSpPr>
                <a:spLocks noEditPoints="1"/>
              </p:cNvSpPr>
              <p:nvPr/>
            </p:nvSpPr>
            <p:spPr bwMode="auto">
              <a:xfrm>
                <a:off x="4991" y="3831"/>
                <a:ext cx="57"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3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2" y="40"/>
                      <a:pt x="0" y="34"/>
                      <a:pt x="0" y="26"/>
                    </a:cubicBezTo>
                    <a:cubicBezTo>
                      <a:pt x="0" y="18"/>
                      <a:pt x="3" y="12"/>
                      <a:pt x="7" y="7"/>
                    </a:cubicBezTo>
                    <a:cubicBezTo>
                      <a:pt x="11" y="2"/>
                      <a:pt x="17"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3"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29"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9" name="Freeform 186"/>
              <p:cNvSpPr>
                <a:spLocks/>
              </p:cNvSpPr>
              <p:nvPr/>
            </p:nvSpPr>
            <p:spPr bwMode="auto">
              <a:xfrm>
                <a:off x="5057" y="3832"/>
                <a:ext cx="46"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0" name="Freeform 187"/>
              <p:cNvSpPr>
                <a:spLocks noEditPoints="1"/>
              </p:cNvSpPr>
              <p:nvPr/>
            </p:nvSpPr>
            <p:spPr bwMode="auto">
              <a:xfrm>
                <a:off x="5117" y="3832"/>
                <a:ext cx="45" cy="58"/>
              </a:xfrm>
              <a:custGeom>
                <a:avLst/>
                <a:gdLst>
                  <a:gd name="T0" fmla="*/ 39 w 39"/>
                  <a:gd name="T1" fmla="*/ 50 h 50"/>
                  <a:gd name="T2" fmla="*/ 29 w 39"/>
                  <a:gd name="T3" fmla="*/ 50 h 50"/>
                  <a:gd name="T4" fmla="*/ 21 w 39"/>
                  <a:gd name="T5" fmla="*/ 37 h 50"/>
                  <a:gd name="T6" fmla="*/ 19 w 39"/>
                  <a:gd name="T7" fmla="*/ 33 h 50"/>
                  <a:gd name="T8" fmla="*/ 16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1 w 39"/>
                  <a:gd name="T39" fmla="*/ 27 h 50"/>
                  <a:gd name="T40" fmla="*/ 21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5"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0"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1" name="Freeform 188"/>
              <p:cNvSpPr>
                <a:spLocks/>
              </p:cNvSpPr>
              <p:nvPr/>
            </p:nvSpPr>
            <p:spPr bwMode="auto">
              <a:xfrm>
                <a:off x="5163" y="3831"/>
                <a:ext cx="45" cy="60"/>
              </a:xfrm>
              <a:custGeom>
                <a:avLst/>
                <a:gdLst>
                  <a:gd name="T0" fmla="*/ 39 w 39"/>
                  <a:gd name="T1" fmla="*/ 49 h 52"/>
                  <a:gd name="T2" fmla="*/ 25 w 39"/>
                  <a:gd name="T3" fmla="*/ 52 h 52"/>
                  <a:gd name="T4" fmla="*/ 7 w 39"/>
                  <a:gd name="T5" fmla="*/ 45 h 52"/>
                  <a:gd name="T6" fmla="*/ 0 w 39"/>
                  <a:gd name="T7" fmla="*/ 27 h 52"/>
                  <a:gd name="T8" fmla="*/ 8 w 39"/>
                  <a:gd name="T9" fmla="*/ 7 h 52"/>
                  <a:gd name="T10" fmla="*/ 27 w 39"/>
                  <a:gd name="T11" fmla="*/ 0 h 52"/>
                  <a:gd name="T12" fmla="*/ 39 w 39"/>
                  <a:gd name="T13" fmla="*/ 2 h 52"/>
                  <a:gd name="T14" fmla="*/ 39 w 39"/>
                  <a:gd name="T15" fmla="*/ 10 h 52"/>
                  <a:gd name="T16" fmla="*/ 27 w 39"/>
                  <a:gd name="T17" fmla="*/ 7 h 52"/>
                  <a:gd name="T18" fmla="*/ 14 w 39"/>
                  <a:gd name="T19" fmla="*/ 12 h 52"/>
                  <a:gd name="T20" fmla="*/ 9 w 39"/>
                  <a:gd name="T21" fmla="*/ 26 h 52"/>
                  <a:gd name="T22" fmla="*/ 14 w 39"/>
                  <a:gd name="T23" fmla="*/ 40 h 52"/>
                  <a:gd name="T24" fmla="*/ 26 w 39"/>
                  <a:gd name="T25" fmla="*/ 45 h 52"/>
                  <a:gd name="T26" fmla="*/ 39 w 39"/>
                  <a:gd name="T27" fmla="*/ 41 h 52"/>
                  <a:gd name="T28" fmla="*/ 39 w 39"/>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49"/>
                    </a:moveTo>
                    <a:cubicBezTo>
                      <a:pt x="35" y="51"/>
                      <a:pt x="30" y="52"/>
                      <a:pt x="25" y="52"/>
                    </a:cubicBezTo>
                    <a:cubicBezTo>
                      <a:pt x="17" y="52"/>
                      <a:pt x="11" y="50"/>
                      <a:pt x="7" y="45"/>
                    </a:cubicBezTo>
                    <a:cubicBezTo>
                      <a:pt x="3" y="40"/>
                      <a:pt x="0" y="34"/>
                      <a:pt x="0" y="27"/>
                    </a:cubicBezTo>
                    <a:cubicBezTo>
                      <a:pt x="0" y="19"/>
                      <a:pt x="3" y="12"/>
                      <a:pt x="8" y="7"/>
                    </a:cubicBezTo>
                    <a:cubicBezTo>
                      <a:pt x="13" y="2"/>
                      <a:pt x="19" y="0"/>
                      <a:pt x="27" y="0"/>
                    </a:cubicBezTo>
                    <a:cubicBezTo>
                      <a:pt x="31" y="0"/>
                      <a:pt x="35" y="0"/>
                      <a:pt x="39" y="2"/>
                    </a:cubicBezTo>
                    <a:cubicBezTo>
                      <a:pt x="39" y="10"/>
                      <a:pt x="39" y="10"/>
                      <a:pt x="39" y="10"/>
                    </a:cubicBezTo>
                    <a:cubicBezTo>
                      <a:pt x="35" y="8"/>
                      <a:pt x="32" y="7"/>
                      <a:pt x="27" y="7"/>
                    </a:cubicBezTo>
                    <a:cubicBezTo>
                      <a:pt x="22" y="7"/>
                      <a:pt x="18" y="9"/>
                      <a:pt x="14" y="12"/>
                    </a:cubicBezTo>
                    <a:cubicBezTo>
                      <a:pt x="11" y="16"/>
                      <a:pt x="9" y="21"/>
                      <a:pt x="9" y="26"/>
                    </a:cubicBezTo>
                    <a:cubicBezTo>
                      <a:pt x="9" y="32"/>
                      <a:pt x="11" y="36"/>
                      <a:pt x="14" y="40"/>
                    </a:cubicBezTo>
                    <a:cubicBezTo>
                      <a:pt x="17" y="43"/>
                      <a:pt x="21" y="45"/>
                      <a:pt x="26" y="45"/>
                    </a:cubicBezTo>
                    <a:cubicBezTo>
                      <a:pt x="31" y="45"/>
                      <a:pt x="35" y="43"/>
                      <a:pt x="39" y="41"/>
                    </a:cubicBezTo>
                    <a:lnTo>
                      <a:pt x="3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2" name="Freeform 189"/>
              <p:cNvSpPr>
                <a:spLocks/>
              </p:cNvSpPr>
              <p:nvPr/>
            </p:nvSpPr>
            <p:spPr bwMode="auto">
              <a:xfrm>
                <a:off x="5218" y="3832"/>
                <a:ext cx="34" cy="58"/>
              </a:xfrm>
              <a:custGeom>
                <a:avLst/>
                <a:gdLst>
                  <a:gd name="T0" fmla="*/ 34 w 34"/>
                  <a:gd name="T1" fmla="*/ 58 h 58"/>
                  <a:gd name="T2" fmla="*/ 0 w 34"/>
                  <a:gd name="T3" fmla="*/ 58 h 58"/>
                  <a:gd name="T4" fmla="*/ 0 w 34"/>
                  <a:gd name="T5" fmla="*/ 0 h 58"/>
                  <a:gd name="T6" fmla="*/ 32 w 34"/>
                  <a:gd name="T7" fmla="*/ 0 h 58"/>
                  <a:gd name="T8" fmla="*/ 32 w 34"/>
                  <a:gd name="T9" fmla="*/ 8 h 58"/>
                  <a:gd name="T10" fmla="*/ 11 w 34"/>
                  <a:gd name="T11" fmla="*/ 8 h 58"/>
                  <a:gd name="T12" fmla="*/ 11 w 34"/>
                  <a:gd name="T13" fmla="*/ 25 h 58"/>
                  <a:gd name="T14" fmla="*/ 30 w 34"/>
                  <a:gd name="T15" fmla="*/ 25 h 58"/>
                  <a:gd name="T16" fmla="*/ 30 w 34"/>
                  <a:gd name="T17" fmla="*/ 33 h 58"/>
                  <a:gd name="T18" fmla="*/ 11 w 34"/>
                  <a:gd name="T19" fmla="*/ 33 h 58"/>
                  <a:gd name="T20" fmla="*/ 11 w 34"/>
                  <a:gd name="T21" fmla="*/ 50 h 58"/>
                  <a:gd name="T22" fmla="*/ 34 w 34"/>
                  <a:gd name="T23" fmla="*/ 50 h 58"/>
                  <a:gd name="T24" fmla="*/ 34 w 34"/>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8">
                    <a:moveTo>
                      <a:pt x="34" y="58"/>
                    </a:moveTo>
                    <a:lnTo>
                      <a:pt x="0" y="58"/>
                    </a:lnTo>
                    <a:lnTo>
                      <a:pt x="0" y="0"/>
                    </a:lnTo>
                    <a:lnTo>
                      <a:pt x="32" y="0"/>
                    </a:lnTo>
                    <a:lnTo>
                      <a:pt x="32" y="8"/>
                    </a:lnTo>
                    <a:lnTo>
                      <a:pt x="11" y="8"/>
                    </a:lnTo>
                    <a:lnTo>
                      <a:pt x="11" y="25"/>
                    </a:lnTo>
                    <a:lnTo>
                      <a:pt x="30" y="25"/>
                    </a:lnTo>
                    <a:lnTo>
                      <a:pt x="30" y="33"/>
                    </a:lnTo>
                    <a:lnTo>
                      <a:pt x="11" y="33"/>
                    </a:lnTo>
                    <a:lnTo>
                      <a:pt x="11" y="50"/>
                    </a:lnTo>
                    <a:lnTo>
                      <a:pt x="34" y="50"/>
                    </a:ln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3" name="Freeform 190"/>
              <p:cNvSpPr>
                <a:spLocks/>
              </p:cNvSpPr>
              <p:nvPr/>
            </p:nvSpPr>
            <p:spPr bwMode="auto">
              <a:xfrm>
                <a:off x="5281" y="3831"/>
                <a:ext cx="49"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3 w 43"/>
                  <a:gd name="T23" fmla="*/ 40 h 52"/>
                  <a:gd name="T24" fmla="*/ 25 w 43"/>
                  <a:gd name="T25" fmla="*/ 45 h 52"/>
                  <a:gd name="T26" fmla="*/ 34 w 43"/>
                  <a:gd name="T27" fmla="*/ 43 h 52"/>
                  <a:gd name="T28" fmla="*/ 34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7" y="50"/>
                      <a:pt x="32" y="52"/>
                      <a:pt x="25" y="52"/>
                    </a:cubicBezTo>
                    <a:cubicBezTo>
                      <a:pt x="18" y="52"/>
                      <a:pt x="12" y="50"/>
                      <a:pt x="7" y="45"/>
                    </a:cubicBezTo>
                    <a:cubicBezTo>
                      <a:pt x="2"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7" y="9"/>
                      <a:pt x="14" y="12"/>
                    </a:cubicBezTo>
                    <a:cubicBezTo>
                      <a:pt x="11" y="16"/>
                      <a:pt x="9" y="20"/>
                      <a:pt x="9" y="26"/>
                    </a:cubicBezTo>
                    <a:cubicBezTo>
                      <a:pt x="9" y="32"/>
                      <a:pt x="10" y="36"/>
                      <a:pt x="13" y="40"/>
                    </a:cubicBezTo>
                    <a:cubicBezTo>
                      <a:pt x="16" y="43"/>
                      <a:pt x="20" y="45"/>
                      <a:pt x="25" y="45"/>
                    </a:cubicBezTo>
                    <a:cubicBezTo>
                      <a:pt x="29" y="45"/>
                      <a:pt x="32" y="44"/>
                      <a:pt x="34" y="43"/>
                    </a:cubicBezTo>
                    <a:cubicBezTo>
                      <a:pt x="34" y="31"/>
                      <a:pt x="34" y="31"/>
                      <a:pt x="34"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4" name="Freeform 191"/>
              <p:cNvSpPr>
                <a:spLocks noEditPoints="1"/>
              </p:cNvSpPr>
              <p:nvPr/>
            </p:nvSpPr>
            <p:spPr bwMode="auto">
              <a:xfrm>
                <a:off x="5343" y="3832"/>
                <a:ext cx="44" cy="58"/>
              </a:xfrm>
              <a:custGeom>
                <a:avLst/>
                <a:gdLst>
                  <a:gd name="T0" fmla="*/ 38 w 38"/>
                  <a:gd name="T1" fmla="*/ 50 h 50"/>
                  <a:gd name="T2" fmla="*/ 29 w 38"/>
                  <a:gd name="T3" fmla="*/ 50 h 50"/>
                  <a:gd name="T4" fmla="*/ 21 w 38"/>
                  <a:gd name="T5" fmla="*/ 37 h 50"/>
                  <a:gd name="T6" fmla="*/ 19 w 38"/>
                  <a:gd name="T7" fmla="*/ 33 h 50"/>
                  <a:gd name="T8" fmla="*/ 16 w 38"/>
                  <a:gd name="T9" fmla="*/ 31 h 50"/>
                  <a:gd name="T10" fmla="*/ 14 w 38"/>
                  <a:gd name="T11" fmla="*/ 30 h 50"/>
                  <a:gd name="T12" fmla="*/ 11 w 38"/>
                  <a:gd name="T13" fmla="*/ 30 h 50"/>
                  <a:gd name="T14" fmla="*/ 8 w 38"/>
                  <a:gd name="T15" fmla="*/ 30 h 50"/>
                  <a:gd name="T16" fmla="*/ 8 w 38"/>
                  <a:gd name="T17" fmla="*/ 50 h 50"/>
                  <a:gd name="T18" fmla="*/ 0 w 38"/>
                  <a:gd name="T19" fmla="*/ 50 h 50"/>
                  <a:gd name="T20" fmla="*/ 0 w 38"/>
                  <a:gd name="T21" fmla="*/ 0 h 50"/>
                  <a:gd name="T22" fmla="*/ 16 w 38"/>
                  <a:gd name="T23" fmla="*/ 0 h 50"/>
                  <a:gd name="T24" fmla="*/ 23 w 38"/>
                  <a:gd name="T25" fmla="*/ 0 h 50"/>
                  <a:gd name="T26" fmla="*/ 28 w 38"/>
                  <a:gd name="T27" fmla="*/ 3 h 50"/>
                  <a:gd name="T28" fmla="*/ 31 w 38"/>
                  <a:gd name="T29" fmla="*/ 7 h 50"/>
                  <a:gd name="T30" fmla="*/ 33 w 38"/>
                  <a:gd name="T31" fmla="*/ 13 h 50"/>
                  <a:gd name="T32" fmla="*/ 32 w 38"/>
                  <a:gd name="T33" fmla="*/ 18 h 50"/>
                  <a:gd name="T34" fmla="*/ 30 w 38"/>
                  <a:gd name="T35" fmla="*/ 22 h 50"/>
                  <a:gd name="T36" fmla="*/ 26 w 38"/>
                  <a:gd name="T37" fmla="*/ 25 h 50"/>
                  <a:gd name="T38" fmla="*/ 21 w 38"/>
                  <a:gd name="T39" fmla="*/ 27 h 50"/>
                  <a:gd name="T40" fmla="*/ 21 w 38"/>
                  <a:gd name="T41" fmla="*/ 27 h 50"/>
                  <a:gd name="T42" fmla="*/ 24 w 38"/>
                  <a:gd name="T43" fmla="*/ 29 h 50"/>
                  <a:gd name="T44" fmla="*/ 26 w 38"/>
                  <a:gd name="T45" fmla="*/ 31 h 50"/>
                  <a:gd name="T46" fmla="*/ 28 w 38"/>
                  <a:gd name="T47" fmla="*/ 33 h 50"/>
                  <a:gd name="T48" fmla="*/ 30 w 38"/>
                  <a:gd name="T49" fmla="*/ 36 h 50"/>
                  <a:gd name="T50" fmla="*/ 38 w 38"/>
                  <a:gd name="T51" fmla="*/ 50 h 50"/>
                  <a:gd name="T52" fmla="*/ 8 w 38"/>
                  <a:gd name="T53" fmla="*/ 6 h 50"/>
                  <a:gd name="T54" fmla="*/ 8 w 38"/>
                  <a:gd name="T55" fmla="*/ 23 h 50"/>
                  <a:gd name="T56" fmla="*/ 15 w 38"/>
                  <a:gd name="T57" fmla="*/ 23 h 50"/>
                  <a:gd name="T58" fmla="*/ 18 w 38"/>
                  <a:gd name="T59" fmla="*/ 22 h 50"/>
                  <a:gd name="T60" fmla="*/ 21 w 38"/>
                  <a:gd name="T61" fmla="*/ 20 h 50"/>
                  <a:gd name="T62" fmla="*/ 23 w 38"/>
                  <a:gd name="T63" fmla="*/ 18 h 50"/>
                  <a:gd name="T64" fmla="*/ 24 w 38"/>
                  <a:gd name="T65" fmla="*/ 14 h 50"/>
                  <a:gd name="T66" fmla="*/ 21 w 38"/>
                  <a:gd name="T67" fmla="*/ 8 h 50"/>
                  <a:gd name="T68" fmla="*/ 15 w 38"/>
                  <a:gd name="T69" fmla="*/ 6 h 50"/>
                  <a:gd name="T70" fmla="*/ 8 w 38"/>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50">
                    <a:moveTo>
                      <a:pt x="38"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8" y="0"/>
                      <a:pt x="21" y="0"/>
                      <a:pt x="23" y="0"/>
                    </a:cubicBezTo>
                    <a:cubicBezTo>
                      <a:pt x="25" y="1"/>
                      <a:pt x="26" y="2"/>
                      <a:pt x="28" y="3"/>
                    </a:cubicBezTo>
                    <a:cubicBezTo>
                      <a:pt x="29" y="4"/>
                      <a:pt x="30" y="6"/>
                      <a:pt x="31" y="7"/>
                    </a:cubicBezTo>
                    <a:cubicBezTo>
                      <a:pt x="32" y="9"/>
                      <a:pt x="33" y="11"/>
                      <a:pt x="33" y="13"/>
                    </a:cubicBezTo>
                    <a:cubicBezTo>
                      <a:pt x="33" y="15"/>
                      <a:pt x="32" y="17"/>
                      <a:pt x="32" y="18"/>
                    </a:cubicBezTo>
                    <a:cubicBezTo>
                      <a:pt x="31" y="20"/>
                      <a:pt x="30"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4" y="29"/>
                      <a:pt x="25" y="30"/>
                      <a:pt x="26" y="31"/>
                    </a:cubicBezTo>
                    <a:cubicBezTo>
                      <a:pt x="26" y="31"/>
                      <a:pt x="27" y="32"/>
                      <a:pt x="28" y="33"/>
                    </a:cubicBezTo>
                    <a:cubicBezTo>
                      <a:pt x="28" y="34"/>
                      <a:pt x="29" y="35"/>
                      <a:pt x="30" y="36"/>
                    </a:cubicBezTo>
                    <a:lnTo>
                      <a:pt x="38" y="50"/>
                    </a:lnTo>
                    <a:close/>
                    <a:moveTo>
                      <a:pt x="8" y="6"/>
                    </a:moveTo>
                    <a:cubicBezTo>
                      <a:pt x="8" y="23"/>
                      <a:pt x="8" y="23"/>
                      <a:pt x="8" y="23"/>
                    </a:cubicBezTo>
                    <a:cubicBezTo>
                      <a:pt x="15" y="23"/>
                      <a:pt x="15" y="23"/>
                      <a:pt x="15" y="23"/>
                    </a:cubicBezTo>
                    <a:cubicBezTo>
                      <a:pt x="16" y="23"/>
                      <a:pt x="17" y="23"/>
                      <a:pt x="18" y="22"/>
                    </a:cubicBezTo>
                    <a:cubicBezTo>
                      <a:pt x="19" y="22"/>
                      <a:pt x="20" y="21"/>
                      <a:pt x="21" y="20"/>
                    </a:cubicBezTo>
                    <a:cubicBezTo>
                      <a:pt x="22" y="20"/>
                      <a:pt x="23" y="19"/>
                      <a:pt x="23" y="18"/>
                    </a:cubicBezTo>
                    <a:cubicBezTo>
                      <a:pt x="24" y="17"/>
                      <a:pt x="24" y="15"/>
                      <a:pt x="24" y="14"/>
                    </a:cubicBezTo>
                    <a:cubicBezTo>
                      <a:pt x="24" y="12"/>
                      <a:pt x="23" y="10"/>
                      <a:pt x="21"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5" name="Freeform 192"/>
              <p:cNvSpPr>
                <a:spLocks noEditPoints="1"/>
              </p:cNvSpPr>
              <p:nvPr/>
            </p:nvSpPr>
            <p:spPr bwMode="auto">
              <a:xfrm>
                <a:off x="5389" y="3831"/>
                <a:ext cx="57"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4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2"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4"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6" name="Freeform 193"/>
              <p:cNvSpPr>
                <a:spLocks/>
              </p:cNvSpPr>
              <p:nvPr/>
            </p:nvSpPr>
            <p:spPr bwMode="auto">
              <a:xfrm>
                <a:off x="5455" y="3832"/>
                <a:ext cx="46"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7" name="Freeform 194"/>
              <p:cNvSpPr>
                <a:spLocks noEditPoints="1"/>
              </p:cNvSpPr>
              <p:nvPr/>
            </p:nvSpPr>
            <p:spPr bwMode="auto">
              <a:xfrm>
                <a:off x="5515"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8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3 w 33"/>
                  <a:gd name="T25" fmla="*/ 25 h 50"/>
                  <a:gd name="T26" fmla="*/ 22 w 33"/>
                  <a:gd name="T27" fmla="*/ 22 h 50"/>
                  <a:gd name="T28" fmla="*/ 24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8" y="4"/>
                    </a:cubicBezTo>
                    <a:cubicBezTo>
                      <a:pt x="32" y="6"/>
                      <a:pt x="33" y="10"/>
                      <a:pt x="33" y="15"/>
                    </a:cubicBezTo>
                    <a:cubicBezTo>
                      <a:pt x="33" y="20"/>
                      <a:pt x="32" y="24"/>
                      <a:pt x="28" y="27"/>
                    </a:cubicBezTo>
                    <a:cubicBezTo>
                      <a:pt x="25" y="30"/>
                      <a:pt x="20" y="32"/>
                      <a:pt x="15" y="32"/>
                    </a:cubicBezTo>
                    <a:lnTo>
                      <a:pt x="8" y="32"/>
                    </a:lnTo>
                    <a:close/>
                    <a:moveTo>
                      <a:pt x="8" y="7"/>
                    </a:moveTo>
                    <a:cubicBezTo>
                      <a:pt x="8" y="25"/>
                      <a:pt x="8" y="25"/>
                      <a:pt x="8" y="25"/>
                    </a:cubicBezTo>
                    <a:cubicBezTo>
                      <a:pt x="13" y="25"/>
                      <a:pt x="13" y="25"/>
                      <a:pt x="13" y="25"/>
                    </a:cubicBezTo>
                    <a:cubicBezTo>
                      <a:pt x="17" y="25"/>
                      <a:pt x="20" y="24"/>
                      <a:pt x="22" y="22"/>
                    </a:cubicBezTo>
                    <a:cubicBezTo>
                      <a:pt x="23" y="21"/>
                      <a:pt x="24" y="18"/>
                      <a:pt x="24" y="15"/>
                    </a:cubicBezTo>
                    <a:cubicBezTo>
                      <a:pt x="24"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8" name="Freeform 195"/>
              <p:cNvSpPr>
                <a:spLocks/>
              </p:cNvSpPr>
              <p:nvPr/>
            </p:nvSpPr>
            <p:spPr bwMode="auto">
              <a:xfrm>
                <a:off x="4977" y="3093"/>
                <a:ext cx="577" cy="402"/>
              </a:xfrm>
              <a:custGeom>
                <a:avLst/>
                <a:gdLst>
                  <a:gd name="T0" fmla="*/ 0 w 500"/>
                  <a:gd name="T1" fmla="*/ 331 h 349"/>
                  <a:gd name="T2" fmla="*/ 19 w 500"/>
                  <a:gd name="T3" fmla="*/ 349 h 349"/>
                  <a:gd name="T4" fmla="*/ 481 w 500"/>
                  <a:gd name="T5" fmla="*/ 349 h 349"/>
                  <a:gd name="T6" fmla="*/ 500 w 500"/>
                  <a:gd name="T7" fmla="*/ 331 h 349"/>
                  <a:gd name="T8" fmla="*/ 500 w 500"/>
                  <a:gd name="T9" fmla="*/ 0 h 349"/>
                  <a:gd name="T10" fmla="*/ 0 w 500"/>
                  <a:gd name="T11" fmla="*/ 0 h 349"/>
                  <a:gd name="T12" fmla="*/ 0 w 500"/>
                  <a:gd name="T13" fmla="*/ 331 h 349"/>
                </a:gdLst>
                <a:ahLst/>
                <a:cxnLst>
                  <a:cxn ang="0">
                    <a:pos x="T0" y="T1"/>
                  </a:cxn>
                  <a:cxn ang="0">
                    <a:pos x="T2" y="T3"/>
                  </a:cxn>
                  <a:cxn ang="0">
                    <a:pos x="T4" y="T5"/>
                  </a:cxn>
                  <a:cxn ang="0">
                    <a:pos x="T6" y="T7"/>
                  </a:cxn>
                  <a:cxn ang="0">
                    <a:pos x="T8" y="T9"/>
                  </a:cxn>
                  <a:cxn ang="0">
                    <a:pos x="T10" y="T11"/>
                  </a:cxn>
                  <a:cxn ang="0">
                    <a:pos x="T12" y="T13"/>
                  </a:cxn>
                </a:cxnLst>
                <a:rect l="0" t="0" r="r" b="b"/>
                <a:pathLst>
                  <a:path w="500" h="349">
                    <a:moveTo>
                      <a:pt x="0" y="331"/>
                    </a:moveTo>
                    <a:cubicBezTo>
                      <a:pt x="0" y="341"/>
                      <a:pt x="9" y="349"/>
                      <a:pt x="19" y="349"/>
                    </a:cubicBezTo>
                    <a:cubicBezTo>
                      <a:pt x="481" y="349"/>
                      <a:pt x="481" y="349"/>
                      <a:pt x="481" y="349"/>
                    </a:cubicBezTo>
                    <a:cubicBezTo>
                      <a:pt x="491" y="349"/>
                      <a:pt x="500" y="341"/>
                      <a:pt x="500" y="331"/>
                    </a:cubicBezTo>
                    <a:cubicBezTo>
                      <a:pt x="500" y="0"/>
                      <a:pt x="500" y="0"/>
                      <a:pt x="500" y="0"/>
                    </a:cubicBezTo>
                    <a:cubicBezTo>
                      <a:pt x="0" y="0"/>
                      <a:pt x="0" y="0"/>
                      <a:pt x="0" y="0"/>
                    </a:cubicBezTo>
                    <a:cubicBezTo>
                      <a:pt x="0" y="331"/>
                      <a:pt x="0" y="331"/>
                      <a:pt x="0" y="33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9" name="Freeform 196"/>
              <p:cNvSpPr>
                <a:spLocks/>
              </p:cNvSpPr>
              <p:nvPr/>
            </p:nvSpPr>
            <p:spPr bwMode="auto">
              <a:xfrm>
                <a:off x="4977" y="3005"/>
                <a:ext cx="577" cy="88"/>
              </a:xfrm>
              <a:custGeom>
                <a:avLst/>
                <a:gdLst>
                  <a:gd name="T0" fmla="*/ 481 w 500"/>
                  <a:gd name="T1" fmla="*/ 0 h 76"/>
                  <a:gd name="T2" fmla="*/ 19 w 500"/>
                  <a:gd name="T3" fmla="*/ 0 h 76"/>
                  <a:gd name="T4" fmla="*/ 0 w 500"/>
                  <a:gd name="T5" fmla="*/ 18 h 76"/>
                  <a:gd name="T6" fmla="*/ 0 w 500"/>
                  <a:gd name="T7" fmla="*/ 76 h 76"/>
                  <a:gd name="T8" fmla="*/ 500 w 500"/>
                  <a:gd name="T9" fmla="*/ 76 h 76"/>
                  <a:gd name="T10" fmla="*/ 500 w 500"/>
                  <a:gd name="T11" fmla="*/ 18 h 76"/>
                  <a:gd name="T12" fmla="*/ 481 w 5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00" h="76">
                    <a:moveTo>
                      <a:pt x="481" y="0"/>
                    </a:moveTo>
                    <a:cubicBezTo>
                      <a:pt x="19" y="0"/>
                      <a:pt x="19" y="0"/>
                      <a:pt x="19" y="0"/>
                    </a:cubicBezTo>
                    <a:cubicBezTo>
                      <a:pt x="9" y="0"/>
                      <a:pt x="0" y="8"/>
                      <a:pt x="0" y="18"/>
                    </a:cubicBezTo>
                    <a:cubicBezTo>
                      <a:pt x="0" y="76"/>
                      <a:pt x="0" y="76"/>
                      <a:pt x="0" y="76"/>
                    </a:cubicBezTo>
                    <a:cubicBezTo>
                      <a:pt x="500" y="76"/>
                      <a:pt x="500" y="76"/>
                      <a:pt x="500" y="76"/>
                    </a:cubicBezTo>
                    <a:cubicBezTo>
                      <a:pt x="500" y="18"/>
                      <a:pt x="500" y="18"/>
                      <a:pt x="500" y="18"/>
                    </a:cubicBezTo>
                    <a:cubicBezTo>
                      <a:pt x="500" y="8"/>
                      <a:pt x="491" y="0"/>
                      <a:pt x="481"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0" name="Rectangle 197"/>
              <p:cNvSpPr>
                <a:spLocks noChangeArrowheads="1"/>
              </p:cNvSpPr>
              <p:nvPr/>
            </p:nvSpPr>
            <p:spPr bwMode="auto">
              <a:xfrm>
                <a:off x="5148"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1" name="Rectangle 198"/>
              <p:cNvSpPr>
                <a:spLocks noChangeArrowheads="1"/>
              </p:cNvSpPr>
              <p:nvPr/>
            </p:nvSpPr>
            <p:spPr bwMode="auto">
              <a:xfrm>
                <a:off x="5148"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2" name="Rectangle 199"/>
              <p:cNvSpPr>
                <a:spLocks noChangeArrowheads="1"/>
              </p:cNvSpPr>
              <p:nvPr/>
            </p:nvSpPr>
            <p:spPr bwMode="auto">
              <a:xfrm>
                <a:off x="5148"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3" name="Rectangle 200"/>
              <p:cNvSpPr>
                <a:spLocks noChangeArrowheads="1"/>
              </p:cNvSpPr>
              <p:nvPr/>
            </p:nvSpPr>
            <p:spPr bwMode="auto">
              <a:xfrm>
                <a:off x="5148"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4" name="Rectangle 201"/>
              <p:cNvSpPr>
                <a:spLocks noChangeArrowheads="1"/>
              </p:cNvSpPr>
              <p:nvPr/>
            </p:nvSpPr>
            <p:spPr bwMode="auto">
              <a:xfrm>
                <a:off x="5148"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5" name="Rectangle 202"/>
              <p:cNvSpPr>
                <a:spLocks noChangeArrowheads="1"/>
              </p:cNvSpPr>
              <p:nvPr/>
            </p:nvSpPr>
            <p:spPr bwMode="auto">
              <a:xfrm>
                <a:off x="5148"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6" name="Rectangle 203"/>
              <p:cNvSpPr>
                <a:spLocks noChangeArrowheads="1"/>
              </p:cNvSpPr>
              <p:nvPr/>
            </p:nvSpPr>
            <p:spPr bwMode="auto">
              <a:xfrm>
                <a:off x="5276"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7" name="Rectangle 204"/>
              <p:cNvSpPr>
                <a:spLocks noChangeArrowheads="1"/>
              </p:cNvSpPr>
              <p:nvPr/>
            </p:nvSpPr>
            <p:spPr bwMode="auto">
              <a:xfrm>
                <a:off x="5276"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343" name="Rectangle 206"/>
            <p:cNvSpPr>
              <a:spLocks noChangeArrowheads="1"/>
            </p:cNvSpPr>
            <p:nvPr/>
          </p:nvSpPr>
          <p:spPr bwMode="auto">
            <a:xfrm>
              <a:off x="5276"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4" name="Rectangle 207"/>
            <p:cNvSpPr>
              <a:spLocks noChangeArrowheads="1"/>
            </p:cNvSpPr>
            <p:nvPr/>
          </p:nvSpPr>
          <p:spPr bwMode="auto">
            <a:xfrm>
              <a:off x="5276"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5" name="Rectangle 208"/>
            <p:cNvSpPr>
              <a:spLocks noChangeArrowheads="1"/>
            </p:cNvSpPr>
            <p:nvPr/>
          </p:nvSpPr>
          <p:spPr bwMode="auto">
            <a:xfrm>
              <a:off x="5276"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6" name="Rectangle 209"/>
            <p:cNvSpPr>
              <a:spLocks noChangeArrowheads="1"/>
            </p:cNvSpPr>
            <p:nvPr/>
          </p:nvSpPr>
          <p:spPr bwMode="auto">
            <a:xfrm>
              <a:off x="5020"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7" name="Rectangle 210"/>
            <p:cNvSpPr>
              <a:spLocks noChangeArrowheads="1"/>
            </p:cNvSpPr>
            <p:nvPr/>
          </p:nvSpPr>
          <p:spPr bwMode="auto">
            <a:xfrm>
              <a:off x="5020"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8" name="Rectangle 211"/>
            <p:cNvSpPr>
              <a:spLocks noChangeArrowheads="1"/>
            </p:cNvSpPr>
            <p:nvPr/>
          </p:nvSpPr>
          <p:spPr bwMode="auto">
            <a:xfrm>
              <a:off x="5020"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9" name="Rectangle 212"/>
            <p:cNvSpPr>
              <a:spLocks noChangeArrowheads="1"/>
            </p:cNvSpPr>
            <p:nvPr/>
          </p:nvSpPr>
          <p:spPr bwMode="auto">
            <a:xfrm>
              <a:off x="5020"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0" name="Rectangle 213"/>
            <p:cNvSpPr>
              <a:spLocks noChangeArrowheads="1"/>
            </p:cNvSpPr>
            <p:nvPr/>
          </p:nvSpPr>
          <p:spPr bwMode="auto">
            <a:xfrm>
              <a:off x="5020"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1" name="Rectangle 214"/>
            <p:cNvSpPr>
              <a:spLocks noChangeArrowheads="1"/>
            </p:cNvSpPr>
            <p:nvPr/>
          </p:nvSpPr>
          <p:spPr bwMode="auto">
            <a:xfrm>
              <a:off x="5020"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2" name="Rectangle 215"/>
            <p:cNvSpPr>
              <a:spLocks noChangeArrowheads="1"/>
            </p:cNvSpPr>
            <p:nvPr/>
          </p:nvSpPr>
          <p:spPr bwMode="auto">
            <a:xfrm>
              <a:off x="5020"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3" name="Rectangle 216"/>
            <p:cNvSpPr>
              <a:spLocks noChangeArrowheads="1"/>
            </p:cNvSpPr>
            <p:nvPr/>
          </p:nvSpPr>
          <p:spPr bwMode="auto">
            <a:xfrm>
              <a:off x="5020" y="3389"/>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4" name="Rectangle 217"/>
            <p:cNvSpPr>
              <a:spLocks noChangeArrowheads="1"/>
            </p:cNvSpPr>
            <p:nvPr/>
          </p:nvSpPr>
          <p:spPr bwMode="auto">
            <a:xfrm>
              <a:off x="5148"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5" name="Rectangle 218"/>
            <p:cNvSpPr>
              <a:spLocks noChangeArrowheads="1"/>
            </p:cNvSpPr>
            <p:nvPr/>
          </p:nvSpPr>
          <p:spPr bwMode="auto">
            <a:xfrm>
              <a:off x="5276"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6" name="Rectangle 219"/>
            <p:cNvSpPr>
              <a:spLocks noChangeArrowheads="1"/>
            </p:cNvSpPr>
            <p:nvPr/>
          </p:nvSpPr>
          <p:spPr bwMode="auto">
            <a:xfrm>
              <a:off x="5404"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7" name="Rectangle 220"/>
            <p:cNvSpPr>
              <a:spLocks noChangeArrowheads="1"/>
            </p:cNvSpPr>
            <p:nvPr/>
          </p:nvSpPr>
          <p:spPr bwMode="auto">
            <a:xfrm>
              <a:off x="5404"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8" name="Rectangle 221"/>
            <p:cNvSpPr>
              <a:spLocks noChangeArrowheads="1"/>
            </p:cNvSpPr>
            <p:nvPr/>
          </p:nvSpPr>
          <p:spPr bwMode="auto">
            <a:xfrm>
              <a:off x="5404"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9" name="Rectangle 222"/>
            <p:cNvSpPr>
              <a:spLocks noChangeArrowheads="1"/>
            </p:cNvSpPr>
            <p:nvPr/>
          </p:nvSpPr>
          <p:spPr bwMode="auto">
            <a:xfrm>
              <a:off x="5404"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0" name="Rectangle 223"/>
            <p:cNvSpPr>
              <a:spLocks noChangeArrowheads="1"/>
            </p:cNvSpPr>
            <p:nvPr/>
          </p:nvSpPr>
          <p:spPr bwMode="auto">
            <a:xfrm>
              <a:off x="4996" y="3004"/>
              <a:ext cx="484" cy="491"/>
            </a:xfrm>
            <a:prstGeom prst="rect">
              <a:avLst/>
            </a:prstGeom>
            <a:solidFill>
              <a:srgbClr val="1C42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1" name="Freeform 224"/>
            <p:cNvSpPr>
              <a:spLocks noEditPoints="1"/>
            </p:cNvSpPr>
            <p:nvPr/>
          </p:nvSpPr>
          <p:spPr bwMode="auto">
            <a:xfrm>
              <a:off x="4977" y="3093"/>
              <a:ext cx="423" cy="402"/>
            </a:xfrm>
            <a:custGeom>
              <a:avLst/>
              <a:gdLst>
                <a:gd name="T0" fmla="*/ 37 w 366"/>
                <a:gd name="T1" fmla="*/ 238 h 349"/>
                <a:gd name="T2" fmla="*/ 37 w 366"/>
                <a:gd name="T3" fmla="*/ 183 h 349"/>
                <a:gd name="T4" fmla="*/ 130 w 366"/>
                <a:gd name="T5" fmla="*/ 183 h 349"/>
                <a:gd name="T6" fmla="*/ 130 w 366"/>
                <a:gd name="T7" fmla="*/ 238 h 349"/>
                <a:gd name="T8" fmla="*/ 37 w 366"/>
                <a:gd name="T9" fmla="*/ 238 h 349"/>
                <a:gd name="T10" fmla="*/ 37 w 366"/>
                <a:gd name="T11" fmla="*/ 164 h 349"/>
                <a:gd name="T12" fmla="*/ 37 w 366"/>
                <a:gd name="T13" fmla="*/ 109 h 349"/>
                <a:gd name="T14" fmla="*/ 130 w 366"/>
                <a:gd name="T15" fmla="*/ 109 h 349"/>
                <a:gd name="T16" fmla="*/ 130 w 366"/>
                <a:gd name="T17" fmla="*/ 164 h 349"/>
                <a:gd name="T18" fmla="*/ 37 w 366"/>
                <a:gd name="T19" fmla="*/ 164 h 349"/>
                <a:gd name="T20" fmla="*/ 37 w 366"/>
                <a:gd name="T21" fmla="*/ 90 h 349"/>
                <a:gd name="T22" fmla="*/ 37 w 366"/>
                <a:gd name="T23" fmla="*/ 35 h 349"/>
                <a:gd name="T24" fmla="*/ 130 w 366"/>
                <a:gd name="T25" fmla="*/ 35 h 349"/>
                <a:gd name="T26" fmla="*/ 130 w 366"/>
                <a:gd name="T27" fmla="*/ 90 h 349"/>
                <a:gd name="T28" fmla="*/ 37 w 366"/>
                <a:gd name="T29" fmla="*/ 90 h 349"/>
                <a:gd name="T30" fmla="*/ 148 w 366"/>
                <a:gd name="T31" fmla="*/ 90 h 349"/>
                <a:gd name="T32" fmla="*/ 148 w 366"/>
                <a:gd name="T33" fmla="*/ 35 h 349"/>
                <a:gd name="T34" fmla="*/ 241 w 366"/>
                <a:gd name="T35" fmla="*/ 35 h 349"/>
                <a:gd name="T36" fmla="*/ 241 w 366"/>
                <a:gd name="T37" fmla="*/ 90 h 349"/>
                <a:gd name="T38" fmla="*/ 148 w 366"/>
                <a:gd name="T39" fmla="*/ 90 h 349"/>
                <a:gd name="T40" fmla="*/ 366 w 366"/>
                <a:gd name="T41" fmla="*/ 0 h 349"/>
                <a:gd name="T42" fmla="*/ 0 w 366"/>
                <a:gd name="T43" fmla="*/ 0 h 349"/>
                <a:gd name="T44" fmla="*/ 0 w 366"/>
                <a:gd name="T45" fmla="*/ 16 h 349"/>
                <a:gd name="T46" fmla="*/ 0 w 366"/>
                <a:gd name="T47" fmla="*/ 50 h 349"/>
                <a:gd name="T48" fmla="*/ 0 w 366"/>
                <a:gd name="T49" fmla="*/ 329 h 349"/>
                <a:gd name="T50" fmla="*/ 17 w 366"/>
                <a:gd name="T51" fmla="*/ 349 h 349"/>
                <a:gd name="T52" fmla="*/ 19 w 366"/>
                <a:gd name="T53" fmla="*/ 349 h 349"/>
                <a:gd name="T54" fmla="*/ 42 w 366"/>
                <a:gd name="T55" fmla="*/ 349 h 349"/>
                <a:gd name="T56" fmla="*/ 77 w 366"/>
                <a:gd name="T57" fmla="*/ 312 h 349"/>
                <a:gd name="T58" fmla="*/ 37 w 366"/>
                <a:gd name="T59" fmla="*/ 312 h 349"/>
                <a:gd name="T60" fmla="*/ 37 w 366"/>
                <a:gd name="T61" fmla="*/ 257 h 349"/>
                <a:gd name="T62" fmla="*/ 128 w 366"/>
                <a:gd name="T63" fmla="*/ 257 h 349"/>
                <a:gd name="T64" fmla="*/ 148 w 366"/>
                <a:gd name="T65" fmla="*/ 235 h 349"/>
                <a:gd name="T66" fmla="*/ 148 w 366"/>
                <a:gd name="T67" fmla="*/ 183 h 349"/>
                <a:gd name="T68" fmla="*/ 196 w 366"/>
                <a:gd name="T69" fmla="*/ 183 h 349"/>
                <a:gd name="T70" fmla="*/ 213 w 366"/>
                <a:gd name="T71" fmla="*/ 164 h 349"/>
                <a:gd name="T72" fmla="*/ 148 w 366"/>
                <a:gd name="T73" fmla="*/ 164 h 349"/>
                <a:gd name="T74" fmla="*/ 148 w 366"/>
                <a:gd name="T75" fmla="*/ 109 h 349"/>
                <a:gd name="T76" fmla="*/ 241 w 366"/>
                <a:gd name="T77" fmla="*/ 109 h 349"/>
                <a:gd name="T78" fmla="*/ 241 w 366"/>
                <a:gd name="T79" fmla="*/ 135 h 349"/>
                <a:gd name="T80" fmla="*/ 259 w 366"/>
                <a:gd name="T81" fmla="*/ 115 h 349"/>
                <a:gd name="T82" fmla="*/ 259 w 366"/>
                <a:gd name="T83" fmla="*/ 109 h 349"/>
                <a:gd name="T84" fmla="*/ 265 w 366"/>
                <a:gd name="T85" fmla="*/ 109 h 349"/>
                <a:gd name="T86" fmla="*/ 282 w 366"/>
                <a:gd name="T87" fmla="*/ 90 h 349"/>
                <a:gd name="T88" fmla="*/ 259 w 366"/>
                <a:gd name="T89" fmla="*/ 90 h 349"/>
                <a:gd name="T90" fmla="*/ 259 w 366"/>
                <a:gd name="T91" fmla="*/ 35 h 349"/>
                <a:gd name="T92" fmla="*/ 333 w 366"/>
                <a:gd name="T93" fmla="*/ 35 h 349"/>
                <a:gd name="T94" fmla="*/ 366 w 366"/>
                <a:gd name="T9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6" h="349">
                  <a:moveTo>
                    <a:pt x="37" y="238"/>
                  </a:moveTo>
                  <a:cubicBezTo>
                    <a:pt x="37" y="183"/>
                    <a:pt x="37" y="183"/>
                    <a:pt x="37" y="183"/>
                  </a:cubicBezTo>
                  <a:cubicBezTo>
                    <a:pt x="130" y="183"/>
                    <a:pt x="130" y="183"/>
                    <a:pt x="130" y="183"/>
                  </a:cubicBezTo>
                  <a:cubicBezTo>
                    <a:pt x="130" y="238"/>
                    <a:pt x="130" y="238"/>
                    <a:pt x="130" y="238"/>
                  </a:cubicBezTo>
                  <a:cubicBezTo>
                    <a:pt x="37" y="238"/>
                    <a:pt x="37" y="238"/>
                    <a:pt x="37" y="238"/>
                  </a:cubicBezTo>
                  <a:moveTo>
                    <a:pt x="37" y="164"/>
                  </a:moveTo>
                  <a:cubicBezTo>
                    <a:pt x="37" y="109"/>
                    <a:pt x="37" y="109"/>
                    <a:pt x="37" y="109"/>
                  </a:cubicBezTo>
                  <a:cubicBezTo>
                    <a:pt x="130" y="109"/>
                    <a:pt x="130" y="109"/>
                    <a:pt x="130" y="109"/>
                  </a:cubicBezTo>
                  <a:cubicBezTo>
                    <a:pt x="130" y="164"/>
                    <a:pt x="130" y="164"/>
                    <a:pt x="130" y="164"/>
                  </a:cubicBezTo>
                  <a:cubicBezTo>
                    <a:pt x="37" y="164"/>
                    <a:pt x="37" y="164"/>
                    <a:pt x="37" y="164"/>
                  </a:cubicBezTo>
                  <a:moveTo>
                    <a:pt x="37" y="90"/>
                  </a:moveTo>
                  <a:cubicBezTo>
                    <a:pt x="37" y="35"/>
                    <a:pt x="37" y="35"/>
                    <a:pt x="37" y="35"/>
                  </a:cubicBezTo>
                  <a:cubicBezTo>
                    <a:pt x="130" y="35"/>
                    <a:pt x="130" y="35"/>
                    <a:pt x="130" y="35"/>
                  </a:cubicBezTo>
                  <a:cubicBezTo>
                    <a:pt x="130" y="90"/>
                    <a:pt x="130" y="90"/>
                    <a:pt x="130" y="90"/>
                  </a:cubicBezTo>
                  <a:cubicBezTo>
                    <a:pt x="37" y="90"/>
                    <a:pt x="37" y="90"/>
                    <a:pt x="37" y="90"/>
                  </a:cubicBezTo>
                  <a:moveTo>
                    <a:pt x="148" y="90"/>
                  </a:moveTo>
                  <a:cubicBezTo>
                    <a:pt x="148" y="35"/>
                    <a:pt x="148" y="35"/>
                    <a:pt x="148" y="35"/>
                  </a:cubicBezTo>
                  <a:cubicBezTo>
                    <a:pt x="241" y="35"/>
                    <a:pt x="241" y="35"/>
                    <a:pt x="241" y="35"/>
                  </a:cubicBezTo>
                  <a:cubicBezTo>
                    <a:pt x="241" y="90"/>
                    <a:pt x="241" y="90"/>
                    <a:pt x="241" y="90"/>
                  </a:cubicBezTo>
                  <a:cubicBezTo>
                    <a:pt x="148" y="90"/>
                    <a:pt x="148" y="90"/>
                    <a:pt x="148" y="90"/>
                  </a:cubicBezTo>
                  <a:moveTo>
                    <a:pt x="366" y="0"/>
                  </a:moveTo>
                  <a:cubicBezTo>
                    <a:pt x="0" y="0"/>
                    <a:pt x="0" y="0"/>
                    <a:pt x="0" y="0"/>
                  </a:cubicBezTo>
                  <a:cubicBezTo>
                    <a:pt x="0" y="16"/>
                    <a:pt x="0" y="16"/>
                    <a:pt x="0" y="16"/>
                  </a:cubicBezTo>
                  <a:cubicBezTo>
                    <a:pt x="0" y="50"/>
                    <a:pt x="0" y="50"/>
                    <a:pt x="0" y="50"/>
                  </a:cubicBezTo>
                  <a:cubicBezTo>
                    <a:pt x="0" y="329"/>
                    <a:pt x="0" y="329"/>
                    <a:pt x="0" y="329"/>
                  </a:cubicBezTo>
                  <a:cubicBezTo>
                    <a:pt x="0" y="339"/>
                    <a:pt x="8" y="348"/>
                    <a:pt x="17" y="349"/>
                  </a:cubicBezTo>
                  <a:cubicBezTo>
                    <a:pt x="18" y="349"/>
                    <a:pt x="18" y="349"/>
                    <a:pt x="19" y="349"/>
                  </a:cubicBezTo>
                  <a:cubicBezTo>
                    <a:pt x="42" y="349"/>
                    <a:pt x="42" y="349"/>
                    <a:pt x="42" y="349"/>
                  </a:cubicBezTo>
                  <a:cubicBezTo>
                    <a:pt x="77" y="312"/>
                    <a:pt x="77" y="312"/>
                    <a:pt x="77" y="312"/>
                  </a:cubicBezTo>
                  <a:cubicBezTo>
                    <a:pt x="37" y="312"/>
                    <a:pt x="37" y="312"/>
                    <a:pt x="37" y="312"/>
                  </a:cubicBezTo>
                  <a:cubicBezTo>
                    <a:pt x="37" y="257"/>
                    <a:pt x="37" y="257"/>
                    <a:pt x="37" y="257"/>
                  </a:cubicBezTo>
                  <a:cubicBezTo>
                    <a:pt x="128" y="257"/>
                    <a:pt x="128" y="257"/>
                    <a:pt x="128" y="257"/>
                  </a:cubicBezTo>
                  <a:cubicBezTo>
                    <a:pt x="148" y="235"/>
                    <a:pt x="148" y="235"/>
                    <a:pt x="148" y="235"/>
                  </a:cubicBezTo>
                  <a:cubicBezTo>
                    <a:pt x="148" y="183"/>
                    <a:pt x="148" y="183"/>
                    <a:pt x="148" y="183"/>
                  </a:cubicBezTo>
                  <a:cubicBezTo>
                    <a:pt x="196" y="183"/>
                    <a:pt x="196" y="183"/>
                    <a:pt x="196" y="183"/>
                  </a:cubicBezTo>
                  <a:cubicBezTo>
                    <a:pt x="213" y="164"/>
                    <a:pt x="213" y="164"/>
                    <a:pt x="213" y="164"/>
                  </a:cubicBezTo>
                  <a:cubicBezTo>
                    <a:pt x="148" y="164"/>
                    <a:pt x="148" y="164"/>
                    <a:pt x="148" y="164"/>
                  </a:cubicBezTo>
                  <a:cubicBezTo>
                    <a:pt x="148" y="109"/>
                    <a:pt x="148" y="109"/>
                    <a:pt x="148" y="109"/>
                  </a:cubicBezTo>
                  <a:cubicBezTo>
                    <a:pt x="241" y="109"/>
                    <a:pt x="241" y="109"/>
                    <a:pt x="241" y="109"/>
                  </a:cubicBezTo>
                  <a:cubicBezTo>
                    <a:pt x="241" y="135"/>
                    <a:pt x="241" y="135"/>
                    <a:pt x="241" y="135"/>
                  </a:cubicBezTo>
                  <a:cubicBezTo>
                    <a:pt x="259" y="115"/>
                    <a:pt x="259" y="115"/>
                    <a:pt x="259" y="115"/>
                  </a:cubicBezTo>
                  <a:cubicBezTo>
                    <a:pt x="259" y="109"/>
                    <a:pt x="259" y="109"/>
                    <a:pt x="259" y="109"/>
                  </a:cubicBezTo>
                  <a:cubicBezTo>
                    <a:pt x="265" y="109"/>
                    <a:pt x="265" y="109"/>
                    <a:pt x="265" y="109"/>
                  </a:cubicBezTo>
                  <a:cubicBezTo>
                    <a:pt x="282" y="90"/>
                    <a:pt x="282" y="90"/>
                    <a:pt x="282" y="90"/>
                  </a:cubicBezTo>
                  <a:cubicBezTo>
                    <a:pt x="259" y="90"/>
                    <a:pt x="259" y="90"/>
                    <a:pt x="259" y="90"/>
                  </a:cubicBezTo>
                  <a:cubicBezTo>
                    <a:pt x="259" y="35"/>
                    <a:pt x="259" y="35"/>
                    <a:pt x="259" y="35"/>
                  </a:cubicBezTo>
                  <a:cubicBezTo>
                    <a:pt x="333" y="35"/>
                    <a:pt x="333" y="35"/>
                    <a:pt x="333" y="35"/>
                  </a:cubicBezTo>
                  <a:cubicBezTo>
                    <a:pt x="366" y="0"/>
                    <a:pt x="366" y="0"/>
                    <a:pt x="366"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2" name="Freeform 225"/>
            <p:cNvSpPr>
              <a:spLocks/>
            </p:cNvSpPr>
            <p:nvPr/>
          </p:nvSpPr>
          <p:spPr bwMode="auto">
            <a:xfrm>
              <a:off x="4977" y="3005"/>
              <a:ext cx="503" cy="88"/>
            </a:xfrm>
            <a:custGeom>
              <a:avLst/>
              <a:gdLst>
                <a:gd name="T0" fmla="*/ 436 w 436"/>
                <a:gd name="T1" fmla="*/ 0 h 76"/>
                <a:gd name="T2" fmla="*/ 19 w 436"/>
                <a:gd name="T3" fmla="*/ 0 h 76"/>
                <a:gd name="T4" fmla="*/ 16 w 436"/>
                <a:gd name="T5" fmla="*/ 0 h 76"/>
                <a:gd name="T6" fmla="*/ 0 w 436"/>
                <a:gd name="T7" fmla="*/ 19 h 76"/>
                <a:gd name="T8" fmla="*/ 0 w 436"/>
                <a:gd name="T9" fmla="*/ 76 h 76"/>
                <a:gd name="T10" fmla="*/ 366 w 436"/>
                <a:gd name="T11" fmla="*/ 76 h 76"/>
                <a:gd name="T12" fmla="*/ 436 w 436"/>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36" h="76">
                  <a:moveTo>
                    <a:pt x="436" y="0"/>
                  </a:moveTo>
                  <a:cubicBezTo>
                    <a:pt x="19" y="0"/>
                    <a:pt x="19" y="0"/>
                    <a:pt x="19" y="0"/>
                  </a:cubicBezTo>
                  <a:cubicBezTo>
                    <a:pt x="18" y="0"/>
                    <a:pt x="17" y="0"/>
                    <a:pt x="16" y="0"/>
                  </a:cubicBezTo>
                  <a:cubicBezTo>
                    <a:pt x="7" y="2"/>
                    <a:pt x="0" y="10"/>
                    <a:pt x="0" y="19"/>
                  </a:cubicBezTo>
                  <a:cubicBezTo>
                    <a:pt x="0" y="76"/>
                    <a:pt x="0" y="76"/>
                    <a:pt x="0" y="76"/>
                  </a:cubicBezTo>
                  <a:cubicBezTo>
                    <a:pt x="366" y="76"/>
                    <a:pt x="366" y="76"/>
                    <a:pt x="366" y="76"/>
                  </a:cubicBezTo>
                  <a:cubicBezTo>
                    <a:pt x="436" y="0"/>
                    <a:pt x="436" y="0"/>
                    <a:pt x="436"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3" name="Freeform 226"/>
            <p:cNvSpPr>
              <a:spLocks/>
            </p:cNvSpPr>
            <p:nvPr/>
          </p:nvSpPr>
          <p:spPr bwMode="auto">
            <a:xfrm>
              <a:off x="5148" y="3218"/>
              <a:ext cx="107" cy="64"/>
            </a:xfrm>
            <a:custGeom>
              <a:avLst/>
              <a:gdLst>
                <a:gd name="T0" fmla="*/ 107 w 107"/>
                <a:gd name="T1" fmla="*/ 0 h 64"/>
                <a:gd name="T2" fmla="*/ 0 w 107"/>
                <a:gd name="T3" fmla="*/ 0 h 64"/>
                <a:gd name="T4" fmla="*/ 0 w 107"/>
                <a:gd name="T5" fmla="*/ 64 h 64"/>
                <a:gd name="T6" fmla="*/ 75 w 107"/>
                <a:gd name="T7" fmla="*/ 64 h 64"/>
                <a:gd name="T8" fmla="*/ 107 w 107"/>
                <a:gd name="T9" fmla="*/ 30 h 64"/>
                <a:gd name="T10" fmla="*/ 107 w 107"/>
                <a:gd name="T11" fmla="*/ 0 h 64"/>
              </a:gdLst>
              <a:ahLst/>
              <a:cxnLst>
                <a:cxn ang="0">
                  <a:pos x="T0" y="T1"/>
                </a:cxn>
                <a:cxn ang="0">
                  <a:pos x="T2" y="T3"/>
                </a:cxn>
                <a:cxn ang="0">
                  <a:pos x="T4" y="T5"/>
                </a:cxn>
                <a:cxn ang="0">
                  <a:pos x="T6" y="T7"/>
                </a:cxn>
                <a:cxn ang="0">
                  <a:pos x="T8" y="T9"/>
                </a:cxn>
                <a:cxn ang="0">
                  <a:pos x="T10" y="T11"/>
                </a:cxn>
              </a:cxnLst>
              <a:rect l="0" t="0" r="r" b="b"/>
              <a:pathLst>
                <a:path w="107" h="64">
                  <a:moveTo>
                    <a:pt x="107" y="0"/>
                  </a:moveTo>
                  <a:lnTo>
                    <a:pt x="0" y="0"/>
                  </a:lnTo>
                  <a:lnTo>
                    <a:pt x="0" y="64"/>
                  </a:lnTo>
                  <a:lnTo>
                    <a:pt x="75" y="64"/>
                  </a:lnTo>
                  <a:lnTo>
                    <a:pt x="107" y="30"/>
                  </a:lnTo>
                  <a:lnTo>
                    <a:pt x="1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4" name="Freeform 227"/>
            <p:cNvSpPr>
              <a:spLocks/>
            </p:cNvSpPr>
            <p:nvPr/>
          </p:nvSpPr>
          <p:spPr bwMode="auto">
            <a:xfrm>
              <a:off x="5148" y="3218"/>
              <a:ext cx="107" cy="64"/>
            </a:xfrm>
            <a:custGeom>
              <a:avLst/>
              <a:gdLst>
                <a:gd name="T0" fmla="*/ 107 w 107"/>
                <a:gd name="T1" fmla="*/ 0 h 64"/>
                <a:gd name="T2" fmla="*/ 0 w 107"/>
                <a:gd name="T3" fmla="*/ 0 h 64"/>
                <a:gd name="T4" fmla="*/ 0 w 107"/>
                <a:gd name="T5" fmla="*/ 64 h 64"/>
                <a:gd name="T6" fmla="*/ 75 w 107"/>
                <a:gd name="T7" fmla="*/ 64 h 64"/>
                <a:gd name="T8" fmla="*/ 107 w 107"/>
                <a:gd name="T9" fmla="*/ 30 h 64"/>
                <a:gd name="T10" fmla="*/ 107 w 107"/>
                <a:gd name="T11" fmla="*/ 0 h 64"/>
              </a:gdLst>
              <a:ahLst/>
              <a:cxnLst>
                <a:cxn ang="0">
                  <a:pos x="T0" y="T1"/>
                </a:cxn>
                <a:cxn ang="0">
                  <a:pos x="T2" y="T3"/>
                </a:cxn>
                <a:cxn ang="0">
                  <a:pos x="T4" y="T5"/>
                </a:cxn>
                <a:cxn ang="0">
                  <a:pos x="T6" y="T7"/>
                </a:cxn>
                <a:cxn ang="0">
                  <a:pos x="T8" y="T9"/>
                </a:cxn>
                <a:cxn ang="0">
                  <a:pos x="T10" y="T11"/>
                </a:cxn>
              </a:cxnLst>
              <a:rect l="0" t="0" r="r" b="b"/>
              <a:pathLst>
                <a:path w="107" h="64">
                  <a:moveTo>
                    <a:pt x="107" y="0"/>
                  </a:moveTo>
                  <a:lnTo>
                    <a:pt x="0" y="0"/>
                  </a:lnTo>
                  <a:lnTo>
                    <a:pt x="0" y="64"/>
                  </a:lnTo>
                  <a:lnTo>
                    <a:pt x="75" y="64"/>
                  </a:lnTo>
                  <a:lnTo>
                    <a:pt x="107" y="30"/>
                  </a:lnTo>
                  <a:lnTo>
                    <a:pt x="1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5" name="Rectangle 228"/>
            <p:cNvSpPr>
              <a:spLocks noChangeArrowheads="1"/>
            </p:cNvSpPr>
            <p:nvPr/>
          </p:nvSpPr>
          <p:spPr bwMode="auto">
            <a:xfrm>
              <a:off x="5148"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6" name="Rectangle 229"/>
            <p:cNvSpPr>
              <a:spLocks noChangeArrowheads="1"/>
            </p:cNvSpPr>
            <p:nvPr/>
          </p:nvSpPr>
          <p:spPr bwMode="auto">
            <a:xfrm>
              <a:off x="5148"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7" name="Freeform 230"/>
            <p:cNvSpPr>
              <a:spLocks/>
            </p:cNvSpPr>
            <p:nvPr/>
          </p:nvSpPr>
          <p:spPr bwMode="auto">
            <a:xfrm>
              <a:off x="5148" y="3304"/>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8" name="Freeform 231"/>
            <p:cNvSpPr>
              <a:spLocks/>
            </p:cNvSpPr>
            <p:nvPr/>
          </p:nvSpPr>
          <p:spPr bwMode="auto">
            <a:xfrm>
              <a:off x="5148" y="3304"/>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9" name="Freeform 232"/>
            <p:cNvSpPr>
              <a:spLocks/>
            </p:cNvSpPr>
            <p:nvPr/>
          </p:nvSpPr>
          <p:spPr bwMode="auto">
            <a:xfrm>
              <a:off x="5276" y="3218"/>
              <a:ext cx="7" cy="7"/>
            </a:xfrm>
            <a:custGeom>
              <a:avLst/>
              <a:gdLst>
                <a:gd name="T0" fmla="*/ 7 w 7"/>
                <a:gd name="T1" fmla="*/ 0 h 7"/>
                <a:gd name="T2" fmla="*/ 0 w 7"/>
                <a:gd name="T3" fmla="*/ 0 h 7"/>
                <a:gd name="T4" fmla="*/ 0 w 7"/>
                <a:gd name="T5" fmla="*/ 7 h 7"/>
                <a:gd name="T6" fmla="*/ 7 w 7"/>
                <a:gd name="T7" fmla="*/ 0 h 7"/>
              </a:gdLst>
              <a:ahLst/>
              <a:cxnLst>
                <a:cxn ang="0">
                  <a:pos x="T0" y="T1"/>
                </a:cxn>
                <a:cxn ang="0">
                  <a:pos x="T2" y="T3"/>
                </a:cxn>
                <a:cxn ang="0">
                  <a:pos x="T4" y="T5"/>
                </a:cxn>
                <a:cxn ang="0">
                  <a:pos x="T6" y="T7"/>
                </a:cxn>
              </a:cxnLst>
              <a:rect l="0" t="0" r="r" b="b"/>
              <a:pathLst>
                <a:path w="7" h="7">
                  <a:moveTo>
                    <a:pt x="7" y="0"/>
                  </a:moveTo>
                  <a:lnTo>
                    <a:pt x="0" y="0"/>
                  </a:lnTo>
                  <a:lnTo>
                    <a:pt x="0"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0" name="Freeform 233"/>
            <p:cNvSpPr>
              <a:spLocks/>
            </p:cNvSpPr>
            <p:nvPr/>
          </p:nvSpPr>
          <p:spPr bwMode="auto">
            <a:xfrm>
              <a:off x="5276" y="3218"/>
              <a:ext cx="7" cy="7"/>
            </a:xfrm>
            <a:custGeom>
              <a:avLst/>
              <a:gdLst>
                <a:gd name="T0" fmla="*/ 7 w 7"/>
                <a:gd name="T1" fmla="*/ 0 h 7"/>
                <a:gd name="T2" fmla="*/ 0 w 7"/>
                <a:gd name="T3" fmla="*/ 0 h 7"/>
                <a:gd name="T4" fmla="*/ 0 w 7"/>
                <a:gd name="T5" fmla="*/ 7 h 7"/>
                <a:gd name="T6" fmla="*/ 7 w 7"/>
                <a:gd name="T7" fmla="*/ 0 h 7"/>
              </a:gdLst>
              <a:ahLst/>
              <a:cxnLst>
                <a:cxn ang="0">
                  <a:pos x="T0" y="T1"/>
                </a:cxn>
                <a:cxn ang="0">
                  <a:pos x="T2" y="T3"/>
                </a:cxn>
                <a:cxn ang="0">
                  <a:pos x="T4" y="T5"/>
                </a:cxn>
                <a:cxn ang="0">
                  <a:pos x="T6" y="T7"/>
                </a:cxn>
              </a:cxnLst>
              <a:rect l="0" t="0" r="r" b="b"/>
              <a:pathLst>
                <a:path w="7" h="7">
                  <a:moveTo>
                    <a:pt x="7" y="0"/>
                  </a:moveTo>
                  <a:lnTo>
                    <a:pt x="0" y="0"/>
                  </a:lnTo>
                  <a:lnTo>
                    <a:pt x="0"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1" name="Freeform 234"/>
            <p:cNvSpPr>
              <a:spLocks/>
            </p:cNvSpPr>
            <p:nvPr/>
          </p:nvSpPr>
          <p:spPr bwMode="auto">
            <a:xfrm>
              <a:off x="5276" y="3133"/>
              <a:ext cx="85" cy="64"/>
            </a:xfrm>
            <a:custGeom>
              <a:avLst/>
              <a:gdLst>
                <a:gd name="T0" fmla="*/ 85 w 85"/>
                <a:gd name="T1" fmla="*/ 0 h 64"/>
                <a:gd name="T2" fmla="*/ 0 w 85"/>
                <a:gd name="T3" fmla="*/ 0 h 64"/>
                <a:gd name="T4" fmla="*/ 0 w 85"/>
                <a:gd name="T5" fmla="*/ 64 h 64"/>
                <a:gd name="T6" fmla="*/ 27 w 85"/>
                <a:gd name="T7" fmla="*/ 64 h 64"/>
                <a:gd name="T8" fmla="*/ 85 w 85"/>
                <a:gd name="T9" fmla="*/ 0 h 64"/>
              </a:gdLst>
              <a:ahLst/>
              <a:cxnLst>
                <a:cxn ang="0">
                  <a:pos x="T0" y="T1"/>
                </a:cxn>
                <a:cxn ang="0">
                  <a:pos x="T2" y="T3"/>
                </a:cxn>
                <a:cxn ang="0">
                  <a:pos x="T4" y="T5"/>
                </a:cxn>
                <a:cxn ang="0">
                  <a:pos x="T6" y="T7"/>
                </a:cxn>
                <a:cxn ang="0">
                  <a:pos x="T8" y="T9"/>
                </a:cxn>
              </a:cxnLst>
              <a:rect l="0" t="0" r="r" b="b"/>
              <a:pathLst>
                <a:path w="85" h="64">
                  <a:moveTo>
                    <a:pt x="85" y="0"/>
                  </a:moveTo>
                  <a:lnTo>
                    <a:pt x="0" y="0"/>
                  </a:lnTo>
                  <a:lnTo>
                    <a:pt x="0" y="64"/>
                  </a:lnTo>
                  <a:lnTo>
                    <a:pt x="27" y="64"/>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2" name="Freeform 235"/>
            <p:cNvSpPr>
              <a:spLocks/>
            </p:cNvSpPr>
            <p:nvPr/>
          </p:nvSpPr>
          <p:spPr bwMode="auto">
            <a:xfrm>
              <a:off x="5276" y="3133"/>
              <a:ext cx="85" cy="64"/>
            </a:xfrm>
            <a:custGeom>
              <a:avLst/>
              <a:gdLst>
                <a:gd name="T0" fmla="*/ 85 w 85"/>
                <a:gd name="T1" fmla="*/ 0 h 64"/>
                <a:gd name="T2" fmla="*/ 0 w 85"/>
                <a:gd name="T3" fmla="*/ 0 h 64"/>
                <a:gd name="T4" fmla="*/ 0 w 85"/>
                <a:gd name="T5" fmla="*/ 64 h 64"/>
                <a:gd name="T6" fmla="*/ 27 w 85"/>
                <a:gd name="T7" fmla="*/ 64 h 64"/>
                <a:gd name="T8" fmla="*/ 85 w 85"/>
                <a:gd name="T9" fmla="*/ 0 h 64"/>
              </a:gdLst>
              <a:ahLst/>
              <a:cxnLst>
                <a:cxn ang="0">
                  <a:pos x="T0" y="T1"/>
                </a:cxn>
                <a:cxn ang="0">
                  <a:pos x="T2" y="T3"/>
                </a:cxn>
                <a:cxn ang="0">
                  <a:pos x="T4" y="T5"/>
                </a:cxn>
                <a:cxn ang="0">
                  <a:pos x="T6" y="T7"/>
                </a:cxn>
                <a:cxn ang="0">
                  <a:pos x="T8" y="T9"/>
                </a:cxn>
              </a:cxnLst>
              <a:rect l="0" t="0" r="r" b="b"/>
              <a:pathLst>
                <a:path w="85" h="64">
                  <a:moveTo>
                    <a:pt x="85" y="0"/>
                  </a:moveTo>
                  <a:lnTo>
                    <a:pt x="0" y="0"/>
                  </a:lnTo>
                  <a:lnTo>
                    <a:pt x="0" y="64"/>
                  </a:lnTo>
                  <a:lnTo>
                    <a:pt x="27" y="64"/>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3" name="Rectangle 236"/>
            <p:cNvSpPr>
              <a:spLocks noChangeArrowheads="1"/>
            </p:cNvSpPr>
            <p:nvPr/>
          </p:nvSpPr>
          <p:spPr bwMode="auto">
            <a:xfrm>
              <a:off x="5020"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4" name="Rectangle 237"/>
            <p:cNvSpPr>
              <a:spLocks noChangeArrowheads="1"/>
            </p:cNvSpPr>
            <p:nvPr/>
          </p:nvSpPr>
          <p:spPr bwMode="auto">
            <a:xfrm>
              <a:off x="5020"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5" name="Rectangle 238"/>
            <p:cNvSpPr>
              <a:spLocks noChangeArrowheads="1"/>
            </p:cNvSpPr>
            <p:nvPr/>
          </p:nvSpPr>
          <p:spPr bwMode="auto">
            <a:xfrm>
              <a:off x="5020"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6" name="Rectangle 239"/>
            <p:cNvSpPr>
              <a:spLocks noChangeArrowheads="1"/>
            </p:cNvSpPr>
            <p:nvPr/>
          </p:nvSpPr>
          <p:spPr bwMode="auto">
            <a:xfrm>
              <a:off x="5020"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7" name="Rectangle 240"/>
            <p:cNvSpPr>
              <a:spLocks noChangeArrowheads="1"/>
            </p:cNvSpPr>
            <p:nvPr/>
          </p:nvSpPr>
          <p:spPr bwMode="auto">
            <a:xfrm>
              <a:off x="5020" y="3304"/>
              <a:ext cx="107" cy="63"/>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8" name="Rectangle 241"/>
            <p:cNvSpPr>
              <a:spLocks noChangeArrowheads="1"/>
            </p:cNvSpPr>
            <p:nvPr/>
          </p:nvSpPr>
          <p:spPr bwMode="auto">
            <a:xfrm>
              <a:off x="5020"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9" name="Freeform 242"/>
            <p:cNvSpPr>
              <a:spLocks/>
            </p:cNvSpPr>
            <p:nvPr/>
          </p:nvSpPr>
          <p:spPr bwMode="auto">
            <a:xfrm>
              <a:off x="5020" y="3389"/>
              <a:ext cx="105" cy="64"/>
            </a:xfrm>
            <a:custGeom>
              <a:avLst/>
              <a:gdLst>
                <a:gd name="T0" fmla="*/ 105 w 105"/>
                <a:gd name="T1" fmla="*/ 0 h 64"/>
                <a:gd name="T2" fmla="*/ 0 w 105"/>
                <a:gd name="T3" fmla="*/ 0 h 64"/>
                <a:gd name="T4" fmla="*/ 0 w 105"/>
                <a:gd name="T5" fmla="*/ 64 h 64"/>
                <a:gd name="T6" fmla="*/ 46 w 105"/>
                <a:gd name="T7" fmla="*/ 64 h 64"/>
                <a:gd name="T8" fmla="*/ 105 w 105"/>
                <a:gd name="T9" fmla="*/ 0 h 64"/>
              </a:gdLst>
              <a:ahLst/>
              <a:cxnLst>
                <a:cxn ang="0">
                  <a:pos x="T0" y="T1"/>
                </a:cxn>
                <a:cxn ang="0">
                  <a:pos x="T2" y="T3"/>
                </a:cxn>
                <a:cxn ang="0">
                  <a:pos x="T4" y="T5"/>
                </a:cxn>
                <a:cxn ang="0">
                  <a:pos x="T6" y="T7"/>
                </a:cxn>
                <a:cxn ang="0">
                  <a:pos x="T8" y="T9"/>
                </a:cxn>
              </a:cxnLst>
              <a:rect l="0" t="0" r="r" b="b"/>
              <a:pathLst>
                <a:path w="105" h="64">
                  <a:moveTo>
                    <a:pt x="105" y="0"/>
                  </a:moveTo>
                  <a:lnTo>
                    <a:pt x="0" y="0"/>
                  </a:lnTo>
                  <a:lnTo>
                    <a:pt x="0" y="64"/>
                  </a:lnTo>
                  <a:lnTo>
                    <a:pt x="46" y="64"/>
                  </a:lnTo>
                  <a:lnTo>
                    <a:pt x="10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0" name="Freeform 243"/>
            <p:cNvSpPr>
              <a:spLocks/>
            </p:cNvSpPr>
            <p:nvPr/>
          </p:nvSpPr>
          <p:spPr bwMode="auto">
            <a:xfrm>
              <a:off x="5020" y="3389"/>
              <a:ext cx="105" cy="64"/>
            </a:xfrm>
            <a:custGeom>
              <a:avLst/>
              <a:gdLst>
                <a:gd name="T0" fmla="*/ 105 w 105"/>
                <a:gd name="T1" fmla="*/ 0 h 64"/>
                <a:gd name="T2" fmla="*/ 0 w 105"/>
                <a:gd name="T3" fmla="*/ 0 h 64"/>
                <a:gd name="T4" fmla="*/ 0 w 105"/>
                <a:gd name="T5" fmla="*/ 64 h 64"/>
                <a:gd name="T6" fmla="*/ 46 w 105"/>
                <a:gd name="T7" fmla="*/ 64 h 64"/>
                <a:gd name="T8" fmla="*/ 105 w 105"/>
                <a:gd name="T9" fmla="*/ 0 h 64"/>
              </a:gdLst>
              <a:ahLst/>
              <a:cxnLst>
                <a:cxn ang="0">
                  <a:pos x="T0" y="T1"/>
                </a:cxn>
                <a:cxn ang="0">
                  <a:pos x="T2" y="T3"/>
                </a:cxn>
                <a:cxn ang="0">
                  <a:pos x="T4" y="T5"/>
                </a:cxn>
                <a:cxn ang="0">
                  <a:pos x="T6" y="T7"/>
                </a:cxn>
                <a:cxn ang="0">
                  <a:pos x="T8" y="T9"/>
                </a:cxn>
              </a:cxnLst>
              <a:rect l="0" t="0" r="r" b="b"/>
              <a:pathLst>
                <a:path w="105" h="64">
                  <a:moveTo>
                    <a:pt x="105" y="0"/>
                  </a:moveTo>
                  <a:lnTo>
                    <a:pt x="0" y="0"/>
                  </a:lnTo>
                  <a:lnTo>
                    <a:pt x="0" y="64"/>
                  </a:lnTo>
                  <a:lnTo>
                    <a:pt x="46" y="64"/>
                  </a:lnTo>
                  <a:lnTo>
                    <a:pt x="1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1" name="Freeform 244"/>
            <p:cNvSpPr>
              <a:spLocks/>
            </p:cNvSpPr>
            <p:nvPr/>
          </p:nvSpPr>
          <p:spPr bwMode="auto">
            <a:xfrm>
              <a:off x="2491" y="1370"/>
              <a:ext cx="209" cy="185"/>
            </a:xfrm>
            <a:custGeom>
              <a:avLst/>
              <a:gdLst>
                <a:gd name="T0" fmla="*/ 139 w 181"/>
                <a:gd name="T1" fmla="*/ 144 h 160"/>
                <a:gd name="T2" fmla="*/ 91 w 181"/>
                <a:gd name="T3" fmla="*/ 160 h 160"/>
                <a:gd name="T4" fmla="*/ 27 w 181"/>
                <a:gd name="T5" fmla="*/ 129 h 160"/>
                <a:gd name="T6" fmla="*/ 42 w 181"/>
                <a:gd name="T7" fmla="*/ 17 h 160"/>
                <a:gd name="T8" fmla="*/ 90 w 181"/>
                <a:gd name="T9" fmla="*/ 0 h 160"/>
                <a:gd name="T10" fmla="*/ 154 w 181"/>
                <a:gd name="T11" fmla="*/ 32 h 160"/>
                <a:gd name="T12" fmla="*/ 139 w 181"/>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1" h="160">
                  <a:moveTo>
                    <a:pt x="139" y="144"/>
                  </a:moveTo>
                  <a:cubicBezTo>
                    <a:pt x="125" y="155"/>
                    <a:pt x="108" y="160"/>
                    <a:pt x="91" y="160"/>
                  </a:cubicBezTo>
                  <a:cubicBezTo>
                    <a:pt x="67" y="160"/>
                    <a:pt x="43" y="149"/>
                    <a:pt x="27" y="129"/>
                  </a:cubicBezTo>
                  <a:cubicBezTo>
                    <a:pt x="0" y="94"/>
                    <a:pt x="7" y="44"/>
                    <a:pt x="42" y="17"/>
                  </a:cubicBezTo>
                  <a:cubicBezTo>
                    <a:pt x="56" y="6"/>
                    <a:pt x="73" y="0"/>
                    <a:pt x="90" y="0"/>
                  </a:cubicBezTo>
                  <a:cubicBezTo>
                    <a:pt x="114" y="0"/>
                    <a:pt x="138" y="11"/>
                    <a:pt x="154" y="32"/>
                  </a:cubicBezTo>
                  <a:cubicBezTo>
                    <a:pt x="181"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2" name="Freeform 245"/>
            <p:cNvSpPr>
              <a:spLocks/>
            </p:cNvSpPr>
            <p:nvPr/>
          </p:nvSpPr>
          <p:spPr bwMode="auto">
            <a:xfrm>
              <a:off x="2491" y="1370"/>
              <a:ext cx="209" cy="185"/>
            </a:xfrm>
            <a:custGeom>
              <a:avLst/>
              <a:gdLst>
                <a:gd name="T0" fmla="*/ 139 w 181"/>
                <a:gd name="T1" fmla="*/ 144 h 160"/>
                <a:gd name="T2" fmla="*/ 91 w 181"/>
                <a:gd name="T3" fmla="*/ 160 h 160"/>
                <a:gd name="T4" fmla="*/ 27 w 181"/>
                <a:gd name="T5" fmla="*/ 129 h 160"/>
                <a:gd name="T6" fmla="*/ 42 w 181"/>
                <a:gd name="T7" fmla="*/ 17 h 160"/>
                <a:gd name="T8" fmla="*/ 90 w 181"/>
                <a:gd name="T9" fmla="*/ 0 h 160"/>
                <a:gd name="T10" fmla="*/ 154 w 181"/>
                <a:gd name="T11" fmla="*/ 32 h 160"/>
                <a:gd name="T12" fmla="*/ 139 w 181"/>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1" h="160">
                  <a:moveTo>
                    <a:pt x="139" y="144"/>
                  </a:moveTo>
                  <a:cubicBezTo>
                    <a:pt x="125" y="155"/>
                    <a:pt x="108" y="160"/>
                    <a:pt x="91" y="160"/>
                  </a:cubicBezTo>
                  <a:cubicBezTo>
                    <a:pt x="67" y="160"/>
                    <a:pt x="43" y="149"/>
                    <a:pt x="27" y="129"/>
                  </a:cubicBezTo>
                  <a:cubicBezTo>
                    <a:pt x="0" y="94"/>
                    <a:pt x="7" y="44"/>
                    <a:pt x="42" y="17"/>
                  </a:cubicBezTo>
                  <a:cubicBezTo>
                    <a:pt x="56" y="6"/>
                    <a:pt x="73" y="0"/>
                    <a:pt x="90" y="0"/>
                  </a:cubicBezTo>
                  <a:cubicBezTo>
                    <a:pt x="114" y="0"/>
                    <a:pt x="138" y="11"/>
                    <a:pt x="154" y="32"/>
                  </a:cubicBezTo>
                  <a:cubicBezTo>
                    <a:pt x="181"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3" name="Freeform 246"/>
            <p:cNvSpPr>
              <a:spLocks/>
            </p:cNvSpPr>
            <p:nvPr/>
          </p:nvSpPr>
          <p:spPr bwMode="auto">
            <a:xfrm>
              <a:off x="2516" y="1398"/>
              <a:ext cx="26" cy="67"/>
            </a:xfrm>
            <a:custGeom>
              <a:avLst/>
              <a:gdLst>
                <a:gd name="T0" fmla="*/ 14 w 22"/>
                <a:gd name="T1" fmla="*/ 58 h 58"/>
                <a:gd name="T2" fmla="*/ 22 w 22"/>
                <a:gd name="T3" fmla="*/ 44 h 58"/>
                <a:gd name="T4" fmla="*/ 11 w 22"/>
                <a:gd name="T5" fmla="*/ 0 h 58"/>
                <a:gd name="T6" fmla="*/ 3 w 22"/>
                <a:gd name="T7" fmla="*/ 11 h 58"/>
                <a:gd name="T8" fmla="*/ 14 w 22"/>
                <a:gd name="T9" fmla="*/ 58 h 58"/>
              </a:gdLst>
              <a:ahLst/>
              <a:cxnLst>
                <a:cxn ang="0">
                  <a:pos x="T0" y="T1"/>
                </a:cxn>
                <a:cxn ang="0">
                  <a:pos x="T2" y="T3"/>
                </a:cxn>
                <a:cxn ang="0">
                  <a:pos x="T4" y="T5"/>
                </a:cxn>
                <a:cxn ang="0">
                  <a:pos x="T6" y="T7"/>
                </a:cxn>
                <a:cxn ang="0">
                  <a:pos x="T8" y="T9"/>
                </a:cxn>
              </a:cxnLst>
              <a:rect l="0" t="0" r="r" b="b"/>
              <a:pathLst>
                <a:path w="22" h="58">
                  <a:moveTo>
                    <a:pt x="14" y="58"/>
                  </a:moveTo>
                  <a:cubicBezTo>
                    <a:pt x="16" y="53"/>
                    <a:pt x="19" y="49"/>
                    <a:pt x="22" y="44"/>
                  </a:cubicBezTo>
                  <a:cubicBezTo>
                    <a:pt x="9" y="24"/>
                    <a:pt x="10" y="8"/>
                    <a:pt x="11" y="0"/>
                  </a:cubicBezTo>
                  <a:cubicBezTo>
                    <a:pt x="8" y="4"/>
                    <a:pt x="5" y="7"/>
                    <a:pt x="3" y="11"/>
                  </a:cubicBezTo>
                  <a:cubicBezTo>
                    <a:pt x="0" y="21"/>
                    <a:pt x="0" y="38"/>
                    <a:pt x="1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4" name="Freeform 247"/>
            <p:cNvSpPr>
              <a:spLocks/>
            </p:cNvSpPr>
            <p:nvPr/>
          </p:nvSpPr>
          <p:spPr bwMode="auto">
            <a:xfrm>
              <a:off x="2548" y="1467"/>
              <a:ext cx="124" cy="62"/>
            </a:xfrm>
            <a:custGeom>
              <a:avLst/>
              <a:gdLst>
                <a:gd name="T0" fmla="*/ 23 w 108"/>
                <a:gd name="T1" fmla="*/ 14 h 54"/>
                <a:gd name="T2" fmla="*/ 8 w 108"/>
                <a:gd name="T3" fmla="*/ 0 h 54"/>
                <a:gd name="T4" fmla="*/ 0 w 108"/>
                <a:gd name="T5" fmla="*/ 13 h 54"/>
                <a:gd name="T6" fmla="*/ 14 w 108"/>
                <a:gd name="T7" fmla="*/ 25 h 54"/>
                <a:gd name="T8" fmla="*/ 97 w 108"/>
                <a:gd name="T9" fmla="*/ 54 h 54"/>
                <a:gd name="T10" fmla="*/ 108 w 108"/>
                <a:gd name="T11" fmla="*/ 41 h 54"/>
                <a:gd name="T12" fmla="*/ 23 w 108"/>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108" h="54">
                  <a:moveTo>
                    <a:pt x="23" y="14"/>
                  </a:moveTo>
                  <a:cubicBezTo>
                    <a:pt x="17" y="9"/>
                    <a:pt x="12" y="5"/>
                    <a:pt x="8" y="0"/>
                  </a:cubicBezTo>
                  <a:cubicBezTo>
                    <a:pt x="5" y="5"/>
                    <a:pt x="2" y="9"/>
                    <a:pt x="0" y="13"/>
                  </a:cubicBezTo>
                  <a:cubicBezTo>
                    <a:pt x="4" y="17"/>
                    <a:pt x="9" y="21"/>
                    <a:pt x="14" y="25"/>
                  </a:cubicBezTo>
                  <a:cubicBezTo>
                    <a:pt x="47" y="51"/>
                    <a:pt x="79" y="54"/>
                    <a:pt x="97" y="54"/>
                  </a:cubicBezTo>
                  <a:cubicBezTo>
                    <a:pt x="99" y="54"/>
                    <a:pt x="104" y="46"/>
                    <a:pt x="108" y="41"/>
                  </a:cubicBezTo>
                  <a:cubicBezTo>
                    <a:pt x="100" y="43"/>
                    <a:pt x="65" y="47"/>
                    <a:pt x="2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5" name="Freeform 248"/>
            <p:cNvSpPr>
              <a:spLocks/>
            </p:cNvSpPr>
            <p:nvPr/>
          </p:nvSpPr>
          <p:spPr bwMode="auto">
            <a:xfrm>
              <a:off x="2597" y="1421"/>
              <a:ext cx="88" cy="74"/>
            </a:xfrm>
            <a:custGeom>
              <a:avLst/>
              <a:gdLst>
                <a:gd name="T0" fmla="*/ 0 w 76"/>
                <a:gd name="T1" fmla="*/ 7 h 64"/>
                <a:gd name="T2" fmla="*/ 74 w 76"/>
                <a:gd name="T3" fmla="*/ 64 h 64"/>
                <a:gd name="T4" fmla="*/ 76 w 76"/>
                <a:gd name="T5" fmla="*/ 57 h 64"/>
                <a:gd name="T6" fmla="*/ 11 w 76"/>
                <a:gd name="T7" fmla="*/ 0 h 64"/>
                <a:gd name="T8" fmla="*/ 0 w 76"/>
                <a:gd name="T9" fmla="*/ 7 h 64"/>
              </a:gdLst>
              <a:ahLst/>
              <a:cxnLst>
                <a:cxn ang="0">
                  <a:pos x="T0" y="T1"/>
                </a:cxn>
                <a:cxn ang="0">
                  <a:pos x="T2" y="T3"/>
                </a:cxn>
                <a:cxn ang="0">
                  <a:pos x="T4" y="T5"/>
                </a:cxn>
                <a:cxn ang="0">
                  <a:pos x="T6" y="T7"/>
                </a:cxn>
                <a:cxn ang="0">
                  <a:pos x="T8" y="T9"/>
                </a:cxn>
              </a:cxnLst>
              <a:rect l="0" t="0" r="r" b="b"/>
              <a:pathLst>
                <a:path w="76" h="64">
                  <a:moveTo>
                    <a:pt x="0" y="7"/>
                  </a:moveTo>
                  <a:cubicBezTo>
                    <a:pt x="30" y="34"/>
                    <a:pt x="65" y="58"/>
                    <a:pt x="74" y="64"/>
                  </a:cubicBezTo>
                  <a:cubicBezTo>
                    <a:pt x="75" y="62"/>
                    <a:pt x="76" y="60"/>
                    <a:pt x="76" y="57"/>
                  </a:cubicBezTo>
                  <a:cubicBezTo>
                    <a:pt x="67" y="50"/>
                    <a:pt x="41" y="30"/>
                    <a:pt x="11" y="0"/>
                  </a:cubicBezTo>
                  <a:cubicBezTo>
                    <a:pt x="8" y="2"/>
                    <a:pt x="4" y="4"/>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6" name="Freeform 249"/>
            <p:cNvSpPr>
              <a:spLocks/>
            </p:cNvSpPr>
            <p:nvPr/>
          </p:nvSpPr>
          <p:spPr bwMode="auto">
            <a:xfrm>
              <a:off x="2555" y="1375"/>
              <a:ext cx="38" cy="37"/>
            </a:xfrm>
            <a:custGeom>
              <a:avLst/>
              <a:gdLst>
                <a:gd name="T0" fmla="*/ 33 w 33"/>
                <a:gd name="T1" fmla="*/ 25 h 32"/>
                <a:gd name="T2" fmla="*/ 11 w 33"/>
                <a:gd name="T3" fmla="*/ 0 h 32"/>
                <a:gd name="T4" fmla="*/ 0 w 33"/>
                <a:gd name="T5" fmla="*/ 4 h 32"/>
                <a:gd name="T6" fmla="*/ 22 w 33"/>
                <a:gd name="T7" fmla="*/ 32 h 32"/>
                <a:gd name="T8" fmla="*/ 33 w 33"/>
                <a:gd name="T9" fmla="*/ 25 h 32"/>
              </a:gdLst>
              <a:ahLst/>
              <a:cxnLst>
                <a:cxn ang="0">
                  <a:pos x="T0" y="T1"/>
                </a:cxn>
                <a:cxn ang="0">
                  <a:pos x="T2" y="T3"/>
                </a:cxn>
                <a:cxn ang="0">
                  <a:pos x="T4" y="T5"/>
                </a:cxn>
                <a:cxn ang="0">
                  <a:pos x="T6" y="T7"/>
                </a:cxn>
                <a:cxn ang="0">
                  <a:pos x="T8" y="T9"/>
                </a:cxn>
              </a:cxnLst>
              <a:rect l="0" t="0" r="r" b="b"/>
              <a:pathLst>
                <a:path w="33" h="32">
                  <a:moveTo>
                    <a:pt x="33" y="25"/>
                  </a:moveTo>
                  <a:cubicBezTo>
                    <a:pt x="26" y="17"/>
                    <a:pt x="18" y="9"/>
                    <a:pt x="11" y="0"/>
                  </a:cubicBezTo>
                  <a:cubicBezTo>
                    <a:pt x="7" y="1"/>
                    <a:pt x="4" y="3"/>
                    <a:pt x="0" y="4"/>
                  </a:cubicBezTo>
                  <a:cubicBezTo>
                    <a:pt x="6" y="13"/>
                    <a:pt x="13" y="23"/>
                    <a:pt x="22" y="32"/>
                  </a:cubicBezTo>
                  <a:cubicBezTo>
                    <a:pt x="26" y="29"/>
                    <a:pt x="29" y="27"/>
                    <a:pt x="33"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7" name="Freeform 250"/>
            <p:cNvSpPr>
              <a:spLocks/>
            </p:cNvSpPr>
            <p:nvPr/>
          </p:nvSpPr>
          <p:spPr bwMode="auto">
            <a:xfrm>
              <a:off x="2520" y="1465"/>
              <a:ext cx="28" cy="70"/>
            </a:xfrm>
            <a:custGeom>
              <a:avLst/>
              <a:gdLst>
                <a:gd name="T0" fmla="*/ 11 w 24"/>
                <a:gd name="T1" fmla="*/ 0 h 61"/>
                <a:gd name="T2" fmla="*/ 0 w 24"/>
                <a:gd name="T3" fmla="*/ 44 h 61"/>
                <a:gd name="T4" fmla="*/ 1 w 24"/>
                <a:gd name="T5" fmla="*/ 47 h 61"/>
                <a:gd name="T6" fmla="*/ 15 w 24"/>
                <a:gd name="T7" fmla="*/ 61 h 61"/>
                <a:gd name="T8" fmla="*/ 24 w 24"/>
                <a:gd name="T9" fmla="*/ 15 h 61"/>
                <a:gd name="T10" fmla="*/ 11 w 24"/>
                <a:gd name="T11" fmla="*/ 0 h 61"/>
              </a:gdLst>
              <a:ahLst/>
              <a:cxnLst>
                <a:cxn ang="0">
                  <a:pos x="T0" y="T1"/>
                </a:cxn>
                <a:cxn ang="0">
                  <a:pos x="T2" y="T3"/>
                </a:cxn>
                <a:cxn ang="0">
                  <a:pos x="T4" y="T5"/>
                </a:cxn>
                <a:cxn ang="0">
                  <a:pos x="T6" y="T7"/>
                </a:cxn>
                <a:cxn ang="0">
                  <a:pos x="T8" y="T9"/>
                </a:cxn>
                <a:cxn ang="0">
                  <a:pos x="T10" y="T11"/>
                </a:cxn>
              </a:cxnLst>
              <a:rect l="0" t="0" r="r" b="b"/>
              <a:pathLst>
                <a:path w="24" h="61">
                  <a:moveTo>
                    <a:pt x="11" y="0"/>
                  </a:moveTo>
                  <a:cubicBezTo>
                    <a:pt x="3" y="15"/>
                    <a:pt x="0" y="32"/>
                    <a:pt x="0" y="44"/>
                  </a:cubicBezTo>
                  <a:cubicBezTo>
                    <a:pt x="1" y="45"/>
                    <a:pt x="1" y="46"/>
                    <a:pt x="1" y="47"/>
                  </a:cubicBezTo>
                  <a:cubicBezTo>
                    <a:pt x="5" y="52"/>
                    <a:pt x="10" y="57"/>
                    <a:pt x="15" y="61"/>
                  </a:cubicBezTo>
                  <a:cubicBezTo>
                    <a:pt x="14" y="50"/>
                    <a:pt x="15" y="33"/>
                    <a:pt x="24" y="15"/>
                  </a:cubicBezTo>
                  <a:cubicBezTo>
                    <a:pt x="19" y="10"/>
                    <a:pt x="14" y="5"/>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8" name="Freeform 251"/>
            <p:cNvSpPr>
              <a:spLocks/>
            </p:cNvSpPr>
            <p:nvPr/>
          </p:nvSpPr>
          <p:spPr bwMode="auto">
            <a:xfrm>
              <a:off x="2533" y="1412"/>
              <a:ext cx="64" cy="70"/>
            </a:xfrm>
            <a:custGeom>
              <a:avLst/>
              <a:gdLst>
                <a:gd name="T0" fmla="*/ 41 w 56"/>
                <a:gd name="T1" fmla="*/ 0 h 61"/>
                <a:gd name="T2" fmla="*/ 19 w 56"/>
                <a:gd name="T3" fmla="*/ 19 h 61"/>
                <a:gd name="T4" fmla="*/ 8 w 56"/>
                <a:gd name="T5" fmla="*/ 32 h 61"/>
                <a:gd name="T6" fmla="*/ 8 w 56"/>
                <a:gd name="T7" fmla="*/ 32 h 61"/>
                <a:gd name="T8" fmla="*/ 0 w 56"/>
                <a:gd name="T9" fmla="*/ 46 h 61"/>
                <a:gd name="T10" fmla="*/ 13 w 56"/>
                <a:gd name="T11" fmla="*/ 61 h 61"/>
                <a:gd name="T12" fmla="*/ 21 w 56"/>
                <a:gd name="T13" fmla="*/ 48 h 61"/>
                <a:gd name="T14" fmla="*/ 21 w 56"/>
                <a:gd name="T15" fmla="*/ 48 h 61"/>
                <a:gd name="T16" fmla="*/ 35 w 56"/>
                <a:gd name="T17" fmla="*/ 32 h 61"/>
                <a:gd name="T18" fmla="*/ 56 w 56"/>
                <a:gd name="T19" fmla="*/ 15 h 61"/>
                <a:gd name="T20" fmla="*/ 41 w 56"/>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1">
                  <a:moveTo>
                    <a:pt x="41" y="0"/>
                  </a:moveTo>
                  <a:cubicBezTo>
                    <a:pt x="34" y="5"/>
                    <a:pt x="26" y="11"/>
                    <a:pt x="19" y="19"/>
                  </a:cubicBezTo>
                  <a:cubicBezTo>
                    <a:pt x="15" y="23"/>
                    <a:pt x="11" y="28"/>
                    <a:pt x="8" y="32"/>
                  </a:cubicBezTo>
                  <a:cubicBezTo>
                    <a:pt x="8" y="32"/>
                    <a:pt x="8" y="32"/>
                    <a:pt x="8" y="32"/>
                  </a:cubicBezTo>
                  <a:cubicBezTo>
                    <a:pt x="5" y="37"/>
                    <a:pt x="2" y="41"/>
                    <a:pt x="0" y="46"/>
                  </a:cubicBezTo>
                  <a:cubicBezTo>
                    <a:pt x="3" y="51"/>
                    <a:pt x="8" y="56"/>
                    <a:pt x="13" y="61"/>
                  </a:cubicBezTo>
                  <a:cubicBezTo>
                    <a:pt x="15" y="57"/>
                    <a:pt x="18" y="53"/>
                    <a:pt x="21" y="48"/>
                  </a:cubicBezTo>
                  <a:cubicBezTo>
                    <a:pt x="21" y="48"/>
                    <a:pt x="21" y="48"/>
                    <a:pt x="21" y="48"/>
                  </a:cubicBezTo>
                  <a:cubicBezTo>
                    <a:pt x="24" y="43"/>
                    <a:pt x="29" y="37"/>
                    <a:pt x="35" y="32"/>
                  </a:cubicBezTo>
                  <a:cubicBezTo>
                    <a:pt x="43" y="25"/>
                    <a:pt x="49" y="19"/>
                    <a:pt x="56" y="15"/>
                  </a:cubicBezTo>
                  <a:cubicBezTo>
                    <a:pt x="51" y="10"/>
                    <a:pt x="46" y="5"/>
                    <a:pt x="4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9" name="Freeform 252"/>
            <p:cNvSpPr>
              <a:spLocks/>
            </p:cNvSpPr>
            <p:nvPr/>
          </p:nvSpPr>
          <p:spPr bwMode="auto">
            <a:xfrm>
              <a:off x="2580" y="1390"/>
              <a:ext cx="88" cy="39"/>
            </a:xfrm>
            <a:custGeom>
              <a:avLst/>
              <a:gdLst>
                <a:gd name="T0" fmla="*/ 65 w 76"/>
                <a:gd name="T1" fmla="*/ 2 h 34"/>
                <a:gd name="T2" fmla="*/ 11 w 76"/>
                <a:gd name="T3" fmla="*/ 12 h 34"/>
                <a:gd name="T4" fmla="*/ 11 w 76"/>
                <a:gd name="T5" fmla="*/ 12 h 34"/>
                <a:gd name="T6" fmla="*/ 0 w 76"/>
                <a:gd name="T7" fmla="*/ 19 h 34"/>
                <a:gd name="T8" fmla="*/ 15 w 76"/>
                <a:gd name="T9" fmla="*/ 34 h 34"/>
                <a:gd name="T10" fmla="*/ 26 w 76"/>
                <a:gd name="T11" fmla="*/ 27 h 34"/>
                <a:gd name="T12" fmla="*/ 26 w 76"/>
                <a:gd name="T13" fmla="*/ 27 h 34"/>
                <a:gd name="T14" fmla="*/ 76 w 76"/>
                <a:gd name="T15" fmla="*/ 14 h 34"/>
                <a:gd name="T16" fmla="*/ 65 w 76"/>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34">
                  <a:moveTo>
                    <a:pt x="65" y="2"/>
                  </a:moveTo>
                  <a:cubicBezTo>
                    <a:pt x="52" y="0"/>
                    <a:pt x="33" y="0"/>
                    <a:pt x="11" y="12"/>
                  </a:cubicBezTo>
                  <a:cubicBezTo>
                    <a:pt x="11" y="12"/>
                    <a:pt x="11" y="12"/>
                    <a:pt x="11" y="12"/>
                  </a:cubicBezTo>
                  <a:cubicBezTo>
                    <a:pt x="7" y="14"/>
                    <a:pt x="4" y="16"/>
                    <a:pt x="0" y="19"/>
                  </a:cubicBezTo>
                  <a:cubicBezTo>
                    <a:pt x="5" y="24"/>
                    <a:pt x="10" y="29"/>
                    <a:pt x="15" y="34"/>
                  </a:cubicBezTo>
                  <a:cubicBezTo>
                    <a:pt x="19" y="31"/>
                    <a:pt x="23" y="29"/>
                    <a:pt x="26" y="27"/>
                  </a:cubicBezTo>
                  <a:cubicBezTo>
                    <a:pt x="26" y="27"/>
                    <a:pt x="26" y="27"/>
                    <a:pt x="26" y="27"/>
                  </a:cubicBezTo>
                  <a:cubicBezTo>
                    <a:pt x="55" y="11"/>
                    <a:pt x="76" y="14"/>
                    <a:pt x="76" y="14"/>
                  </a:cubicBezTo>
                  <a:cubicBezTo>
                    <a:pt x="73" y="9"/>
                    <a:pt x="69" y="5"/>
                    <a:pt x="6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0" name="Freeform 253"/>
            <p:cNvSpPr>
              <a:spLocks/>
            </p:cNvSpPr>
            <p:nvPr/>
          </p:nvSpPr>
          <p:spPr bwMode="auto">
            <a:xfrm>
              <a:off x="2628" y="1444"/>
              <a:ext cx="44" cy="45"/>
            </a:xfrm>
            <a:custGeom>
              <a:avLst/>
              <a:gdLst>
                <a:gd name="T0" fmla="*/ 9 w 38"/>
                <a:gd name="T1" fmla="*/ 6 h 39"/>
                <a:gd name="T2" fmla="*/ 5 w 38"/>
                <a:gd name="T3" fmla="*/ 30 h 39"/>
                <a:gd name="T4" fmla="*/ 30 w 38"/>
                <a:gd name="T5" fmla="*/ 34 h 39"/>
                <a:gd name="T6" fmla="*/ 33 w 38"/>
                <a:gd name="T7" fmla="*/ 9 h 39"/>
                <a:gd name="T8" fmla="*/ 9 w 38"/>
                <a:gd name="T9" fmla="*/ 6 h 39"/>
              </a:gdLst>
              <a:ahLst/>
              <a:cxnLst>
                <a:cxn ang="0">
                  <a:pos x="T0" y="T1"/>
                </a:cxn>
                <a:cxn ang="0">
                  <a:pos x="T2" y="T3"/>
                </a:cxn>
                <a:cxn ang="0">
                  <a:pos x="T4" y="T5"/>
                </a:cxn>
                <a:cxn ang="0">
                  <a:pos x="T6" y="T7"/>
                </a:cxn>
                <a:cxn ang="0">
                  <a:pos x="T8" y="T9"/>
                </a:cxn>
              </a:cxnLst>
              <a:rect l="0" t="0" r="r" b="b"/>
              <a:pathLst>
                <a:path w="38" h="39">
                  <a:moveTo>
                    <a:pt x="9" y="6"/>
                  </a:moveTo>
                  <a:cubicBezTo>
                    <a:pt x="1" y="12"/>
                    <a:pt x="0" y="23"/>
                    <a:pt x="5" y="30"/>
                  </a:cubicBezTo>
                  <a:cubicBezTo>
                    <a:pt x="11" y="38"/>
                    <a:pt x="22" y="39"/>
                    <a:pt x="30" y="34"/>
                  </a:cubicBezTo>
                  <a:cubicBezTo>
                    <a:pt x="37" y="28"/>
                    <a:pt x="38" y="17"/>
                    <a:pt x="33" y="9"/>
                  </a:cubicBezTo>
                  <a:cubicBezTo>
                    <a:pt x="27" y="2"/>
                    <a:pt x="16" y="0"/>
                    <a:pt x="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1" name="Freeform 254"/>
            <p:cNvSpPr>
              <a:spLocks/>
            </p:cNvSpPr>
            <p:nvPr/>
          </p:nvSpPr>
          <p:spPr bwMode="auto">
            <a:xfrm>
              <a:off x="2588" y="1495"/>
              <a:ext cx="42" cy="41"/>
            </a:xfrm>
            <a:custGeom>
              <a:avLst/>
              <a:gdLst>
                <a:gd name="T0" fmla="*/ 8 w 36"/>
                <a:gd name="T1" fmla="*/ 5 h 36"/>
                <a:gd name="T2" fmla="*/ 5 w 36"/>
                <a:gd name="T3" fmla="*/ 27 h 36"/>
                <a:gd name="T4" fmla="*/ 28 w 36"/>
                <a:gd name="T5" fmla="*/ 30 h 36"/>
                <a:gd name="T6" fmla="*/ 30 w 36"/>
                <a:gd name="T7" fmla="*/ 8 h 36"/>
                <a:gd name="T8" fmla="*/ 8 w 36"/>
                <a:gd name="T9" fmla="*/ 5 h 36"/>
              </a:gdLst>
              <a:ahLst/>
              <a:cxnLst>
                <a:cxn ang="0">
                  <a:pos x="T0" y="T1"/>
                </a:cxn>
                <a:cxn ang="0">
                  <a:pos x="T2" y="T3"/>
                </a:cxn>
                <a:cxn ang="0">
                  <a:pos x="T4" y="T5"/>
                </a:cxn>
                <a:cxn ang="0">
                  <a:pos x="T6" y="T7"/>
                </a:cxn>
                <a:cxn ang="0">
                  <a:pos x="T8" y="T9"/>
                </a:cxn>
              </a:cxnLst>
              <a:rect l="0" t="0" r="r" b="b"/>
              <a:pathLst>
                <a:path w="36" h="36">
                  <a:moveTo>
                    <a:pt x="8" y="5"/>
                  </a:moveTo>
                  <a:cubicBezTo>
                    <a:pt x="1" y="10"/>
                    <a:pt x="0" y="20"/>
                    <a:pt x="5" y="27"/>
                  </a:cubicBezTo>
                  <a:cubicBezTo>
                    <a:pt x="11" y="34"/>
                    <a:pt x="21" y="36"/>
                    <a:pt x="28" y="30"/>
                  </a:cubicBezTo>
                  <a:cubicBezTo>
                    <a:pt x="35" y="25"/>
                    <a:pt x="36" y="15"/>
                    <a:pt x="30" y="8"/>
                  </a:cubicBezTo>
                  <a:cubicBezTo>
                    <a:pt x="25" y="1"/>
                    <a:pt x="15" y="0"/>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2" name="Freeform 255"/>
            <p:cNvSpPr>
              <a:spLocks/>
            </p:cNvSpPr>
            <p:nvPr/>
          </p:nvSpPr>
          <p:spPr bwMode="auto">
            <a:xfrm>
              <a:off x="2514" y="1432"/>
              <a:ext cx="62" cy="64"/>
            </a:xfrm>
            <a:custGeom>
              <a:avLst/>
              <a:gdLst>
                <a:gd name="T0" fmla="*/ 12 w 54"/>
                <a:gd name="T1" fmla="*/ 8 h 55"/>
                <a:gd name="T2" fmla="*/ 8 w 54"/>
                <a:gd name="T3" fmla="*/ 42 h 55"/>
                <a:gd name="T4" fmla="*/ 42 w 54"/>
                <a:gd name="T5" fmla="*/ 47 h 55"/>
                <a:gd name="T6" fmla="*/ 46 w 54"/>
                <a:gd name="T7" fmla="*/ 13 h 55"/>
                <a:gd name="T8" fmla="*/ 12 w 54"/>
                <a:gd name="T9" fmla="*/ 8 h 55"/>
              </a:gdLst>
              <a:ahLst/>
              <a:cxnLst>
                <a:cxn ang="0">
                  <a:pos x="T0" y="T1"/>
                </a:cxn>
                <a:cxn ang="0">
                  <a:pos x="T2" y="T3"/>
                </a:cxn>
                <a:cxn ang="0">
                  <a:pos x="T4" y="T5"/>
                </a:cxn>
                <a:cxn ang="0">
                  <a:pos x="T6" y="T7"/>
                </a:cxn>
                <a:cxn ang="0">
                  <a:pos x="T8" y="T9"/>
                </a:cxn>
              </a:cxnLst>
              <a:rect l="0" t="0" r="r" b="b"/>
              <a:pathLst>
                <a:path w="54" h="55">
                  <a:moveTo>
                    <a:pt x="12" y="8"/>
                  </a:moveTo>
                  <a:cubicBezTo>
                    <a:pt x="2" y="17"/>
                    <a:pt x="0" y="32"/>
                    <a:pt x="8" y="42"/>
                  </a:cubicBezTo>
                  <a:cubicBezTo>
                    <a:pt x="16" y="53"/>
                    <a:pt x="31" y="55"/>
                    <a:pt x="42" y="47"/>
                  </a:cubicBezTo>
                  <a:cubicBezTo>
                    <a:pt x="52" y="39"/>
                    <a:pt x="54" y="24"/>
                    <a:pt x="46" y="13"/>
                  </a:cubicBezTo>
                  <a:cubicBezTo>
                    <a:pt x="38" y="2"/>
                    <a:pt x="23" y="0"/>
                    <a:pt x="1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3" name="Freeform 256"/>
            <p:cNvSpPr>
              <a:spLocks noEditPoints="1"/>
            </p:cNvSpPr>
            <p:nvPr/>
          </p:nvSpPr>
          <p:spPr bwMode="auto">
            <a:xfrm>
              <a:off x="2297" y="1173"/>
              <a:ext cx="597" cy="579"/>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4" name="Freeform 257"/>
            <p:cNvSpPr>
              <a:spLocks noEditPoints="1"/>
            </p:cNvSpPr>
            <p:nvPr/>
          </p:nvSpPr>
          <p:spPr bwMode="auto">
            <a:xfrm>
              <a:off x="2297" y="1173"/>
              <a:ext cx="597" cy="579"/>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5" name="Freeform 258"/>
            <p:cNvSpPr>
              <a:spLocks/>
            </p:cNvSpPr>
            <p:nvPr/>
          </p:nvSpPr>
          <p:spPr bwMode="auto">
            <a:xfrm>
              <a:off x="3591" y="1628"/>
              <a:ext cx="393" cy="116"/>
            </a:xfrm>
            <a:custGeom>
              <a:avLst/>
              <a:gdLst>
                <a:gd name="T0" fmla="*/ 248 w 341"/>
                <a:gd name="T1" fmla="*/ 0 h 100"/>
                <a:gd name="T2" fmla="*/ 235 w 341"/>
                <a:gd name="T3" fmla="*/ 0 h 100"/>
                <a:gd name="T4" fmla="*/ 113 w 341"/>
                <a:gd name="T5" fmla="*/ 0 h 100"/>
                <a:gd name="T6" fmla="*/ 106 w 341"/>
                <a:gd name="T7" fmla="*/ 0 h 100"/>
                <a:gd name="T8" fmla="*/ 0 w 341"/>
                <a:gd name="T9" fmla="*/ 69 h 100"/>
                <a:gd name="T10" fmla="*/ 0 w 341"/>
                <a:gd name="T11" fmla="*/ 100 h 100"/>
                <a:gd name="T12" fmla="*/ 128 w 341"/>
                <a:gd name="T13" fmla="*/ 100 h 100"/>
                <a:gd name="T14" fmla="*/ 221 w 341"/>
                <a:gd name="T15" fmla="*/ 100 h 100"/>
                <a:gd name="T16" fmla="*/ 341 w 341"/>
                <a:gd name="T17" fmla="*/ 100 h 100"/>
                <a:gd name="T18" fmla="*/ 341 w 341"/>
                <a:gd name="T19" fmla="*/ 69 h 100"/>
                <a:gd name="T20" fmla="*/ 248 w 341"/>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100">
                  <a:moveTo>
                    <a:pt x="248" y="0"/>
                  </a:moveTo>
                  <a:cubicBezTo>
                    <a:pt x="235" y="0"/>
                    <a:pt x="235" y="0"/>
                    <a:pt x="235" y="0"/>
                  </a:cubicBezTo>
                  <a:cubicBezTo>
                    <a:pt x="113" y="0"/>
                    <a:pt x="113" y="0"/>
                    <a:pt x="113" y="0"/>
                  </a:cubicBezTo>
                  <a:cubicBezTo>
                    <a:pt x="106" y="0"/>
                    <a:pt x="106" y="0"/>
                    <a:pt x="106" y="0"/>
                  </a:cubicBezTo>
                  <a:cubicBezTo>
                    <a:pt x="123" y="60"/>
                    <a:pt x="100" y="69"/>
                    <a:pt x="0" y="69"/>
                  </a:cubicBezTo>
                  <a:cubicBezTo>
                    <a:pt x="0" y="100"/>
                    <a:pt x="0" y="100"/>
                    <a:pt x="0" y="100"/>
                  </a:cubicBezTo>
                  <a:cubicBezTo>
                    <a:pt x="128" y="100"/>
                    <a:pt x="128" y="100"/>
                    <a:pt x="128" y="100"/>
                  </a:cubicBezTo>
                  <a:cubicBezTo>
                    <a:pt x="221" y="100"/>
                    <a:pt x="221" y="100"/>
                    <a:pt x="221" y="100"/>
                  </a:cubicBezTo>
                  <a:cubicBezTo>
                    <a:pt x="341" y="100"/>
                    <a:pt x="341" y="100"/>
                    <a:pt x="341" y="100"/>
                  </a:cubicBezTo>
                  <a:cubicBezTo>
                    <a:pt x="341" y="69"/>
                    <a:pt x="341" y="69"/>
                    <a:pt x="341" y="69"/>
                  </a:cubicBezTo>
                  <a:cubicBezTo>
                    <a:pt x="241" y="69"/>
                    <a:pt x="231" y="60"/>
                    <a:pt x="24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6" name="Freeform 259"/>
            <p:cNvSpPr>
              <a:spLocks noEditPoints="1"/>
            </p:cNvSpPr>
            <p:nvPr/>
          </p:nvSpPr>
          <p:spPr bwMode="auto">
            <a:xfrm>
              <a:off x="3487" y="1190"/>
              <a:ext cx="601" cy="438"/>
            </a:xfrm>
            <a:custGeom>
              <a:avLst/>
              <a:gdLst>
                <a:gd name="T0" fmla="*/ 489 w 521"/>
                <a:gd name="T1" fmla="*/ 0 h 380"/>
                <a:gd name="T2" fmla="*/ 29 w 521"/>
                <a:gd name="T3" fmla="*/ 0 h 380"/>
                <a:gd name="T4" fmla="*/ 0 w 521"/>
                <a:gd name="T5" fmla="*/ 30 h 380"/>
                <a:gd name="T6" fmla="*/ 0 w 521"/>
                <a:gd name="T7" fmla="*/ 351 h 380"/>
                <a:gd name="T8" fmla="*/ 29 w 521"/>
                <a:gd name="T9" fmla="*/ 380 h 380"/>
                <a:gd name="T10" fmla="*/ 489 w 521"/>
                <a:gd name="T11" fmla="*/ 380 h 380"/>
                <a:gd name="T12" fmla="*/ 521 w 521"/>
                <a:gd name="T13" fmla="*/ 351 h 380"/>
                <a:gd name="T14" fmla="*/ 521 w 521"/>
                <a:gd name="T15" fmla="*/ 30 h 380"/>
                <a:gd name="T16" fmla="*/ 489 w 521"/>
                <a:gd name="T17" fmla="*/ 0 h 380"/>
                <a:gd name="T18" fmla="*/ 481 w 521"/>
                <a:gd name="T19" fmla="*/ 40 h 380"/>
                <a:gd name="T20" fmla="*/ 481 w 521"/>
                <a:gd name="T21" fmla="*/ 340 h 380"/>
                <a:gd name="T22" fmla="*/ 40 w 521"/>
                <a:gd name="T23" fmla="*/ 340 h 380"/>
                <a:gd name="T24" fmla="*/ 40 w 521"/>
                <a:gd name="T25" fmla="*/ 40 h 380"/>
                <a:gd name="T26" fmla="*/ 482 w 521"/>
                <a:gd name="T27" fmla="*/ 39 h 380"/>
                <a:gd name="T28" fmla="*/ 481 w 521"/>
                <a:gd name="T29" fmla="*/ 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1" h="380">
                  <a:moveTo>
                    <a:pt x="489" y="0"/>
                  </a:moveTo>
                  <a:cubicBezTo>
                    <a:pt x="29" y="0"/>
                    <a:pt x="29" y="0"/>
                    <a:pt x="29" y="0"/>
                  </a:cubicBezTo>
                  <a:cubicBezTo>
                    <a:pt x="13" y="0"/>
                    <a:pt x="0" y="14"/>
                    <a:pt x="0" y="30"/>
                  </a:cubicBezTo>
                  <a:cubicBezTo>
                    <a:pt x="0" y="351"/>
                    <a:pt x="0" y="351"/>
                    <a:pt x="0" y="351"/>
                  </a:cubicBezTo>
                  <a:cubicBezTo>
                    <a:pt x="0" y="367"/>
                    <a:pt x="13" y="380"/>
                    <a:pt x="29" y="380"/>
                  </a:cubicBezTo>
                  <a:cubicBezTo>
                    <a:pt x="489" y="380"/>
                    <a:pt x="489" y="380"/>
                    <a:pt x="489" y="380"/>
                  </a:cubicBezTo>
                  <a:cubicBezTo>
                    <a:pt x="505" y="380"/>
                    <a:pt x="521" y="367"/>
                    <a:pt x="521" y="351"/>
                  </a:cubicBezTo>
                  <a:cubicBezTo>
                    <a:pt x="521" y="30"/>
                    <a:pt x="521" y="30"/>
                    <a:pt x="521" y="30"/>
                  </a:cubicBezTo>
                  <a:cubicBezTo>
                    <a:pt x="521" y="14"/>
                    <a:pt x="505" y="0"/>
                    <a:pt x="489" y="0"/>
                  </a:cubicBezTo>
                  <a:close/>
                  <a:moveTo>
                    <a:pt x="481" y="40"/>
                  </a:moveTo>
                  <a:cubicBezTo>
                    <a:pt x="481" y="340"/>
                    <a:pt x="481" y="340"/>
                    <a:pt x="481" y="340"/>
                  </a:cubicBezTo>
                  <a:cubicBezTo>
                    <a:pt x="40" y="340"/>
                    <a:pt x="40" y="340"/>
                    <a:pt x="40" y="340"/>
                  </a:cubicBezTo>
                  <a:cubicBezTo>
                    <a:pt x="40" y="40"/>
                    <a:pt x="40" y="40"/>
                    <a:pt x="40" y="40"/>
                  </a:cubicBezTo>
                  <a:cubicBezTo>
                    <a:pt x="482" y="39"/>
                    <a:pt x="482" y="39"/>
                    <a:pt x="482" y="39"/>
                  </a:cubicBezTo>
                  <a:lnTo>
                    <a:pt x="481" y="4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7" name="Freeform 260"/>
            <p:cNvSpPr>
              <a:spLocks/>
            </p:cNvSpPr>
            <p:nvPr/>
          </p:nvSpPr>
          <p:spPr bwMode="auto">
            <a:xfrm>
              <a:off x="3533" y="1235"/>
              <a:ext cx="509" cy="347"/>
            </a:xfrm>
            <a:custGeom>
              <a:avLst/>
              <a:gdLst>
                <a:gd name="T0" fmla="*/ 507 w 509"/>
                <a:gd name="T1" fmla="*/ 1 h 347"/>
                <a:gd name="T2" fmla="*/ 507 w 509"/>
                <a:gd name="T3" fmla="*/ 347 h 347"/>
                <a:gd name="T4" fmla="*/ 0 w 509"/>
                <a:gd name="T5" fmla="*/ 347 h 347"/>
                <a:gd name="T6" fmla="*/ 0 w 509"/>
                <a:gd name="T7" fmla="*/ 1 h 347"/>
                <a:gd name="T8" fmla="*/ 509 w 509"/>
                <a:gd name="T9" fmla="*/ 0 h 347"/>
                <a:gd name="T10" fmla="*/ 507 w 509"/>
                <a:gd name="T11" fmla="*/ 1 h 347"/>
              </a:gdLst>
              <a:ahLst/>
              <a:cxnLst>
                <a:cxn ang="0">
                  <a:pos x="T0" y="T1"/>
                </a:cxn>
                <a:cxn ang="0">
                  <a:pos x="T2" y="T3"/>
                </a:cxn>
                <a:cxn ang="0">
                  <a:pos x="T4" y="T5"/>
                </a:cxn>
                <a:cxn ang="0">
                  <a:pos x="T6" y="T7"/>
                </a:cxn>
                <a:cxn ang="0">
                  <a:pos x="T8" y="T9"/>
                </a:cxn>
                <a:cxn ang="0">
                  <a:pos x="T10" y="T11"/>
                </a:cxn>
              </a:cxnLst>
              <a:rect l="0" t="0" r="r" b="b"/>
              <a:pathLst>
                <a:path w="509" h="347">
                  <a:moveTo>
                    <a:pt x="507" y="1"/>
                  </a:moveTo>
                  <a:lnTo>
                    <a:pt x="507" y="347"/>
                  </a:lnTo>
                  <a:lnTo>
                    <a:pt x="0" y="347"/>
                  </a:lnTo>
                  <a:lnTo>
                    <a:pt x="0" y="1"/>
                  </a:lnTo>
                  <a:lnTo>
                    <a:pt x="509" y="0"/>
                  </a:lnTo>
                  <a:lnTo>
                    <a:pt x="507"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8" name="Freeform 261"/>
            <p:cNvSpPr>
              <a:spLocks/>
            </p:cNvSpPr>
            <p:nvPr/>
          </p:nvSpPr>
          <p:spPr bwMode="auto">
            <a:xfrm>
              <a:off x="3533" y="1235"/>
              <a:ext cx="509" cy="347"/>
            </a:xfrm>
            <a:custGeom>
              <a:avLst/>
              <a:gdLst>
                <a:gd name="T0" fmla="*/ 507 w 509"/>
                <a:gd name="T1" fmla="*/ 1 h 347"/>
                <a:gd name="T2" fmla="*/ 507 w 509"/>
                <a:gd name="T3" fmla="*/ 347 h 347"/>
                <a:gd name="T4" fmla="*/ 0 w 509"/>
                <a:gd name="T5" fmla="*/ 347 h 347"/>
                <a:gd name="T6" fmla="*/ 0 w 509"/>
                <a:gd name="T7" fmla="*/ 1 h 347"/>
                <a:gd name="T8" fmla="*/ 509 w 509"/>
                <a:gd name="T9" fmla="*/ 0 h 347"/>
                <a:gd name="T10" fmla="*/ 507 w 509"/>
                <a:gd name="T11" fmla="*/ 1 h 347"/>
              </a:gdLst>
              <a:ahLst/>
              <a:cxnLst>
                <a:cxn ang="0">
                  <a:pos x="T0" y="T1"/>
                </a:cxn>
                <a:cxn ang="0">
                  <a:pos x="T2" y="T3"/>
                </a:cxn>
                <a:cxn ang="0">
                  <a:pos x="T4" y="T5"/>
                </a:cxn>
                <a:cxn ang="0">
                  <a:pos x="T6" y="T7"/>
                </a:cxn>
                <a:cxn ang="0">
                  <a:pos x="T8" y="T9"/>
                </a:cxn>
                <a:cxn ang="0">
                  <a:pos x="T10" y="T11"/>
                </a:cxn>
              </a:cxnLst>
              <a:rect l="0" t="0" r="r" b="b"/>
              <a:pathLst>
                <a:path w="509" h="347">
                  <a:moveTo>
                    <a:pt x="507" y="1"/>
                  </a:moveTo>
                  <a:lnTo>
                    <a:pt x="507" y="347"/>
                  </a:lnTo>
                  <a:lnTo>
                    <a:pt x="0" y="347"/>
                  </a:lnTo>
                  <a:lnTo>
                    <a:pt x="0" y="1"/>
                  </a:lnTo>
                  <a:lnTo>
                    <a:pt x="509" y="0"/>
                  </a:lnTo>
                  <a:lnTo>
                    <a:pt x="507"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9" name="Freeform 262"/>
            <p:cNvSpPr>
              <a:spLocks/>
            </p:cNvSpPr>
            <p:nvPr/>
          </p:nvSpPr>
          <p:spPr bwMode="auto">
            <a:xfrm>
              <a:off x="3487" y="1190"/>
              <a:ext cx="565" cy="438"/>
            </a:xfrm>
            <a:custGeom>
              <a:avLst/>
              <a:gdLst>
                <a:gd name="T0" fmla="*/ 40 w 490"/>
                <a:gd name="T1" fmla="*/ 340 h 380"/>
                <a:gd name="T2" fmla="*/ 40 w 490"/>
                <a:gd name="T3" fmla="*/ 340 h 380"/>
                <a:gd name="T4" fmla="*/ 40 w 490"/>
                <a:gd name="T5" fmla="*/ 40 h 380"/>
                <a:gd name="T6" fmla="*/ 443 w 490"/>
                <a:gd name="T7" fmla="*/ 40 h 380"/>
                <a:gd name="T8" fmla="*/ 490 w 490"/>
                <a:gd name="T9" fmla="*/ 0 h 380"/>
                <a:gd name="T10" fmla="*/ 489 w 490"/>
                <a:gd name="T11" fmla="*/ 0 h 380"/>
                <a:gd name="T12" fmla="*/ 29 w 490"/>
                <a:gd name="T13" fmla="*/ 0 h 380"/>
                <a:gd name="T14" fmla="*/ 0 w 490"/>
                <a:gd name="T15" fmla="*/ 30 h 380"/>
                <a:gd name="T16" fmla="*/ 0 w 490"/>
                <a:gd name="T17" fmla="*/ 351 h 380"/>
                <a:gd name="T18" fmla="*/ 29 w 490"/>
                <a:gd name="T19" fmla="*/ 380 h 380"/>
                <a:gd name="T20" fmla="*/ 40 w 490"/>
                <a:gd name="T21" fmla="*/ 380 h 380"/>
                <a:gd name="T22" fmla="*/ 87 w 490"/>
                <a:gd name="T23" fmla="*/ 340 h 380"/>
                <a:gd name="T24" fmla="*/ 40 w 490"/>
                <a:gd name="T25" fmla="*/ 3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380">
                  <a:moveTo>
                    <a:pt x="40" y="340"/>
                  </a:moveTo>
                  <a:cubicBezTo>
                    <a:pt x="40" y="340"/>
                    <a:pt x="40" y="340"/>
                    <a:pt x="40" y="340"/>
                  </a:cubicBezTo>
                  <a:cubicBezTo>
                    <a:pt x="40" y="40"/>
                    <a:pt x="40" y="40"/>
                    <a:pt x="40" y="40"/>
                  </a:cubicBezTo>
                  <a:cubicBezTo>
                    <a:pt x="443" y="40"/>
                    <a:pt x="443" y="40"/>
                    <a:pt x="443" y="40"/>
                  </a:cubicBezTo>
                  <a:cubicBezTo>
                    <a:pt x="490" y="0"/>
                    <a:pt x="490" y="0"/>
                    <a:pt x="490" y="0"/>
                  </a:cubicBezTo>
                  <a:cubicBezTo>
                    <a:pt x="489" y="0"/>
                    <a:pt x="489" y="0"/>
                    <a:pt x="489" y="0"/>
                  </a:cubicBezTo>
                  <a:cubicBezTo>
                    <a:pt x="29" y="0"/>
                    <a:pt x="29" y="0"/>
                    <a:pt x="29" y="0"/>
                  </a:cubicBezTo>
                  <a:cubicBezTo>
                    <a:pt x="13" y="0"/>
                    <a:pt x="0" y="14"/>
                    <a:pt x="0" y="30"/>
                  </a:cubicBezTo>
                  <a:cubicBezTo>
                    <a:pt x="0" y="351"/>
                    <a:pt x="0" y="351"/>
                    <a:pt x="0" y="351"/>
                  </a:cubicBezTo>
                  <a:cubicBezTo>
                    <a:pt x="0" y="367"/>
                    <a:pt x="13" y="380"/>
                    <a:pt x="29" y="380"/>
                  </a:cubicBezTo>
                  <a:cubicBezTo>
                    <a:pt x="40" y="380"/>
                    <a:pt x="40" y="380"/>
                    <a:pt x="40" y="380"/>
                  </a:cubicBezTo>
                  <a:cubicBezTo>
                    <a:pt x="87" y="340"/>
                    <a:pt x="87" y="340"/>
                    <a:pt x="87" y="340"/>
                  </a:cubicBezTo>
                  <a:lnTo>
                    <a:pt x="40" y="34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0" name="Freeform 263"/>
            <p:cNvSpPr>
              <a:spLocks/>
            </p:cNvSpPr>
            <p:nvPr/>
          </p:nvSpPr>
          <p:spPr bwMode="auto">
            <a:xfrm>
              <a:off x="3533" y="1236"/>
              <a:ext cx="465" cy="346"/>
            </a:xfrm>
            <a:custGeom>
              <a:avLst/>
              <a:gdLst>
                <a:gd name="T0" fmla="*/ 0 w 465"/>
                <a:gd name="T1" fmla="*/ 346 h 346"/>
                <a:gd name="T2" fmla="*/ 0 w 465"/>
                <a:gd name="T3" fmla="*/ 346 h 346"/>
                <a:gd name="T4" fmla="*/ 0 w 465"/>
                <a:gd name="T5" fmla="*/ 0 h 346"/>
                <a:gd name="T6" fmla="*/ 465 w 465"/>
                <a:gd name="T7" fmla="*/ 0 h 346"/>
                <a:gd name="T8" fmla="*/ 465 w 465"/>
                <a:gd name="T9" fmla="*/ 0 h 346"/>
                <a:gd name="T10" fmla="*/ 0 w 465"/>
                <a:gd name="T11" fmla="*/ 0 h 346"/>
                <a:gd name="T12" fmla="*/ 0 w 465"/>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465" h="346">
                  <a:moveTo>
                    <a:pt x="0" y="346"/>
                  </a:moveTo>
                  <a:lnTo>
                    <a:pt x="0" y="346"/>
                  </a:lnTo>
                  <a:lnTo>
                    <a:pt x="0" y="0"/>
                  </a:lnTo>
                  <a:lnTo>
                    <a:pt x="465" y="0"/>
                  </a:lnTo>
                  <a:lnTo>
                    <a:pt x="465" y="0"/>
                  </a:lnTo>
                  <a:lnTo>
                    <a:pt x="0" y="0"/>
                  </a:lnTo>
                  <a:lnTo>
                    <a:pt x="0" y="34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1" name="Rectangle 264"/>
            <p:cNvSpPr>
              <a:spLocks noChangeArrowheads="1"/>
            </p:cNvSpPr>
            <p:nvPr/>
          </p:nvSpPr>
          <p:spPr bwMode="auto">
            <a:xfrm>
              <a:off x="3591" y="1708"/>
              <a:ext cx="393" cy="36"/>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2" name="Oval 265"/>
            <p:cNvSpPr>
              <a:spLocks noChangeArrowheads="1"/>
            </p:cNvSpPr>
            <p:nvPr/>
          </p:nvSpPr>
          <p:spPr bwMode="auto">
            <a:xfrm>
              <a:off x="3776" y="1207"/>
              <a:ext cx="18" cy="16"/>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3" name="Freeform 266"/>
            <p:cNvSpPr>
              <a:spLocks/>
            </p:cNvSpPr>
            <p:nvPr/>
          </p:nvSpPr>
          <p:spPr bwMode="auto">
            <a:xfrm>
              <a:off x="3678" y="1275"/>
              <a:ext cx="217" cy="128"/>
            </a:xfrm>
            <a:custGeom>
              <a:avLst/>
              <a:gdLst>
                <a:gd name="T0" fmla="*/ 94 w 188"/>
                <a:gd name="T1" fmla="*/ 0 h 111"/>
                <a:gd name="T2" fmla="*/ 92 w 188"/>
                <a:gd name="T3" fmla="*/ 0 h 111"/>
                <a:gd name="T4" fmla="*/ 1 w 188"/>
                <a:gd name="T5" fmla="*/ 53 h 111"/>
                <a:gd name="T6" fmla="*/ 0 w 188"/>
                <a:gd name="T7" fmla="*/ 55 h 111"/>
                <a:gd name="T8" fmla="*/ 1 w 188"/>
                <a:gd name="T9" fmla="*/ 58 h 111"/>
                <a:gd name="T10" fmla="*/ 93 w 188"/>
                <a:gd name="T11" fmla="*/ 111 h 111"/>
                <a:gd name="T12" fmla="*/ 94 w 188"/>
                <a:gd name="T13" fmla="*/ 111 h 111"/>
                <a:gd name="T14" fmla="*/ 96 w 188"/>
                <a:gd name="T15" fmla="*/ 111 h 111"/>
                <a:gd name="T16" fmla="*/ 187 w 188"/>
                <a:gd name="T17" fmla="*/ 58 h 111"/>
                <a:gd name="T18" fmla="*/ 188 w 188"/>
                <a:gd name="T19" fmla="*/ 56 h 111"/>
                <a:gd name="T20" fmla="*/ 187 w 188"/>
                <a:gd name="T21" fmla="*/ 53 h 111"/>
                <a:gd name="T22" fmla="*/ 95 w 188"/>
                <a:gd name="T23" fmla="*/ 0 h 111"/>
                <a:gd name="T24" fmla="*/ 94 w 188"/>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1">
                  <a:moveTo>
                    <a:pt x="94" y="0"/>
                  </a:moveTo>
                  <a:cubicBezTo>
                    <a:pt x="93" y="0"/>
                    <a:pt x="93" y="0"/>
                    <a:pt x="92" y="0"/>
                  </a:cubicBezTo>
                  <a:cubicBezTo>
                    <a:pt x="1" y="53"/>
                    <a:pt x="1" y="53"/>
                    <a:pt x="1" y="53"/>
                  </a:cubicBezTo>
                  <a:cubicBezTo>
                    <a:pt x="0" y="53"/>
                    <a:pt x="0" y="54"/>
                    <a:pt x="0" y="55"/>
                  </a:cubicBezTo>
                  <a:cubicBezTo>
                    <a:pt x="0" y="56"/>
                    <a:pt x="0" y="57"/>
                    <a:pt x="1" y="58"/>
                  </a:cubicBezTo>
                  <a:cubicBezTo>
                    <a:pt x="93" y="111"/>
                    <a:pt x="93" y="111"/>
                    <a:pt x="93" y="111"/>
                  </a:cubicBezTo>
                  <a:cubicBezTo>
                    <a:pt x="93" y="111"/>
                    <a:pt x="94" y="111"/>
                    <a:pt x="94" y="111"/>
                  </a:cubicBezTo>
                  <a:cubicBezTo>
                    <a:pt x="95" y="111"/>
                    <a:pt x="95" y="111"/>
                    <a:pt x="96" y="111"/>
                  </a:cubicBezTo>
                  <a:cubicBezTo>
                    <a:pt x="187" y="58"/>
                    <a:pt x="187" y="58"/>
                    <a:pt x="187" y="58"/>
                  </a:cubicBezTo>
                  <a:cubicBezTo>
                    <a:pt x="188" y="58"/>
                    <a:pt x="188" y="57"/>
                    <a:pt x="188" y="56"/>
                  </a:cubicBezTo>
                  <a:cubicBezTo>
                    <a:pt x="188" y="55"/>
                    <a:pt x="188" y="54"/>
                    <a:pt x="187" y="53"/>
                  </a:cubicBezTo>
                  <a:cubicBezTo>
                    <a:pt x="95" y="0"/>
                    <a:pt x="95" y="0"/>
                    <a:pt x="95" y="0"/>
                  </a:cubicBezTo>
                  <a:cubicBezTo>
                    <a:pt x="95" y="0"/>
                    <a:pt x="94" y="0"/>
                    <a:pt x="94" y="0"/>
                  </a:cubicBezTo>
                </a:path>
              </a:pathLst>
            </a:custGeom>
            <a:solidFill>
              <a:srgbClr val="E6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4" name="Freeform 267"/>
            <p:cNvSpPr>
              <a:spLocks/>
            </p:cNvSpPr>
            <p:nvPr/>
          </p:nvSpPr>
          <p:spPr bwMode="auto">
            <a:xfrm>
              <a:off x="3663" y="1363"/>
              <a:ext cx="112" cy="189"/>
            </a:xfrm>
            <a:custGeom>
              <a:avLst/>
              <a:gdLst>
                <a:gd name="T0" fmla="*/ 3 w 97"/>
                <a:gd name="T1" fmla="*/ 0 h 164"/>
                <a:gd name="T2" fmla="*/ 1 w 97"/>
                <a:gd name="T3" fmla="*/ 0 h 164"/>
                <a:gd name="T4" fmla="*/ 0 w 97"/>
                <a:gd name="T5" fmla="*/ 2 h 164"/>
                <a:gd name="T6" fmla="*/ 0 w 97"/>
                <a:gd name="T7" fmla="*/ 108 h 164"/>
                <a:gd name="T8" fmla="*/ 1 w 97"/>
                <a:gd name="T9" fmla="*/ 111 h 164"/>
                <a:gd name="T10" fmla="*/ 93 w 97"/>
                <a:gd name="T11" fmla="*/ 163 h 164"/>
                <a:gd name="T12" fmla="*/ 94 w 97"/>
                <a:gd name="T13" fmla="*/ 164 h 164"/>
                <a:gd name="T14" fmla="*/ 96 w 97"/>
                <a:gd name="T15" fmla="*/ 163 h 164"/>
                <a:gd name="T16" fmla="*/ 97 w 97"/>
                <a:gd name="T17" fmla="*/ 161 h 164"/>
                <a:gd name="T18" fmla="*/ 97 w 97"/>
                <a:gd name="T19" fmla="*/ 55 h 164"/>
                <a:gd name="T20" fmla="*/ 96 w 97"/>
                <a:gd name="T21" fmla="*/ 53 h 164"/>
                <a:gd name="T22" fmla="*/ 4 w 97"/>
                <a:gd name="T23" fmla="*/ 0 h 164"/>
                <a:gd name="T24" fmla="*/ 3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3" y="0"/>
                  </a:moveTo>
                  <a:cubicBezTo>
                    <a:pt x="2" y="0"/>
                    <a:pt x="2" y="0"/>
                    <a:pt x="1" y="0"/>
                  </a:cubicBezTo>
                  <a:cubicBezTo>
                    <a:pt x="0" y="0"/>
                    <a:pt x="0" y="1"/>
                    <a:pt x="0" y="2"/>
                  </a:cubicBezTo>
                  <a:cubicBezTo>
                    <a:pt x="0" y="108"/>
                    <a:pt x="0" y="108"/>
                    <a:pt x="0" y="108"/>
                  </a:cubicBezTo>
                  <a:cubicBezTo>
                    <a:pt x="0" y="109"/>
                    <a:pt x="0" y="110"/>
                    <a:pt x="1" y="111"/>
                  </a:cubicBezTo>
                  <a:cubicBezTo>
                    <a:pt x="93" y="163"/>
                    <a:pt x="93" y="163"/>
                    <a:pt x="93" y="163"/>
                  </a:cubicBezTo>
                  <a:cubicBezTo>
                    <a:pt x="93" y="164"/>
                    <a:pt x="94" y="164"/>
                    <a:pt x="94" y="164"/>
                  </a:cubicBezTo>
                  <a:cubicBezTo>
                    <a:pt x="95" y="164"/>
                    <a:pt x="95" y="164"/>
                    <a:pt x="96" y="163"/>
                  </a:cubicBezTo>
                  <a:cubicBezTo>
                    <a:pt x="96" y="163"/>
                    <a:pt x="97" y="162"/>
                    <a:pt x="97" y="161"/>
                  </a:cubicBezTo>
                  <a:cubicBezTo>
                    <a:pt x="97" y="55"/>
                    <a:pt x="97" y="55"/>
                    <a:pt x="97" y="55"/>
                  </a:cubicBezTo>
                  <a:cubicBezTo>
                    <a:pt x="97" y="54"/>
                    <a:pt x="96" y="53"/>
                    <a:pt x="96" y="53"/>
                  </a:cubicBezTo>
                  <a:cubicBezTo>
                    <a:pt x="4" y="0"/>
                    <a:pt x="4" y="0"/>
                    <a:pt x="4" y="0"/>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5" name="Freeform 268"/>
            <p:cNvSpPr>
              <a:spLocks/>
            </p:cNvSpPr>
            <p:nvPr/>
          </p:nvSpPr>
          <p:spPr bwMode="auto">
            <a:xfrm>
              <a:off x="3798" y="1363"/>
              <a:ext cx="112" cy="189"/>
            </a:xfrm>
            <a:custGeom>
              <a:avLst/>
              <a:gdLst>
                <a:gd name="T0" fmla="*/ 94 w 97"/>
                <a:gd name="T1" fmla="*/ 0 h 164"/>
                <a:gd name="T2" fmla="*/ 93 w 97"/>
                <a:gd name="T3" fmla="*/ 1 h 164"/>
                <a:gd name="T4" fmla="*/ 2 w 97"/>
                <a:gd name="T5" fmla="*/ 53 h 164"/>
                <a:gd name="T6" fmla="*/ 0 w 97"/>
                <a:gd name="T7" fmla="*/ 56 h 164"/>
                <a:gd name="T8" fmla="*/ 0 w 97"/>
                <a:gd name="T9" fmla="*/ 161 h 164"/>
                <a:gd name="T10" fmla="*/ 2 w 97"/>
                <a:gd name="T11" fmla="*/ 163 h 164"/>
                <a:gd name="T12" fmla="*/ 3 w 97"/>
                <a:gd name="T13" fmla="*/ 164 h 164"/>
                <a:gd name="T14" fmla="*/ 4 w 97"/>
                <a:gd name="T15" fmla="*/ 163 h 164"/>
                <a:gd name="T16" fmla="*/ 96 w 97"/>
                <a:gd name="T17" fmla="*/ 111 h 164"/>
                <a:gd name="T18" fmla="*/ 97 w 97"/>
                <a:gd name="T19" fmla="*/ 108 h 164"/>
                <a:gd name="T20" fmla="*/ 97 w 97"/>
                <a:gd name="T21" fmla="*/ 3 h 164"/>
                <a:gd name="T22" fmla="*/ 96 w 97"/>
                <a:gd name="T23" fmla="*/ 1 h 164"/>
                <a:gd name="T24" fmla="*/ 94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94" y="0"/>
                  </a:moveTo>
                  <a:cubicBezTo>
                    <a:pt x="94" y="0"/>
                    <a:pt x="93" y="0"/>
                    <a:pt x="93" y="1"/>
                  </a:cubicBezTo>
                  <a:cubicBezTo>
                    <a:pt x="2" y="53"/>
                    <a:pt x="2" y="53"/>
                    <a:pt x="2" y="53"/>
                  </a:cubicBezTo>
                  <a:cubicBezTo>
                    <a:pt x="1" y="54"/>
                    <a:pt x="0" y="55"/>
                    <a:pt x="0" y="56"/>
                  </a:cubicBezTo>
                  <a:cubicBezTo>
                    <a:pt x="0" y="161"/>
                    <a:pt x="0" y="161"/>
                    <a:pt x="0" y="161"/>
                  </a:cubicBezTo>
                  <a:cubicBezTo>
                    <a:pt x="0" y="162"/>
                    <a:pt x="1" y="163"/>
                    <a:pt x="2" y="163"/>
                  </a:cubicBezTo>
                  <a:cubicBezTo>
                    <a:pt x="2" y="164"/>
                    <a:pt x="2" y="164"/>
                    <a:pt x="3" y="164"/>
                  </a:cubicBezTo>
                  <a:cubicBezTo>
                    <a:pt x="3" y="164"/>
                    <a:pt x="4" y="164"/>
                    <a:pt x="4" y="163"/>
                  </a:cubicBezTo>
                  <a:cubicBezTo>
                    <a:pt x="96" y="111"/>
                    <a:pt x="96" y="111"/>
                    <a:pt x="96" y="111"/>
                  </a:cubicBezTo>
                  <a:cubicBezTo>
                    <a:pt x="97" y="110"/>
                    <a:pt x="97" y="109"/>
                    <a:pt x="97" y="108"/>
                  </a:cubicBezTo>
                  <a:cubicBezTo>
                    <a:pt x="97" y="3"/>
                    <a:pt x="97" y="3"/>
                    <a:pt x="97" y="3"/>
                  </a:cubicBezTo>
                  <a:cubicBezTo>
                    <a:pt x="97" y="2"/>
                    <a:pt x="97" y="1"/>
                    <a:pt x="96" y="1"/>
                  </a:cubicBezTo>
                  <a:cubicBezTo>
                    <a:pt x="95" y="0"/>
                    <a:pt x="95" y="0"/>
                    <a:pt x="94"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6" name="Freeform 269"/>
            <p:cNvSpPr>
              <a:spLocks/>
            </p:cNvSpPr>
            <p:nvPr/>
          </p:nvSpPr>
          <p:spPr bwMode="auto">
            <a:xfrm>
              <a:off x="3201" y="3403"/>
              <a:ext cx="88"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7" name="Freeform 270"/>
            <p:cNvSpPr>
              <a:spLocks/>
            </p:cNvSpPr>
            <p:nvPr/>
          </p:nvSpPr>
          <p:spPr bwMode="auto">
            <a:xfrm>
              <a:off x="3201" y="3403"/>
              <a:ext cx="27" cy="16"/>
            </a:xfrm>
            <a:custGeom>
              <a:avLst/>
              <a:gdLst>
                <a:gd name="T0" fmla="*/ 21 w 24"/>
                <a:gd name="T1" fmla="*/ 0 h 14"/>
                <a:gd name="T2" fmla="*/ 7 w 24"/>
                <a:gd name="T3" fmla="*/ 0 h 14"/>
                <a:gd name="T4" fmla="*/ 0 w 24"/>
                <a:gd name="T5" fmla="*/ 7 h 14"/>
                <a:gd name="T6" fmla="*/ 7 w 24"/>
                <a:gd name="T7" fmla="*/ 14 h 14"/>
                <a:gd name="T8" fmla="*/ 21 w 24"/>
                <a:gd name="T9" fmla="*/ 14 h 14"/>
                <a:gd name="T10" fmla="*/ 24 w 24"/>
                <a:gd name="T11" fmla="*/ 7 h 14"/>
                <a:gd name="T12" fmla="*/ 21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1" y="0"/>
                  </a:moveTo>
                  <a:cubicBezTo>
                    <a:pt x="7" y="0"/>
                    <a:pt x="7" y="0"/>
                    <a:pt x="7" y="0"/>
                  </a:cubicBezTo>
                  <a:cubicBezTo>
                    <a:pt x="3" y="0"/>
                    <a:pt x="0" y="3"/>
                    <a:pt x="0" y="7"/>
                  </a:cubicBezTo>
                  <a:cubicBezTo>
                    <a:pt x="0" y="11"/>
                    <a:pt x="3" y="14"/>
                    <a:pt x="7" y="14"/>
                  </a:cubicBezTo>
                  <a:cubicBezTo>
                    <a:pt x="21" y="14"/>
                    <a:pt x="21" y="14"/>
                    <a:pt x="21" y="14"/>
                  </a:cubicBezTo>
                  <a:cubicBezTo>
                    <a:pt x="23" y="12"/>
                    <a:pt x="24" y="10"/>
                    <a:pt x="24" y="7"/>
                  </a:cubicBezTo>
                  <a:cubicBezTo>
                    <a:pt x="24" y="4"/>
                    <a:pt x="23" y="2"/>
                    <a:pt x="21"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8" name="Freeform 271"/>
            <p:cNvSpPr>
              <a:spLocks/>
            </p:cNvSpPr>
            <p:nvPr/>
          </p:nvSpPr>
          <p:spPr bwMode="auto">
            <a:xfrm>
              <a:off x="3241" y="3403"/>
              <a:ext cx="7" cy="16"/>
            </a:xfrm>
            <a:custGeom>
              <a:avLst/>
              <a:gdLst>
                <a:gd name="T0" fmla="*/ 6 w 6"/>
                <a:gd name="T1" fmla="*/ 0 h 14"/>
                <a:gd name="T2" fmla="*/ 0 w 6"/>
                <a:gd name="T3" fmla="*/ 0 h 14"/>
                <a:gd name="T4" fmla="*/ 1 w 6"/>
                <a:gd name="T5" fmla="*/ 7 h 14"/>
                <a:gd name="T6" fmla="*/ 0 w 6"/>
                <a:gd name="T7" fmla="*/ 14 h 14"/>
                <a:gd name="T8" fmla="*/ 6 w 6"/>
                <a:gd name="T9" fmla="*/ 14 h 14"/>
                <a:gd name="T10" fmla="*/ 5 w 6"/>
                <a:gd name="T11" fmla="*/ 7 h 14"/>
                <a:gd name="T12" fmla="*/ 6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6" y="0"/>
                  </a:moveTo>
                  <a:cubicBezTo>
                    <a:pt x="0" y="0"/>
                    <a:pt x="0" y="0"/>
                    <a:pt x="0" y="0"/>
                  </a:cubicBezTo>
                  <a:cubicBezTo>
                    <a:pt x="0" y="2"/>
                    <a:pt x="1" y="4"/>
                    <a:pt x="1" y="7"/>
                  </a:cubicBezTo>
                  <a:cubicBezTo>
                    <a:pt x="1" y="9"/>
                    <a:pt x="0" y="12"/>
                    <a:pt x="0" y="14"/>
                  </a:cubicBezTo>
                  <a:cubicBezTo>
                    <a:pt x="6" y="14"/>
                    <a:pt x="6" y="14"/>
                    <a:pt x="6" y="14"/>
                  </a:cubicBezTo>
                  <a:cubicBezTo>
                    <a:pt x="6" y="12"/>
                    <a:pt x="5" y="9"/>
                    <a:pt x="5" y="7"/>
                  </a:cubicBezTo>
                  <a:cubicBezTo>
                    <a:pt x="5" y="4"/>
                    <a:pt x="6" y="2"/>
                    <a:pt x="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9" name="Freeform 272"/>
            <p:cNvSpPr>
              <a:spLocks/>
            </p:cNvSpPr>
            <p:nvPr/>
          </p:nvSpPr>
          <p:spPr bwMode="auto">
            <a:xfrm>
              <a:off x="3261" y="3403"/>
              <a:ext cx="28" cy="16"/>
            </a:xfrm>
            <a:custGeom>
              <a:avLst/>
              <a:gdLst>
                <a:gd name="T0" fmla="*/ 25 w 25"/>
                <a:gd name="T1" fmla="*/ 7 h 14"/>
                <a:gd name="T2" fmla="*/ 18 w 25"/>
                <a:gd name="T3" fmla="*/ 0 h 14"/>
                <a:gd name="T4" fmla="*/ 3 w 25"/>
                <a:gd name="T5" fmla="*/ 0 h 14"/>
                <a:gd name="T6" fmla="*/ 0 w 25"/>
                <a:gd name="T7" fmla="*/ 7 h 14"/>
                <a:gd name="T8" fmla="*/ 3 w 25"/>
                <a:gd name="T9" fmla="*/ 14 h 14"/>
                <a:gd name="T10" fmla="*/ 18 w 25"/>
                <a:gd name="T11" fmla="*/ 14 h 14"/>
                <a:gd name="T12" fmla="*/ 25 w 2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5" y="7"/>
                  </a:moveTo>
                  <a:cubicBezTo>
                    <a:pt x="25" y="3"/>
                    <a:pt x="22" y="0"/>
                    <a:pt x="18" y="0"/>
                  </a:cubicBezTo>
                  <a:cubicBezTo>
                    <a:pt x="3" y="0"/>
                    <a:pt x="3" y="0"/>
                    <a:pt x="3" y="0"/>
                  </a:cubicBezTo>
                  <a:cubicBezTo>
                    <a:pt x="1" y="2"/>
                    <a:pt x="0" y="4"/>
                    <a:pt x="0" y="7"/>
                  </a:cubicBezTo>
                  <a:cubicBezTo>
                    <a:pt x="0" y="10"/>
                    <a:pt x="1" y="12"/>
                    <a:pt x="3" y="14"/>
                  </a:cubicBezTo>
                  <a:cubicBezTo>
                    <a:pt x="18" y="14"/>
                    <a:pt x="18" y="14"/>
                    <a:pt x="18" y="14"/>
                  </a:cubicBezTo>
                  <a:cubicBezTo>
                    <a:pt x="22" y="14"/>
                    <a:pt x="25" y="11"/>
                    <a:pt x="25"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0" name="Freeform 273"/>
            <p:cNvSpPr>
              <a:spLocks/>
            </p:cNvSpPr>
            <p:nvPr/>
          </p:nvSpPr>
          <p:spPr bwMode="auto">
            <a:xfrm>
              <a:off x="3225" y="3403"/>
              <a:ext cx="17" cy="16"/>
            </a:xfrm>
            <a:custGeom>
              <a:avLst/>
              <a:gdLst>
                <a:gd name="T0" fmla="*/ 14 w 15"/>
                <a:gd name="T1" fmla="*/ 0 h 14"/>
                <a:gd name="T2" fmla="*/ 0 w 15"/>
                <a:gd name="T3" fmla="*/ 0 h 14"/>
                <a:gd name="T4" fmla="*/ 3 w 15"/>
                <a:gd name="T5" fmla="*/ 7 h 14"/>
                <a:gd name="T6" fmla="*/ 0 w 15"/>
                <a:gd name="T7" fmla="*/ 14 h 14"/>
                <a:gd name="T8" fmla="*/ 14 w 15"/>
                <a:gd name="T9" fmla="*/ 14 h 14"/>
                <a:gd name="T10" fmla="*/ 15 w 15"/>
                <a:gd name="T11" fmla="*/ 7 h 14"/>
                <a:gd name="T12" fmla="*/ 14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4" y="0"/>
                  </a:moveTo>
                  <a:cubicBezTo>
                    <a:pt x="0" y="0"/>
                    <a:pt x="0" y="0"/>
                    <a:pt x="0" y="0"/>
                  </a:cubicBezTo>
                  <a:cubicBezTo>
                    <a:pt x="2" y="2"/>
                    <a:pt x="3" y="4"/>
                    <a:pt x="3" y="7"/>
                  </a:cubicBezTo>
                  <a:cubicBezTo>
                    <a:pt x="3" y="10"/>
                    <a:pt x="2" y="12"/>
                    <a:pt x="0" y="14"/>
                  </a:cubicBezTo>
                  <a:cubicBezTo>
                    <a:pt x="14" y="14"/>
                    <a:pt x="14" y="14"/>
                    <a:pt x="14" y="14"/>
                  </a:cubicBezTo>
                  <a:cubicBezTo>
                    <a:pt x="14" y="12"/>
                    <a:pt x="15" y="9"/>
                    <a:pt x="15" y="7"/>
                  </a:cubicBezTo>
                  <a:cubicBezTo>
                    <a:pt x="15" y="4"/>
                    <a:pt x="14"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1" name="Freeform 274"/>
            <p:cNvSpPr>
              <a:spLocks/>
            </p:cNvSpPr>
            <p:nvPr/>
          </p:nvSpPr>
          <p:spPr bwMode="auto">
            <a:xfrm>
              <a:off x="3163" y="338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4"/>
                    <a:pt x="54" y="0"/>
                    <a:pt x="45" y="0"/>
                  </a:cubicBezTo>
                  <a:cubicBezTo>
                    <a:pt x="23" y="0"/>
                    <a:pt x="23" y="0"/>
                    <a:pt x="23" y="0"/>
                  </a:cubicBezTo>
                  <a:cubicBezTo>
                    <a:pt x="11" y="0"/>
                    <a:pt x="0" y="10"/>
                    <a:pt x="0" y="23"/>
                  </a:cubicBezTo>
                  <a:cubicBezTo>
                    <a:pt x="0" y="36"/>
                    <a:pt x="11"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2" name="Freeform 275"/>
            <p:cNvSpPr>
              <a:spLocks/>
            </p:cNvSpPr>
            <p:nvPr/>
          </p:nvSpPr>
          <p:spPr bwMode="auto">
            <a:xfrm>
              <a:off x="3247" y="3403"/>
              <a:ext cx="17" cy="16"/>
            </a:xfrm>
            <a:custGeom>
              <a:avLst/>
              <a:gdLst>
                <a:gd name="T0" fmla="*/ 15 w 15"/>
                <a:gd name="T1" fmla="*/ 0 h 14"/>
                <a:gd name="T2" fmla="*/ 1 w 15"/>
                <a:gd name="T3" fmla="*/ 0 h 14"/>
                <a:gd name="T4" fmla="*/ 0 w 15"/>
                <a:gd name="T5" fmla="*/ 7 h 14"/>
                <a:gd name="T6" fmla="*/ 1 w 15"/>
                <a:gd name="T7" fmla="*/ 14 h 14"/>
                <a:gd name="T8" fmla="*/ 15 w 15"/>
                <a:gd name="T9" fmla="*/ 14 h 14"/>
                <a:gd name="T10" fmla="*/ 12 w 15"/>
                <a:gd name="T11" fmla="*/ 7 h 14"/>
                <a:gd name="T12" fmla="*/ 15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5" y="0"/>
                  </a:moveTo>
                  <a:cubicBezTo>
                    <a:pt x="1" y="0"/>
                    <a:pt x="1" y="0"/>
                    <a:pt x="1" y="0"/>
                  </a:cubicBezTo>
                  <a:cubicBezTo>
                    <a:pt x="1" y="2"/>
                    <a:pt x="0" y="4"/>
                    <a:pt x="0" y="7"/>
                  </a:cubicBezTo>
                  <a:cubicBezTo>
                    <a:pt x="0" y="9"/>
                    <a:pt x="1" y="12"/>
                    <a:pt x="1" y="14"/>
                  </a:cubicBezTo>
                  <a:cubicBezTo>
                    <a:pt x="15" y="14"/>
                    <a:pt x="15" y="14"/>
                    <a:pt x="15" y="14"/>
                  </a:cubicBezTo>
                  <a:cubicBezTo>
                    <a:pt x="13" y="12"/>
                    <a:pt x="12" y="10"/>
                    <a:pt x="12" y="7"/>
                  </a:cubicBezTo>
                  <a:cubicBezTo>
                    <a:pt x="12" y="4"/>
                    <a:pt x="13" y="2"/>
                    <a:pt x="15"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3" name="Freeform 276"/>
            <p:cNvSpPr>
              <a:spLocks/>
            </p:cNvSpPr>
            <p:nvPr/>
          </p:nvSpPr>
          <p:spPr bwMode="auto">
            <a:xfrm>
              <a:off x="3250" y="3385"/>
              <a:ext cx="76" cy="53"/>
            </a:xfrm>
            <a:custGeom>
              <a:avLst/>
              <a:gdLst>
                <a:gd name="T0" fmla="*/ 43 w 66"/>
                <a:gd name="T1" fmla="*/ 0 h 46"/>
                <a:gd name="T2" fmla="*/ 21 w 66"/>
                <a:gd name="T3" fmla="*/ 0 h 46"/>
                <a:gd name="T4" fmla="*/ 0 w 66"/>
                <a:gd name="T5" fmla="*/ 12 h 46"/>
                <a:gd name="T6" fmla="*/ 19 w 66"/>
                <a:gd name="T7" fmla="*/ 12 h 46"/>
                <a:gd name="T8" fmla="*/ 21 w 66"/>
                <a:gd name="T9" fmla="*/ 12 h 46"/>
                <a:gd name="T10" fmla="*/ 43 w 66"/>
                <a:gd name="T11" fmla="*/ 12 h 46"/>
                <a:gd name="T12" fmla="*/ 54 w 66"/>
                <a:gd name="T13" fmla="*/ 23 h 46"/>
                <a:gd name="T14" fmla="*/ 43 w 66"/>
                <a:gd name="T15" fmla="*/ 34 h 46"/>
                <a:gd name="T16" fmla="*/ 21 w 66"/>
                <a:gd name="T17" fmla="*/ 34 h 46"/>
                <a:gd name="T18" fmla="*/ 19 w 66"/>
                <a:gd name="T19" fmla="*/ 34 h 46"/>
                <a:gd name="T20" fmla="*/ 0 w 66"/>
                <a:gd name="T21" fmla="*/ 34 h 46"/>
                <a:gd name="T22" fmla="*/ 21 w 66"/>
                <a:gd name="T23" fmla="*/ 46 h 46"/>
                <a:gd name="T24" fmla="*/ 43 w 66"/>
                <a:gd name="T25" fmla="*/ 46 h 46"/>
                <a:gd name="T26" fmla="*/ 66 w 66"/>
                <a:gd name="T27" fmla="*/ 23 h 46"/>
                <a:gd name="T28" fmla="*/ 43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3" y="0"/>
                  </a:moveTo>
                  <a:cubicBezTo>
                    <a:pt x="21" y="0"/>
                    <a:pt x="21" y="0"/>
                    <a:pt x="21" y="0"/>
                  </a:cubicBezTo>
                  <a:cubicBezTo>
                    <a:pt x="12" y="0"/>
                    <a:pt x="4" y="4"/>
                    <a:pt x="0" y="12"/>
                  </a:cubicBezTo>
                  <a:cubicBezTo>
                    <a:pt x="19" y="12"/>
                    <a:pt x="19" y="12"/>
                    <a:pt x="19" y="12"/>
                  </a:cubicBezTo>
                  <a:cubicBezTo>
                    <a:pt x="20" y="12"/>
                    <a:pt x="20" y="12"/>
                    <a:pt x="21" y="12"/>
                  </a:cubicBezTo>
                  <a:cubicBezTo>
                    <a:pt x="43" y="12"/>
                    <a:pt x="43" y="12"/>
                    <a:pt x="43" y="12"/>
                  </a:cubicBezTo>
                  <a:cubicBezTo>
                    <a:pt x="49" y="12"/>
                    <a:pt x="54" y="17"/>
                    <a:pt x="54" y="23"/>
                  </a:cubicBezTo>
                  <a:cubicBezTo>
                    <a:pt x="54" y="29"/>
                    <a:pt x="49" y="34"/>
                    <a:pt x="43" y="34"/>
                  </a:cubicBezTo>
                  <a:cubicBezTo>
                    <a:pt x="21" y="34"/>
                    <a:pt x="21" y="34"/>
                    <a:pt x="21" y="34"/>
                  </a:cubicBezTo>
                  <a:cubicBezTo>
                    <a:pt x="20" y="34"/>
                    <a:pt x="20" y="34"/>
                    <a:pt x="19" y="34"/>
                  </a:cubicBezTo>
                  <a:cubicBezTo>
                    <a:pt x="0" y="34"/>
                    <a:pt x="0" y="34"/>
                    <a:pt x="0" y="34"/>
                  </a:cubicBezTo>
                  <a:cubicBezTo>
                    <a:pt x="4" y="41"/>
                    <a:pt x="12" y="46"/>
                    <a:pt x="21" y="46"/>
                  </a:cubicBezTo>
                  <a:cubicBezTo>
                    <a:pt x="43" y="46"/>
                    <a:pt x="43" y="46"/>
                    <a:pt x="43" y="46"/>
                  </a:cubicBezTo>
                  <a:cubicBezTo>
                    <a:pt x="56" y="46"/>
                    <a:pt x="66" y="36"/>
                    <a:pt x="66" y="23"/>
                  </a:cubicBezTo>
                  <a:cubicBezTo>
                    <a:pt x="66" y="10"/>
                    <a:pt x="56" y="0"/>
                    <a:pt x="4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4" name="Freeform 277"/>
            <p:cNvSpPr>
              <a:spLocks noEditPoints="1"/>
            </p:cNvSpPr>
            <p:nvPr/>
          </p:nvSpPr>
          <p:spPr bwMode="auto">
            <a:xfrm>
              <a:off x="3134" y="3300"/>
              <a:ext cx="221"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5" name="Freeform 278"/>
            <p:cNvSpPr>
              <a:spLocks/>
            </p:cNvSpPr>
            <p:nvPr/>
          </p:nvSpPr>
          <p:spPr bwMode="auto">
            <a:xfrm>
              <a:off x="3142" y="1474"/>
              <a:ext cx="89"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6" name="Freeform 279"/>
            <p:cNvSpPr>
              <a:spLocks/>
            </p:cNvSpPr>
            <p:nvPr/>
          </p:nvSpPr>
          <p:spPr bwMode="auto">
            <a:xfrm>
              <a:off x="3142" y="1474"/>
              <a:ext cx="27"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4"/>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7" name="Freeform 280"/>
            <p:cNvSpPr>
              <a:spLocks/>
            </p:cNvSpPr>
            <p:nvPr/>
          </p:nvSpPr>
          <p:spPr bwMode="auto">
            <a:xfrm>
              <a:off x="3182" y="1474"/>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4"/>
                    <a:pt x="1" y="7"/>
                  </a:cubicBezTo>
                  <a:cubicBezTo>
                    <a:pt x="1" y="9"/>
                    <a:pt x="1" y="12"/>
                    <a:pt x="0" y="14"/>
                  </a:cubicBezTo>
                  <a:cubicBezTo>
                    <a:pt x="7" y="14"/>
                    <a:pt x="7" y="14"/>
                    <a:pt x="7" y="14"/>
                  </a:cubicBezTo>
                  <a:cubicBezTo>
                    <a:pt x="6" y="12"/>
                    <a:pt x="6" y="9"/>
                    <a:pt x="6" y="7"/>
                  </a:cubicBezTo>
                  <a:cubicBezTo>
                    <a:pt x="6" y="4"/>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8" name="Freeform 281"/>
            <p:cNvSpPr>
              <a:spLocks/>
            </p:cNvSpPr>
            <p:nvPr/>
          </p:nvSpPr>
          <p:spPr bwMode="auto">
            <a:xfrm>
              <a:off x="3203" y="1474"/>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4"/>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9" name="Freeform 282"/>
            <p:cNvSpPr>
              <a:spLocks/>
            </p:cNvSpPr>
            <p:nvPr/>
          </p:nvSpPr>
          <p:spPr bwMode="auto">
            <a:xfrm>
              <a:off x="3167" y="1474"/>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4"/>
                    <a:pt x="2" y="7"/>
                  </a:cubicBezTo>
                  <a:cubicBezTo>
                    <a:pt x="2" y="10"/>
                    <a:pt x="1" y="12"/>
                    <a:pt x="0" y="14"/>
                  </a:cubicBezTo>
                  <a:cubicBezTo>
                    <a:pt x="13" y="14"/>
                    <a:pt x="13" y="14"/>
                    <a:pt x="13" y="14"/>
                  </a:cubicBezTo>
                  <a:cubicBezTo>
                    <a:pt x="14" y="12"/>
                    <a:pt x="14" y="9"/>
                    <a:pt x="14" y="7"/>
                  </a:cubicBezTo>
                  <a:cubicBezTo>
                    <a:pt x="14" y="4"/>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0" name="Freeform 283"/>
            <p:cNvSpPr>
              <a:spLocks/>
            </p:cNvSpPr>
            <p:nvPr/>
          </p:nvSpPr>
          <p:spPr bwMode="auto">
            <a:xfrm>
              <a:off x="3104" y="1455"/>
              <a:ext cx="76" cy="53"/>
            </a:xfrm>
            <a:custGeom>
              <a:avLst/>
              <a:gdLst>
                <a:gd name="T0" fmla="*/ 46 w 66"/>
                <a:gd name="T1" fmla="*/ 34 h 46"/>
                <a:gd name="T2" fmla="*/ 24 w 66"/>
                <a:gd name="T3" fmla="*/ 34 h 46"/>
                <a:gd name="T4" fmla="*/ 12 w 66"/>
                <a:gd name="T5" fmla="*/ 23 h 46"/>
                <a:gd name="T6" fmla="*/ 24 w 66"/>
                <a:gd name="T7" fmla="*/ 12 h 46"/>
                <a:gd name="T8" fmla="*/ 46 w 66"/>
                <a:gd name="T9" fmla="*/ 12 h 46"/>
                <a:gd name="T10" fmla="*/ 47 w 66"/>
                <a:gd name="T11" fmla="*/ 12 h 46"/>
                <a:gd name="T12" fmla="*/ 66 w 66"/>
                <a:gd name="T13" fmla="*/ 12 h 46"/>
                <a:gd name="T14" fmla="*/ 46 w 66"/>
                <a:gd name="T15" fmla="*/ 0 h 46"/>
                <a:gd name="T16" fmla="*/ 24 w 66"/>
                <a:gd name="T17" fmla="*/ 0 h 46"/>
                <a:gd name="T18" fmla="*/ 0 w 66"/>
                <a:gd name="T19" fmla="*/ 23 h 46"/>
                <a:gd name="T20" fmla="*/ 24 w 66"/>
                <a:gd name="T21" fmla="*/ 46 h 46"/>
                <a:gd name="T22" fmla="*/ 46 w 66"/>
                <a:gd name="T23" fmla="*/ 46 h 46"/>
                <a:gd name="T24" fmla="*/ 66 w 66"/>
                <a:gd name="T25" fmla="*/ 34 h 46"/>
                <a:gd name="T26" fmla="*/ 47 w 66"/>
                <a:gd name="T27" fmla="*/ 34 h 46"/>
                <a:gd name="T28" fmla="*/ 46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6" y="34"/>
                  </a:moveTo>
                  <a:cubicBezTo>
                    <a:pt x="24" y="34"/>
                    <a:pt x="24" y="34"/>
                    <a:pt x="24" y="34"/>
                  </a:cubicBezTo>
                  <a:cubicBezTo>
                    <a:pt x="17" y="34"/>
                    <a:pt x="12" y="29"/>
                    <a:pt x="12" y="23"/>
                  </a:cubicBezTo>
                  <a:cubicBezTo>
                    <a:pt x="12" y="17"/>
                    <a:pt x="17" y="12"/>
                    <a:pt x="24" y="12"/>
                  </a:cubicBezTo>
                  <a:cubicBezTo>
                    <a:pt x="46" y="12"/>
                    <a:pt x="46" y="12"/>
                    <a:pt x="46" y="12"/>
                  </a:cubicBezTo>
                  <a:cubicBezTo>
                    <a:pt x="46" y="12"/>
                    <a:pt x="47" y="12"/>
                    <a:pt x="47" y="12"/>
                  </a:cubicBezTo>
                  <a:cubicBezTo>
                    <a:pt x="66" y="12"/>
                    <a:pt x="66" y="12"/>
                    <a:pt x="66" y="12"/>
                  </a:cubicBezTo>
                  <a:cubicBezTo>
                    <a:pt x="62" y="5"/>
                    <a:pt x="55" y="0"/>
                    <a:pt x="46" y="0"/>
                  </a:cubicBezTo>
                  <a:cubicBezTo>
                    <a:pt x="24" y="0"/>
                    <a:pt x="24" y="0"/>
                    <a:pt x="24" y="0"/>
                  </a:cubicBezTo>
                  <a:cubicBezTo>
                    <a:pt x="11" y="0"/>
                    <a:pt x="0" y="10"/>
                    <a:pt x="0" y="23"/>
                  </a:cubicBezTo>
                  <a:cubicBezTo>
                    <a:pt x="0" y="36"/>
                    <a:pt x="11" y="46"/>
                    <a:pt x="24" y="46"/>
                  </a:cubicBezTo>
                  <a:cubicBezTo>
                    <a:pt x="46" y="46"/>
                    <a:pt x="46" y="46"/>
                    <a:pt x="46" y="46"/>
                  </a:cubicBezTo>
                  <a:cubicBezTo>
                    <a:pt x="55" y="46"/>
                    <a:pt x="62" y="41"/>
                    <a:pt x="66" y="34"/>
                  </a:cubicBezTo>
                  <a:cubicBezTo>
                    <a:pt x="47" y="34"/>
                    <a:pt x="47" y="34"/>
                    <a:pt x="47" y="34"/>
                  </a:cubicBezTo>
                  <a:cubicBezTo>
                    <a:pt x="47" y="34"/>
                    <a:pt x="46" y="34"/>
                    <a:pt x="46"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1" name="Freeform 284"/>
            <p:cNvSpPr>
              <a:spLocks/>
            </p:cNvSpPr>
            <p:nvPr/>
          </p:nvSpPr>
          <p:spPr bwMode="auto">
            <a:xfrm>
              <a:off x="3189" y="1474"/>
              <a:ext cx="16"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4"/>
                    <a:pt x="0" y="7"/>
                  </a:cubicBezTo>
                  <a:cubicBezTo>
                    <a:pt x="0" y="9"/>
                    <a:pt x="0" y="12"/>
                    <a:pt x="1" y="14"/>
                  </a:cubicBezTo>
                  <a:cubicBezTo>
                    <a:pt x="14" y="14"/>
                    <a:pt x="14" y="14"/>
                    <a:pt x="14" y="14"/>
                  </a:cubicBezTo>
                  <a:cubicBezTo>
                    <a:pt x="13" y="12"/>
                    <a:pt x="12" y="10"/>
                    <a:pt x="12" y="7"/>
                  </a:cubicBezTo>
                  <a:cubicBezTo>
                    <a:pt x="12" y="4"/>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2" name="Freeform 285"/>
            <p:cNvSpPr>
              <a:spLocks/>
            </p:cNvSpPr>
            <p:nvPr/>
          </p:nvSpPr>
          <p:spPr bwMode="auto">
            <a:xfrm>
              <a:off x="3193" y="1455"/>
              <a:ext cx="75" cy="53"/>
            </a:xfrm>
            <a:custGeom>
              <a:avLst/>
              <a:gdLst>
                <a:gd name="T0" fmla="*/ 42 w 65"/>
                <a:gd name="T1" fmla="*/ 0 h 46"/>
                <a:gd name="T2" fmla="*/ 20 w 65"/>
                <a:gd name="T3" fmla="*/ 0 h 46"/>
                <a:gd name="T4" fmla="*/ 0 w 65"/>
                <a:gd name="T5" fmla="*/ 12 h 46"/>
                <a:gd name="T6" fmla="*/ 19 w 65"/>
                <a:gd name="T7" fmla="*/ 12 h 46"/>
                <a:gd name="T8" fmla="*/ 20 w 65"/>
                <a:gd name="T9" fmla="*/ 12 h 46"/>
                <a:gd name="T10" fmla="*/ 42 w 65"/>
                <a:gd name="T11" fmla="*/ 12 h 46"/>
                <a:gd name="T12" fmla="*/ 53 w 65"/>
                <a:gd name="T13" fmla="*/ 23 h 46"/>
                <a:gd name="T14" fmla="*/ 42 w 65"/>
                <a:gd name="T15" fmla="*/ 34 h 46"/>
                <a:gd name="T16" fmla="*/ 20 w 65"/>
                <a:gd name="T17" fmla="*/ 34 h 46"/>
                <a:gd name="T18" fmla="*/ 19 w 65"/>
                <a:gd name="T19" fmla="*/ 34 h 46"/>
                <a:gd name="T20" fmla="*/ 0 w 65"/>
                <a:gd name="T21" fmla="*/ 34 h 46"/>
                <a:gd name="T22" fmla="*/ 20 w 65"/>
                <a:gd name="T23" fmla="*/ 46 h 46"/>
                <a:gd name="T24" fmla="*/ 42 w 65"/>
                <a:gd name="T25" fmla="*/ 46 h 46"/>
                <a:gd name="T26" fmla="*/ 65 w 65"/>
                <a:gd name="T27" fmla="*/ 23 h 46"/>
                <a:gd name="T28" fmla="*/ 42 w 65"/>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6">
                  <a:moveTo>
                    <a:pt x="42" y="0"/>
                  </a:moveTo>
                  <a:cubicBezTo>
                    <a:pt x="20" y="0"/>
                    <a:pt x="20" y="0"/>
                    <a:pt x="20" y="0"/>
                  </a:cubicBezTo>
                  <a:cubicBezTo>
                    <a:pt x="11" y="0"/>
                    <a:pt x="3" y="5"/>
                    <a:pt x="0" y="12"/>
                  </a:cubicBezTo>
                  <a:cubicBezTo>
                    <a:pt x="19" y="12"/>
                    <a:pt x="19" y="12"/>
                    <a:pt x="19" y="12"/>
                  </a:cubicBezTo>
                  <a:cubicBezTo>
                    <a:pt x="19" y="12"/>
                    <a:pt x="19" y="12"/>
                    <a:pt x="20" y="12"/>
                  </a:cubicBezTo>
                  <a:cubicBezTo>
                    <a:pt x="42" y="12"/>
                    <a:pt x="42" y="12"/>
                    <a:pt x="42" y="12"/>
                  </a:cubicBezTo>
                  <a:cubicBezTo>
                    <a:pt x="48" y="12"/>
                    <a:pt x="53" y="17"/>
                    <a:pt x="53" y="23"/>
                  </a:cubicBezTo>
                  <a:cubicBezTo>
                    <a:pt x="53" y="29"/>
                    <a:pt x="48" y="34"/>
                    <a:pt x="42" y="34"/>
                  </a:cubicBezTo>
                  <a:cubicBezTo>
                    <a:pt x="20" y="34"/>
                    <a:pt x="20" y="34"/>
                    <a:pt x="20" y="34"/>
                  </a:cubicBezTo>
                  <a:cubicBezTo>
                    <a:pt x="19" y="34"/>
                    <a:pt x="19" y="34"/>
                    <a:pt x="19" y="34"/>
                  </a:cubicBezTo>
                  <a:cubicBezTo>
                    <a:pt x="0" y="34"/>
                    <a:pt x="0" y="34"/>
                    <a:pt x="0" y="34"/>
                  </a:cubicBezTo>
                  <a:cubicBezTo>
                    <a:pt x="3" y="41"/>
                    <a:pt x="11" y="46"/>
                    <a:pt x="20" y="46"/>
                  </a:cubicBezTo>
                  <a:cubicBezTo>
                    <a:pt x="42" y="46"/>
                    <a:pt x="42" y="46"/>
                    <a:pt x="42" y="46"/>
                  </a:cubicBezTo>
                  <a:cubicBezTo>
                    <a:pt x="55" y="46"/>
                    <a:pt x="65" y="36"/>
                    <a:pt x="65" y="23"/>
                  </a:cubicBezTo>
                  <a:cubicBezTo>
                    <a:pt x="65"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3" name="Freeform 286"/>
            <p:cNvSpPr>
              <a:spLocks noEditPoints="1"/>
            </p:cNvSpPr>
            <p:nvPr/>
          </p:nvSpPr>
          <p:spPr bwMode="auto">
            <a:xfrm>
              <a:off x="3075" y="1371"/>
              <a:ext cx="221"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3" y="12"/>
                    <a:pt x="180" y="50"/>
                    <a:pt x="180" y="96"/>
                  </a:cubicBezTo>
                  <a:cubicBezTo>
                    <a:pt x="180" y="142"/>
                    <a:pt x="143"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4" name="Freeform 287"/>
            <p:cNvSpPr>
              <a:spLocks/>
            </p:cNvSpPr>
            <p:nvPr/>
          </p:nvSpPr>
          <p:spPr bwMode="auto">
            <a:xfrm>
              <a:off x="4344" y="1474"/>
              <a:ext cx="89"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5" name="Freeform 288"/>
            <p:cNvSpPr>
              <a:spLocks/>
            </p:cNvSpPr>
            <p:nvPr/>
          </p:nvSpPr>
          <p:spPr bwMode="auto">
            <a:xfrm>
              <a:off x="4344" y="1474"/>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4"/>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6" name="Freeform 289"/>
            <p:cNvSpPr>
              <a:spLocks/>
            </p:cNvSpPr>
            <p:nvPr/>
          </p:nvSpPr>
          <p:spPr bwMode="auto">
            <a:xfrm>
              <a:off x="4384" y="1474"/>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4"/>
                    <a:pt x="1" y="7"/>
                  </a:cubicBezTo>
                  <a:cubicBezTo>
                    <a:pt x="1" y="9"/>
                    <a:pt x="1" y="12"/>
                    <a:pt x="0" y="14"/>
                  </a:cubicBezTo>
                  <a:cubicBezTo>
                    <a:pt x="7" y="14"/>
                    <a:pt x="7" y="14"/>
                    <a:pt x="7" y="14"/>
                  </a:cubicBezTo>
                  <a:cubicBezTo>
                    <a:pt x="6" y="12"/>
                    <a:pt x="6" y="9"/>
                    <a:pt x="6" y="7"/>
                  </a:cubicBezTo>
                  <a:cubicBezTo>
                    <a:pt x="6" y="4"/>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7" name="Freeform 290"/>
            <p:cNvSpPr>
              <a:spLocks/>
            </p:cNvSpPr>
            <p:nvPr/>
          </p:nvSpPr>
          <p:spPr bwMode="auto">
            <a:xfrm>
              <a:off x="4405" y="1474"/>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4"/>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8" name="Freeform 291"/>
            <p:cNvSpPr>
              <a:spLocks/>
            </p:cNvSpPr>
            <p:nvPr/>
          </p:nvSpPr>
          <p:spPr bwMode="auto">
            <a:xfrm>
              <a:off x="4369" y="1474"/>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4"/>
                    <a:pt x="2" y="7"/>
                  </a:cubicBezTo>
                  <a:cubicBezTo>
                    <a:pt x="2" y="10"/>
                    <a:pt x="1" y="12"/>
                    <a:pt x="0" y="14"/>
                  </a:cubicBezTo>
                  <a:cubicBezTo>
                    <a:pt x="13" y="14"/>
                    <a:pt x="13" y="14"/>
                    <a:pt x="13" y="14"/>
                  </a:cubicBezTo>
                  <a:cubicBezTo>
                    <a:pt x="14" y="12"/>
                    <a:pt x="14" y="9"/>
                    <a:pt x="14" y="7"/>
                  </a:cubicBezTo>
                  <a:cubicBezTo>
                    <a:pt x="14" y="4"/>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9" name="Freeform 292"/>
            <p:cNvSpPr>
              <a:spLocks/>
            </p:cNvSpPr>
            <p:nvPr/>
          </p:nvSpPr>
          <p:spPr bwMode="auto">
            <a:xfrm>
              <a:off x="4307" y="145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5"/>
                    <a:pt x="54" y="0"/>
                    <a:pt x="45" y="0"/>
                  </a:cubicBezTo>
                  <a:cubicBezTo>
                    <a:pt x="23" y="0"/>
                    <a:pt x="23" y="0"/>
                    <a:pt x="23" y="0"/>
                  </a:cubicBezTo>
                  <a:cubicBezTo>
                    <a:pt x="10" y="0"/>
                    <a:pt x="0" y="10"/>
                    <a:pt x="0" y="23"/>
                  </a:cubicBezTo>
                  <a:cubicBezTo>
                    <a:pt x="0" y="36"/>
                    <a:pt x="10"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0" name="Freeform 293"/>
            <p:cNvSpPr>
              <a:spLocks/>
            </p:cNvSpPr>
            <p:nvPr/>
          </p:nvSpPr>
          <p:spPr bwMode="auto">
            <a:xfrm>
              <a:off x="4391" y="1474"/>
              <a:ext cx="16"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4"/>
                    <a:pt x="0" y="7"/>
                  </a:cubicBezTo>
                  <a:cubicBezTo>
                    <a:pt x="0" y="9"/>
                    <a:pt x="0" y="12"/>
                    <a:pt x="1" y="14"/>
                  </a:cubicBezTo>
                  <a:cubicBezTo>
                    <a:pt x="14" y="14"/>
                    <a:pt x="14" y="14"/>
                    <a:pt x="14" y="14"/>
                  </a:cubicBezTo>
                  <a:cubicBezTo>
                    <a:pt x="13" y="12"/>
                    <a:pt x="12" y="10"/>
                    <a:pt x="12" y="7"/>
                  </a:cubicBezTo>
                  <a:cubicBezTo>
                    <a:pt x="12" y="4"/>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1" name="Freeform 294"/>
            <p:cNvSpPr>
              <a:spLocks/>
            </p:cNvSpPr>
            <p:nvPr/>
          </p:nvSpPr>
          <p:spPr bwMode="auto">
            <a:xfrm>
              <a:off x="4395" y="1455"/>
              <a:ext cx="76" cy="53"/>
            </a:xfrm>
            <a:custGeom>
              <a:avLst/>
              <a:gdLst>
                <a:gd name="T0" fmla="*/ 42 w 66"/>
                <a:gd name="T1" fmla="*/ 0 h 46"/>
                <a:gd name="T2" fmla="*/ 20 w 66"/>
                <a:gd name="T3" fmla="*/ 0 h 46"/>
                <a:gd name="T4" fmla="*/ 0 w 66"/>
                <a:gd name="T5" fmla="*/ 12 h 46"/>
                <a:gd name="T6" fmla="*/ 19 w 66"/>
                <a:gd name="T7" fmla="*/ 12 h 46"/>
                <a:gd name="T8" fmla="*/ 20 w 66"/>
                <a:gd name="T9" fmla="*/ 12 h 46"/>
                <a:gd name="T10" fmla="*/ 42 w 66"/>
                <a:gd name="T11" fmla="*/ 12 h 46"/>
                <a:gd name="T12" fmla="*/ 54 w 66"/>
                <a:gd name="T13" fmla="*/ 23 h 46"/>
                <a:gd name="T14" fmla="*/ 42 w 66"/>
                <a:gd name="T15" fmla="*/ 34 h 46"/>
                <a:gd name="T16" fmla="*/ 20 w 66"/>
                <a:gd name="T17" fmla="*/ 34 h 46"/>
                <a:gd name="T18" fmla="*/ 19 w 66"/>
                <a:gd name="T19" fmla="*/ 34 h 46"/>
                <a:gd name="T20" fmla="*/ 0 w 66"/>
                <a:gd name="T21" fmla="*/ 34 h 46"/>
                <a:gd name="T22" fmla="*/ 20 w 66"/>
                <a:gd name="T23" fmla="*/ 46 h 46"/>
                <a:gd name="T24" fmla="*/ 42 w 66"/>
                <a:gd name="T25" fmla="*/ 46 h 46"/>
                <a:gd name="T26" fmla="*/ 66 w 66"/>
                <a:gd name="T27" fmla="*/ 23 h 46"/>
                <a:gd name="T28" fmla="*/ 42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9" y="12"/>
                    <a:pt x="54" y="17"/>
                    <a:pt x="54" y="23"/>
                  </a:cubicBezTo>
                  <a:cubicBezTo>
                    <a:pt x="54" y="29"/>
                    <a:pt x="49" y="34"/>
                    <a:pt x="42" y="34"/>
                  </a:cubicBezTo>
                  <a:cubicBezTo>
                    <a:pt x="20" y="34"/>
                    <a:pt x="20" y="34"/>
                    <a:pt x="20" y="34"/>
                  </a:cubicBezTo>
                  <a:cubicBezTo>
                    <a:pt x="20" y="34"/>
                    <a:pt x="19" y="34"/>
                    <a:pt x="19" y="34"/>
                  </a:cubicBezTo>
                  <a:cubicBezTo>
                    <a:pt x="0" y="34"/>
                    <a:pt x="0" y="34"/>
                    <a:pt x="0" y="34"/>
                  </a:cubicBezTo>
                  <a:cubicBezTo>
                    <a:pt x="4" y="41"/>
                    <a:pt x="11" y="46"/>
                    <a:pt x="20" y="46"/>
                  </a:cubicBezTo>
                  <a:cubicBezTo>
                    <a:pt x="42" y="46"/>
                    <a:pt x="42" y="46"/>
                    <a:pt x="42" y="46"/>
                  </a:cubicBezTo>
                  <a:cubicBezTo>
                    <a:pt x="55" y="46"/>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2" name="Freeform 295"/>
            <p:cNvSpPr>
              <a:spLocks noEditPoints="1"/>
            </p:cNvSpPr>
            <p:nvPr/>
          </p:nvSpPr>
          <p:spPr bwMode="auto">
            <a:xfrm>
              <a:off x="4278" y="1371"/>
              <a:ext cx="222"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49" y="180"/>
                    <a:pt x="12" y="142"/>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3" name="Freeform 296"/>
            <p:cNvSpPr>
              <a:spLocks/>
            </p:cNvSpPr>
            <p:nvPr/>
          </p:nvSpPr>
          <p:spPr bwMode="auto">
            <a:xfrm>
              <a:off x="4547" y="3403"/>
              <a:ext cx="90" cy="16"/>
            </a:xfrm>
            <a:custGeom>
              <a:avLst/>
              <a:gdLst>
                <a:gd name="T0" fmla="*/ 8 w 78"/>
                <a:gd name="T1" fmla="*/ 14 h 14"/>
                <a:gd name="T2" fmla="*/ 0 w 78"/>
                <a:gd name="T3" fmla="*/ 7 h 14"/>
                <a:gd name="T4" fmla="*/ 8 w 78"/>
                <a:gd name="T5" fmla="*/ 0 h 14"/>
                <a:gd name="T6" fmla="*/ 71 w 78"/>
                <a:gd name="T7" fmla="*/ 0 h 14"/>
                <a:gd name="T8" fmla="*/ 78 w 78"/>
                <a:gd name="T9" fmla="*/ 7 h 14"/>
                <a:gd name="T10" fmla="*/ 71 w 78"/>
                <a:gd name="T11" fmla="*/ 14 h 14"/>
                <a:gd name="T12" fmla="*/ 8 w 7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8" h="14">
                  <a:moveTo>
                    <a:pt x="8" y="14"/>
                  </a:moveTo>
                  <a:cubicBezTo>
                    <a:pt x="4" y="14"/>
                    <a:pt x="0" y="11"/>
                    <a:pt x="0" y="7"/>
                  </a:cubicBezTo>
                  <a:cubicBezTo>
                    <a:pt x="0" y="3"/>
                    <a:pt x="4" y="0"/>
                    <a:pt x="8" y="0"/>
                  </a:cubicBezTo>
                  <a:cubicBezTo>
                    <a:pt x="71" y="0"/>
                    <a:pt x="71" y="0"/>
                    <a:pt x="71" y="0"/>
                  </a:cubicBezTo>
                  <a:cubicBezTo>
                    <a:pt x="74" y="0"/>
                    <a:pt x="78" y="3"/>
                    <a:pt x="78" y="7"/>
                  </a:cubicBezTo>
                  <a:cubicBezTo>
                    <a:pt x="78" y="11"/>
                    <a:pt x="74" y="14"/>
                    <a:pt x="71" y="14"/>
                  </a:cubicBezTo>
                  <a:lnTo>
                    <a:pt x="8"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4" name="Freeform 297"/>
            <p:cNvSpPr>
              <a:spLocks/>
            </p:cNvSpPr>
            <p:nvPr/>
          </p:nvSpPr>
          <p:spPr bwMode="auto">
            <a:xfrm>
              <a:off x="4547" y="3403"/>
              <a:ext cx="29" cy="16"/>
            </a:xfrm>
            <a:custGeom>
              <a:avLst/>
              <a:gdLst>
                <a:gd name="T0" fmla="*/ 22 w 25"/>
                <a:gd name="T1" fmla="*/ 0 h 14"/>
                <a:gd name="T2" fmla="*/ 8 w 25"/>
                <a:gd name="T3" fmla="*/ 0 h 14"/>
                <a:gd name="T4" fmla="*/ 0 w 25"/>
                <a:gd name="T5" fmla="*/ 7 h 14"/>
                <a:gd name="T6" fmla="*/ 8 w 25"/>
                <a:gd name="T7" fmla="*/ 14 h 14"/>
                <a:gd name="T8" fmla="*/ 22 w 25"/>
                <a:gd name="T9" fmla="*/ 14 h 14"/>
                <a:gd name="T10" fmla="*/ 25 w 25"/>
                <a:gd name="T11" fmla="*/ 7 h 14"/>
                <a:gd name="T12" fmla="*/ 22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2" y="0"/>
                  </a:moveTo>
                  <a:cubicBezTo>
                    <a:pt x="8" y="0"/>
                    <a:pt x="8" y="0"/>
                    <a:pt x="8" y="0"/>
                  </a:cubicBezTo>
                  <a:cubicBezTo>
                    <a:pt x="4" y="0"/>
                    <a:pt x="0" y="3"/>
                    <a:pt x="0" y="7"/>
                  </a:cubicBezTo>
                  <a:cubicBezTo>
                    <a:pt x="0" y="11"/>
                    <a:pt x="4" y="14"/>
                    <a:pt x="8" y="14"/>
                  </a:cubicBezTo>
                  <a:cubicBezTo>
                    <a:pt x="22" y="14"/>
                    <a:pt x="22" y="14"/>
                    <a:pt x="22" y="14"/>
                  </a:cubicBezTo>
                  <a:cubicBezTo>
                    <a:pt x="24" y="12"/>
                    <a:pt x="25" y="10"/>
                    <a:pt x="25" y="7"/>
                  </a:cubicBezTo>
                  <a:cubicBezTo>
                    <a:pt x="25" y="4"/>
                    <a:pt x="24"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5" name="Freeform 298"/>
            <p:cNvSpPr>
              <a:spLocks/>
            </p:cNvSpPr>
            <p:nvPr/>
          </p:nvSpPr>
          <p:spPr bwMode="auto">
            <a:xfrm>
              <a:off x="4589" y="3403"/>
              <a:ext cx="6" cy="16"/>
            </a:xfrm>
            <a:custGeom>
              <a:avLst/>
              <a:gdLst>
                <a:gd name="T0" fmla="*/ 6 w 6"/>
                <a:gd name="T1" fmla="*/ 0 h 14"/>
                <a:gd name="T2" fmla="*/ 0 w 6"/>
                <a:gd name="T3" fmla="*/ 0 h 14"/>
                <a:gd name="T4" fmla="*/ 1 w 6"/>
                <a:gd name="T5" fmla="*/ 7 h 14"/>
                <a:gd name="T6" fmla="*/ 0 w 6"/>
                <a:gd name="T7" fmla="*/ 14 h 14"/>
                <a:gd name="T8" fmla="*/ 6 w 6"/>
                <a:gd name="T9" fmla="*/ 14 h 14"/>
                <a:gd name="T10" fmla="*/ 5 w 6"/>
                <a:gd name="T11" fmla="*/ 7 h 14"/>
                <a:gd name="T12" fmla="*/ 6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6" y="0"/>
                  </a:moveTo>
                  <a:cubicBezTo>
                    <a:pt x="0" y="0"/>
                    <a:pt x="0" y="0"/>
                    <a:pt x="0" y="0"/>
                  </a:cubicBezTo>
                  <a:cubicBezTo>
                    <a:pt x="0" y="2"/>
                    <a:pt x="1" y="4"/>
                    <a:pt x="1" y="7"/>
                  </a:cubicBezTo>
                  <a:cubicBezTo>
                    <a:pt x="1" y="9"/>
                    <a:pt x="0" y="12"/>
                    <a:pt x="0" y="14"/>
                  </a:cubicBezTo>
                  <a:cubicBezTo>
                    <a:pt x="6" y="14"/>
                    <a:pt x="6" y="14"/>
                    <a:pt x="6" y="14"/>
                  </a:cubicBezTo>
                  <a:cubicBezTo>
                    <a:pt x="6" y="12"/>
                    <a:pt x="5" y="9"/>
                    <a:pt x="5" y="7"/>
                  </a:cubicBezTo>
                  <a:cubicBezTo>
                    <a:pt x="5" y="4"/>
                    <a:pt x="6" y="2"/>
                    <a:pt x="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6" name="Freeform 299"/>
            <p:cNvSpPr>
              <a:spLocks/>
            </p:cNvSpPr>
            <p:nvPr/>
          </p:nvSpPr>
          <p:spPr bwMode="auto">
            <a:xfrm>
              <a:off x="4608" y="3403"/>
              <a:ext cx="29" cy="16"/>
            </a:xfrm>
            <a:custGeom>
              <a:avLst/>
              <a:gdLst>
                <a:gd name="T0" fmla="*/ 25 w 25"/>
                <a:gd name="T1" fmla="*/ 7 h 14"/>
                <a:gd name="T2" fmla="*/ 18 w 25"/>
                <a:gd name="T3" fmla="*/ 0 h 14"/>
                <a:gd name="T4" fmla="*/ 3 w 25"/>
                <a:gd name="T5" fmla="*/ 0 h 14"/>
                <a:gd name="T6" fmla="*/ 0 w 25"/>
                <a:gd name="T7" fmla="*/ 7 h 14"/>
                <a:gd name="T8" fmla="*/ 3 w 25"/>
                <a:gd name="T9" fmla="*/ 14 h 14"/>
                <a:gd name="T10" fmla="*/ 18 w 25"/>
                <a:gd name="T11" fmla="*/ 14 h 14"/>
                <a:gd name="T12" fmla="*/ 25 w 2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5" y="7"/>
                  </a:moveTo>
                  <a:cubicBezTo>
                    <a:pt x="25" y="3"/>
                    <a:pt x="21" y="0"/>
                    <a:pt x="18" y="0"/>
                  </a:cubicBezTo>
                  <a:cubicBezTo>
                    <a:pt x="3" y="0"/>
                    <a:pt x="3" y="0"/>
                    <a:pt x="3" y="0"/>
                  </a:cubicBezTo>
                  <a:cubicBezTo>
                    <a:pt x="1" y="2"/>
                    <a:pt x="0" y="4"/>
                    <a:pt x="0" y="7"/>
                  </a:cubicBezTo>
                  <a:cubicBezTo>
                    <a:pt x="0" y="10"/>
                    <a:pt x="1" y="12"/>
                    <a:pt x="3" y="14"/>
                  </a:cubicBezTo>
                  <a:cubicBezTo>
                    <a:pt x="18" y="14"/>
                    <a:pt x="18" y="14"/>
                    <a:pt x="18" y="14"/>
                  </a:cubicBezTo>
                  <a:cubicBezTo>
                    <a:pt x="21" y="14"/>
                    <a:pt x="25" y="11"/>
                    <a:pt x="25"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7" name="Freeform 300"/>
            <p:cNvSpPr>
              <a:spLocks/>
            </p:cNvSpPr>
            <p:nvPr/>
          </p:nvSpPr>
          <p:spPr bwMode="auto">
            <a:xfrm>
              <a:off x="4572" y="3403"/>
              <a:ext cx="18" cy="16"/>
            </a:xfrm>
            <a:custGeom>
              <a:avLst/>
              <a:gdLst>
                <a:gd name="T0" fmla="*/ 14 w 15"/>
                <a:gd name="T1" fmla="*/ 0 h 14"/>
                <a:gd name="T2" fmla="*/ 0 w 15"/>
                <a:gd name="T3" fmla="*/ 0 h 14"/>
                <a:gd name="T4" fmla="*/ 3 w 15"/>
                <a:gd name="T5" fmla="*/ 7 h 14"/>
                <a:gd name="T6" fmla="*/ 0 w 15"/>
                <a:gd name="T7" fmla="*/ 14 h 14"/>
                <a:gd name="T8" fmla="*/ 14 w 15"/>
                <a:gd name="T9" fmla="*/ 14 h 14"/>
                <a:gd name="T10" fmla="*/ 15 w 15"/>
                <a:gd name="T11" fmla="*/ 7 h 14"/>
                <a:gd name="T12" fmla="*/ 14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4" y="0"/>
                  </a:moveTo>
                  <a:cubicBezTo>
                    <a:pt x="0" y="0"/>
                    <a:pt x="0" y="0"/>
                    <a:pt x="0" y="0"/>
                  </a:cubicBezTo>
                  <a:cubicBezTo>
                    <a:pt x="2" y="2"/>
                    <a:pt x="3" y="4"/>
                    <a:pt x="3" y="7"/>
                  </a:cubicBezTo>
                  <a:cubicBezTo>
                    <a:pt x="3" y="10"/>
                    <a:pt x="2" y="12"/>
                    <a:pt x="0" y="14"/>
                  </a:cubicBezTo>
                  <a:cubicBezTo>
                    <a:pt x="14" y="14"/>
                    <a:pt x="14" y="14"/>
                    <a:pt x="14" y="14"/>
                  </a:cubicBezTo>
                  <a:cubicBezTo>
                    <a:pt x="14" y="12"/>
                    <a:pt x="15" y="9"/>
                    <a:pt x="15" y="7"/>
                  </a:cubicBezTo>
                  <a:cubicBezTo>
                    <a:pt x="15" y="4"/>
                    <a:pt x="14"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8" name="Freeform 301"/>
            <p:cNvSpPr>
              <a:spLocks/>
            </p:cNvSpPr>
            <p:nvPr/>
          </p:nvSpPr>
          <p:spPr bwMode="auto">
            <a:xfrm>
              <a:off x="4510" y="338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4"/>
                    <a:pt x="54" y="0"/>
                    <a:pt x="45" y="0"/>
                  </a:cubicBezTo>
                  <a:cubicBezTo>
                    <a:pt x="23" y="0"/>
                    <a:pt x="23" y="0"/>
                    <a:pt x="23" y="0"/>
                  </a:cubicBezTo>
                  <a:cubicBezTo>
                    <a:pt x="10" y="0"/>
                    <a:pt x="0" y="10"/>
                    <a:pt x="0" y="23"/>
                  </a:cubicBezTo>
                  <a:cubicBezTo>
                    <a:pt x="0" y="36"/>
                    <a:pt x="10"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9" name="Freeform 302"/>
            <p:cNvSpPr>
              <a:spLocks/>
            </p:cNvSpPr>
            <p:nvPr/>
          </p:nvSpPr>
          <p:spPr bwMode="auto">
            <a:xfrm>
              <a:off x="4594" y="3403"/>
              <a:ext cx="18" cy="16"/>
            </a:xfrm>
            <a:custGeom>
              <a:avLst/>
              <a:gdLst>
                <a:gd name="T0" fmla="*/ 15 w 15"/>
                <a:gd name="T1" fmla="*/ 0 h 14"/>
                <a:gd name="T2" fmla="*/ 1 w 15"/>
                <a:gd name="T3" fmla="*/ 0 h 14"/>
                <a:gd name="T4" fmla="*/ 0 w 15"/>
                <a:gd name="T5" fmla="*/ 7 h 14"/>
                <a:gd name="T6" fmla="*/ 1 w 15"/>
                <a:gd name="T7" fmla="*/ 14 h 14"/>
                <a:gd name="T8" fmla="*/ 15 w 15"/>
                <a:gd name="T9" fmla="*/ 14 h 14"/>
                <a:gd name="T10" fmla="*/ 12 w 15"/>
                <a:gd name="T11" fmla="*/ 7 h 14"/>
                <a:gd name="T12" fmla="*/ 15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5" y="0"/>
                  </a:moveTo>
                  <a:cubicBezTo>
                    <a:pt x="1" y="0"/>
                    <a:pt x="1" y="0"/>
                    <a:pt x="1" y="0"/>
                  </a:cubicBezTo>
                  <a:cubicBezTo>
                    <a:pt x="1" y="2"/>
                    <a:pt x="0" y="4"/>
                    <a:pt x="0" y="7"/>
                  </a:cubicBezTo>
                  <a:cubicBezTo>
                    <a:pt x="0" y="9"/>
                    <a:pt x="1" y="12"/>
                    <a:pt x="1" y="14"/>
                  </a:cubicBezTo>
                  <a:cubicBezTo>
                    <a:pt x="15" y="14"/>
                    <a:pt x="15" y="14"/>
                    <a:pt x="15" y="14"/>
                  </a:cubicBezTo>
                  <a:cubicBezTo>
                    <a:pt x="13" y="12"/>
                    <a:pt x="12" y="10"/>
                    <a:pt x="12" y="7"/>
                  </a:cubicBezTo>
                  <a:cubicBezTo>
                    <a:pt x="12" y="4"/>
                    <a:pt x="13" y="2"/>
                    <a:pt x="15"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0" name="Freeform 303"/>
            <p:cNvSpPr>
              <a:spLocks/>
            </p:cNvSpPr>
            <p:nvPr/>
          </p:nvSpPr>
          <p:spPr bwMode="auto">
            <a:xfrm>
              <a:off x="4598" y="3385"/>
              <a:ext cx="76" cy="53"/>
            </a:xfrm>
            <a:custGeom>
              <a:avLst/>
              <a:gdLst>
                <a:gd name="T0" fmla="*/ 43 w 66"/>
                <a:gd name="T1" fmla="*/ 0 h 46"/>
                <a:gd name="T2" fmla="*/ 21 w 66"/>
                <a:gd name="T3" fmla="*/ 0 h 46"/>
                <a:gd name="T4" fmla="*/ 0 w 66"/>
                <a:gd name="T5" fmla="*/ 12 h 46"/>
                <a:gd name="T6" fmla="*/ 19 w 66"/>
                <a:gd name="T7" fmla="*/ 12 h 46"/>
                <a:gd name="T8" fmla="*/ 21 w 66"/>
                <a:gd name="T9" fmla="*/ 12 h 46"/>
                <a:gd name="T10" fmla="*/ 43 w 66"/>
                <a:gd name="T11" fmla="*/ 12 h 46"/>
                <a:gd name="T12" fmla="*/ 54 w 66"/>
                <a:gd name="T13" fmla="*/ 23 h 46"/>
                <a:gd name="T14" fmla="*/ 43 w 66"/>
                <a:gd name="T15" fmla="*/ 34 h 46"/>
                <a:gd name="T16" fmla="*/ 21 w 66"/>
                <a:gd name="T17" fmla="*/ 34 h 46"/>
                <a:gd name="T18" fmla="*/ 19 w 66"/>
                <a:gd name="T19" fmla="*/ 34 h 46"/>
                <a:gd name="T20" fmla="*/ 0 w 66"/>
                <a:gd name="T21" fmla="*/ 34 h 46"/>
                <a:gd name="T22" fmla="*/ 21 w 66"/>
                <a:gd name="T23" fmla="*/ 46 h 46"/>
                <a:gd name="T24" fmla="*/ 43 w 66"/>
                <a:gd name="T25" fmla="*/ 46 h 46"/>
                <a:gd name="T26" fmla="*/ 66 w 66"/>
                <a:gd name="T27" fmla="*/ 23 h 46"/>
                <a:gd name="T28" fmla="*/ 43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3" y="0"/>
                  </a:moveTo>
                  <a:cubicBezTo>
                    <a:pt x="21" y="0"/>
                    <a:pt x="21" y="0"/>
                    <a:pt x="21" y="0"/>
                  </a:cubicBezTo>
                  <a:cubicBezTo>
                    <a:pt x="12" y="0"/>
                    <a:pt x="4" y="4"/>
                    <a:pt x="0" y="12"/>
                  </a:cubicBezTo>
                  <a:cubicBezTo>
                    <a:pt x="19" y="12"/>
                    <a:pt x="19" y="12"/>
                    <a:pt x="19" y="12"/>
                  </a:cubicBezTo>
                  <a:cubicBezTo>
                    <a:pt x="20" y="12"/>
                    <a:pt x="20" y="12"/>
                    <a:pt x="21" y="12"/>
                  </a:cubicBezTo>
                  <a:cubicBezTo>
                    <a:pt x="43" y="12"/>
                    <a:pt x="43" y="12"/>
                    <a:pt x="43" y="12"/>
                  </a:cubicBezTo>
                  <a:cubicBezTo>
                    <a:pt x="49" y="12"/>
                    <a:pt x="54" y="17"/>
                    <a:pt x="54" y="23"/>
                  </a:cubicBezTo>
                  <a:cubicBezTo>
                    <a:pt x="54" y="29"/>
                    <a:pt x="49" y="34"/>
                    <a:pt x="43" y="34"/>
                  </a:cubicBezTo>
                  <a:cubicBezTo>
                    <a:pt x="21" y="34"/>
                    <a:pt x="21" y="34"/>
                    <a:pt x="21" y="34"/>
                  </a:cubicBezTo>
                  <a:cubicBezTo>
                    <a:pt x="20" y="34"/>
                    <a:pt x="20" y="34"/>
                    <a:pt x="19" y="34"/>
                  </a:cubicBezTo>
                  <a:cubicBezTo>
                    <a:pt x="0" y="34"/>
                    <a:pt x="0" y="34"/>
                    <a:pt x="0" y="34"/>
                  </a:cubicBezTo>
                  <a:cubicBezTo>
                    <a:pt x="4" y="41"/>
                    <a:pt x="12" y="46"/>
                    <a:pt x="21" y="46"/>
                  </a:cubicBezTo>
                  <a:cubicBezTo>
                    <a:pt x="43" y="46"/>
                    <a:pt x="43" y="46"/>
                    <a:pt x="43" y="46"/>
                  </a:cubicBezTo>
                  <a:cubicBezTo>
                    <a:pt x="56" y="46"/>
                    <a:pt x="66" y="36"/>
                    <a:pt x="66" y="23"/>
                  </a:cubicBezTo>
                  <a:cubicBezTo>
                    <a:pt x="66" y="10"/>
                    <a:pt x="56" y="0"/>
                    <a:pt x="4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1" name="Freeform 304"/>
            <p:cNvSpPr>
              <a:spLocks noEditPoints="1"/>
            </p:cNvSpPr>
            <p:nvPr/>
          </p:nvSpPr>
          <p:spPr bwMode="auto">
            <a:xfrm>
              <a:off x="4481" y="3300"/>
              <a:ext cx="222"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2" name="Rectangle 305"/>
            <p:cNvSpPr>
              <a:spLocks noChangeArrowheads="1"/>
            </p:cNvSpPr>
            <p:nvPr/>
          </p:nvSpPr>
          <p:spPr bwMode="auto">
            <a:xfrm>
              <a:off x="2034" y="2464"/>
              <a:ext cx="3768"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3" name="Freeform 306"/>
            <p:cNvSpPr>
              <a:spLocks/>
            </p:cNvSpPr>
            <p:nvPr/>
          </p:nvSpPr>
          <p:spPr bwMode="auto">
            <a:xfrm>
              <a:off x="2034" y="2464"/>
              <a:ext cx="3768" cy="4"/>
            </a:xfrm>
            <a:custGeom>
              <a:avLst/>
              <a:gdLst>
                <a:gd name="T0" fmla="*/ 0 w 3768"/>
                <a:gd name="T1" fmla="*/ 4 h 4"/>
                <a:gd name="T2" fmla="*/ 3768 w 3768"/>
                <a:gd name="T3" fmla="*/ 4 h 4"/>
                <a:gd name="T4" fmla="*/ 3768 w 3768"/>
                <a:gd name="T5" fmla="*/ 0 h 4"/>
                <a:gd name="T6" fmla="*/ 0 w 3768"/>
                <a:gd name="T7" fmla="*/ 0 h 4"/>
              </a:gdLst>
              <a:ahLst/>
              <a:cxnLst>
                <a:cxn ang="0">
                  <a:pos x="T0" y="T1"/>
                </a:cxn>
                <a:cxn ang="0">
                  <a:pos x="T2" y="T3"/>
                </a:cxn>
                <a:cxn ang="0">
                  <a:pos x="T4" y="T5"/>
                </a:cxn>
                <a:cxn ang="0">
                  <a:pos x="T6" y="T7"/>
                </a:cxn>
              </a:cxnLst>
              <a:rect l="0" t="0" r="r" b="b"/>
              <a:pathLst>
                <a:path w="3768" h="4">
                  <a:moveTo>
                    <a:pt x="0" y="4"/>
                  </a:moveTo>
                  <a:lnTo>
                    <a:pt x="3768" y="4"/>
                  </a:lnTo>
                  <a:lnTo>
                    <a:pt x="37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4" name="Oval 307"/>
            <p:cNvSpPr>
              <a:spLocks noChangeArrowheads="1"/>
            </p:cNvSpPr>
            <p:nvPr/>
          </p:nvSpPr>
          <p:spPr bwMode="auto">
            <a:xfrm>
              <a:off x="3772" y="2305"/>
              <a:ext cx="316" cy="316"/>
            </a:xfrm>
            <a:prstGeom prst="ellipse">
              <a:avLst/>
            </a:pr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5" name="Freeform 308"/>
            <p:cNvSpPr>
              <a:spLocks/>
            </p:cNvSpPr>
            <p:nvPr/>
          </p:nvSpPr>
          <p:spPr bwMode="auto">
            <a:xfrm>
              <a:off x="3769" y="2302"/>
              <a:ext cx="321" cy="321"/>
            </a:xfrm>
            <a:custGeom>
              <a:avLst/>
              <a:gdLst>
                <a:gd name="T0" fmla="*/ 276 w 278"/>
                <a:gd name="T1" fmla="*/ 139 h 278"/>
                <a:gd name="T2" fmla="*/ 274 w 278"/>
                <a:gd name="T3" fmla="*/ 139 h 278"/>
                <a:gd name="T4" fmla="*/ 234 w 278"/>
                <a:gd name="T5" fmla="*/ 234 h 278"/>
                <a:gd name="T6" fmla="*/ 139 w 278"/>
                <a:gd name="T7" fmla="*/ 274 h 278"/>
                <a:gd name="T8" fmla="*/ 43 w 278"/>
                <a:gd name="T9" fmla="*/ 234 h 278"/>
                <a:gd name="T10" fmla="*/ 4 w 278"/>
                <a:gd name="T11" fmla="*/ 139 h 278"/>
                <a:gd name="T12" fmla="*/ 43 w 278"/>
                <a:gd name="T13" fmla="*/ 43 h 278"/>
                <a:gd name="T14" fmla="*/ 139 w 278"/>
                <a:gd name="T15" fmla="*/ 4 h 278"/>
                <a:gd name="T16" fmla="*/ 234 w 278"/>
                <a:gd name="T17" fmla="*/ 43 h 278"/>
                <a:gd name="T18" fmla="*/ 274 w 278"/>
                <a:gd name="T19" fmla="*/ 139 h 278"/>
                <a:gd name="T20" fmla="*/ 276 w 278"/>
                <a:gd name="T21" fmla="*/ 139 h 278"/>
                <a:gd name="T22" fmla="*/ 278 w 278"/>
                <a:gd name="T23" fmla="*/ 139 h 278"/>
                <a:gd name="T24" fmla="*/ 139 w 278"/>
                <a:gd name="T25" fmla="*/ 0 h 278"/>
                <a:gd name="T26" fmla="*/ 0 w 278"/>
                <a:gd name="T27" fmla="*/ 139 h 278"/>
                <a:gd name="T28" fmla="*/ 139 w 278"/>
                <a:gd name="T29" fmla="*/ 278 h 278"/>
                <a:gd name="T30" fmla="*/ 278 w 278"/>
                <a:gd name="T31" fmla="*/ 139 h 278"/>
                <a:gd name="T32" fmla="*/ 276 w 278"/>
                <a:gd name="T33"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8" h="278">
                  <a:moveTo>
                    <a:pt x="276" y="139"/>
                  </a:moveTo>
                  <a:cubicBezTo>
                    <a:pt x="274" y="139"/>
                    <a:pt x="274" y="139"/>
                    <a:pt x="274" y="139"/>
                  </a:cubicBezTo>
                  <a:cubicBezTo>
                    <a:pt x="274" y="176"/>
                    <a:pt x="259" y="210"/>
                    <a:pt x="234" y="234"/>
                  </a:cubicBezTo>
                  <a:cubicBezTo>
                    <a:pt x="210" y="259"/>
                    <a:pt x="176" y="274"/>
                    <a:pt x="139" y="274"/>
                  </a:cubicBezTo>
                  <a:cubicBezTo>
                    <a:pt x="101" y="274"/>
                    <a:pt x="68" y="259"/>
                    <a:pt x="43" y="234"/>
                  </a:cubicBezTo>
                  <a:cubicBezTo>
                    <a:pt x="19" y="210"/>
                    <a:pt x="4" y="176"/>
                    <a:pt x="4" y="139"/>
                  </a:cubicBezTo>
                  <a:cubicBezTo>
                    <a:pt x="4" y="102"/>
                    <a:pt x="19" y="68"/>
                    <a:pt x="43" y="43"/>
                  </a:cubicBezTo>
                  <a:cubicBezTo>
                    <a:pt x="68" y="19"/>
                    <a:pt x="101" y="4"/>
                    <a:pt x="139" y="4"/>
                  </a:cubicBezTo>
                  <a:cubicBezTo>
                    <a:pt x="176" y="4"/>
                    <a:pt x="210" y="19"/>
                    <a:pt x="234" y="43"/>
                  </a:cubicBezTo>
                  <a:cubicBezTo>
                    <a:pt x="259" y="68"/>
                    <a:pt x="274" y="102"/>
                    <a:pt x="274" y="139"/>
                  </a:cubicBezTo>
                  <a:cubicBezTo>
                    <a:pt x="276" y="139"/>
                    <a:pt x="276" y="139"/>
                    <a:pt x="276" y="139"/>
                  </a:cubicBezTo>
                  <a:cubicBezTo>
                    <a:pt x="278" y="139"/>
                    <a:pt x="278" y="139"/>
                    <a:pt x="278" y="139"/>
                  </a:cubicBezTo>
                  <a:cubicBezTo>
                    <a:pt x="278" y="62"/>
                    <a:pt x="216" y="0"/>
                    <a:pt x="139" y="0"/>
                  </a:cubicBezTo>
                  <a:cubicBezTo>
                    <a:pt x="62" y="0"/>
                    <a:pt x="0" y="62"/>
                    <a:pt x="0" y="139"/>
                  </a:cubicBezTo>
                  <a:cubicBezTo>
                    <a:pt x="0" y="216"/>
                    <a:pt x="62" y="278"/>
                    <a:pt x="139" y="278"/>
                  </a:cubicBezTo>
                  <a:cubicBezTo>
                    <a:pt x="216" y="278"/>
                    <a:pt x="278" y="216"/>
                    <a:pt x="278" y="139"/>
                  </a:cubicBezTo>
                  <a:lnTo>
                    <a:pt x="276"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6" name="Freeform 309"/>
            <p:cNvSpPr>
              <a:spLocks noEditPoints="1"/>
            </p:cNvSpPr>
            <p:nvPr/>
          </p:nvSpPr>
          <p:spPr bwMode="auto">
            <a:xfrm>
              <a:off x="3872" y="2432"/>
              <a:ext cx="55" cy="61"/>
            </a:xfrm>
            <a:custGeom>
              <a:avLst/>
              <a:gdLst>
                <a:gd name="T0" fmla="*/ 24 w 48"/>
                <a:gd name="T1" fmla="*/ 53 h 53"/>
                <a:gd name="T2" fmla="*/ 6 w 48"/>
                <a:gd name="T3" fmla="*/ 46 h 53"/>
                <a:gd name="T4" fmla="*/ 0 w 48"/>
                <a:gd name="T5" fmla="*/ 27 h 53"/>
                <a:gd name="T6" fmla="*/ 6 w 48"/>
                <a:gd name="T7" fmla="*/ 8 h 53"/>
                <a:gd name="T8" fmla="*/ 24 w 48"/>
                <a:gd name="T9" fmla="*/ 0 h 53"/>
                <a:gd name="T10" fmla="*/ 42 w 48"/>
                <a:gd name="T11" fmla="*/ 8 h 53"/>
                <a:gd name="T12" fmla="*/ 48 w 48"/>
                <a:gd name="T13" fmla="*/ 26 h 53"/>
                <a:gd name="T14" fmla="*/ 41 w 48"/>
                <a:gd name="T15" fmla="*/ 45 h 53"/>
                <a:gd name="T16" fmla="*/ 24 w 48"/>
                <a:gd name="T17" fmla="*/ 53 h 53"/>
                <a:gd name="T18" fmla="*/ 24 w 48"/>
                <a:gd name="T19" fmla="*/ 8 h 53"/>
                <a:gd name="T20" fmla="*/ 13 w 48"/>
                <a:gd name="T21" fmla="*/ 13 h 53"/>
                <a:gd name="T22" fmla="*/ 8 w 48"/>
                <a:gd name="T23" fmla="*/ 27 h 53"/>
                <a:gd name="T24" fmla="*/ 13 w 48"/>
                <a:gd name="T25" fmla="*/ 40 h 53"/>
                <a:gd name="T26" fmla="*/ 24 w 48"/>
                <a:gd name="T27" fmla="*/ 45 h 53"/>
                <a:gd name="T28" fmla="*/ 35 w 48"/>
                <a:gd name="T29" fmla="*/ 40 h 53"/>
                <a:gd name="T30" fmla="*/ 39 w 48"/>
                <a:gd name="T31" fmla="*/ 27 h 53"/>
                <a:gd name="T32" fmla="*/ 35 w 48"/>
                <a:gd name="T33" fmla="*/ 13 h 53"/>
                <a:gd name="T34" fmla="*/ 24 w 48"/>
                <a:gd name="T35"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3">
                  <a:moveTo>
                    <a:pt x="24" y="53"/>
                  </a:moveTo>
                  <a:cubicBezTo>
                    <a:pt x="16" y="53"/>
                    <a:pt x="11" y="50"/>
                    <a:pt x="6" y="46"/>
                  </a:cubicBezTo>
                  <a:cubicBezTo>
                    <a:pt x="2" y="41"/>
                    <a:pt x="0" y="35"/>
                    <a:pt x="0" y="27"/>
                  </a:cubicBezTo>
                  <a:cubicBezTo>
                    <a:pt x="0" y="19"/>
                    <a:pt x="2" y="13"/>
                    <a:pt x="6" y="8"/>
                  </a:cubicBezTo>
                  <a:cubicBezTo>
                    <a:pt x="11" y="3"/>
                    <a:pt x="17" y="0"/>
                    <a:pt x="24" y="0"/>
                  </a:cubicBezTo>
                  <a:cubicBezTo>
                    <a:pt x="32" y="0"/>
                    <a:pt x="37" y="3"/>
                    <a:pt x="42" y="8"/>
                  </a:cubicBezTo>
                  <a:cubicBezTo>
                    <a:pt x="46" y="12"/>
                    <a:pt x="48" y="18"/>
                    <a:pt x="48" y="26"/>
                  </a:cubicBezTo>
                  <a:cubicBezTo>
                    <a:pt x="48" y="34"/>
                    <a:pt x="46" y="41"/>
                    <a:pt x="41" y="45"/>
                  </a:cubicBezTo>
                  <a:cubicBezTo>
                    <a:pt x="37" y="50"/>
                    <a:pt x="31" y="53"/>
                    <a:pt x="24" y="53"/>
                  </a:cubicBezTo>
                  <a:close/>
                  <a:moveTo>
                    <a:pt x="24" y="8"/>
                  </a:moveTo>
                  <a:cubicBezTo>
                    <a:pt x="19" y="8"/>
                    <a:pt x="16" y="10"/>
                    <a:pt x="13" y="13"/>
                  </a:cubicBezTo>
                  <a:cubicBezTo>
                    <a:pt x="10" y="16"/>
                    <a:pt x="8" y="21"/>
                    <a:pt x="8" y="27"/>
                  </a:cubicBezTo>
                  <a:cubicBezTo>
                    <a:pt x="8" y="32"/>
                    <a:pt x="10" y="37"/>
                    <a:pt x="13" y="40"/>
                  </a:cubicBezTo>
                  <a:cubicBezTo>
                    <a:pt x="15" y="44"/>
                    <a:pt x="19" y="45"/>
                    <a:pt x="24" y="45"/>
                  </a:cubicBezTo>
                  <a:cubicBezTo>
                    <a:pt x="29" y="45"/>
                    <a:pt x="32" y="44"/>
                    <a:pt x="35" y="40"/>
                  </a:cubicBezTo>
                  <a:cubicBezTo>
                    <a:pt x="38" y="37"/>
                    <a:pt x="39" y="33"/>
                    <a:pt x="39" y="27"/>
                  </a:cubicBezTo>
                  <a:cubicBezTo>
                    <a:pt x="39" y="21"/>
                    <a:pt x="38" y="16"/>
                    <a:pt x="35" y="13"/>
                  </a:cubicBezTo>
                  <a:cubicBezTo>
                    <a:pt x="33" y="9"/>
                    <a:pt x="29"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7" name="Freeform 310"/>
            <p:cNvSpPr>
              <a:spLocks noEditPoints="1"/>
            </p:cNvSpPr>
            <p:nvPr/>
          </p:nvSpPr>
          <p:spPr bwMode="auto">
            <a:xfrm>
              <a:off x="3938" y="2433"/>
              <a:ext cx="45" cy="59"/>
            </a:xfrm>
            <a:custGeom>
              <a:avLst/>
              <a:gdLst>
                <a:gd name="T0" fmla="*/ 39 w 39"/>
                <a:gd name="T1" fmla="*/ 51 h 51"/>
                <a:gd name="T2" fmla="*/ 29 w 39"/>
                <a:gd name="T3" fmla="*/ 51 h 51"/>
                <a:gd name="T4" fmla="*/ 21 w 39"/>
                <a:gd name="T5" fmla="*/ 37 h 51"/>
                <a:gd name="T6" fmla="*/ 19 w 39"/>
                <a:gd name="T7" fmla="*/ 34 h 51"/>
                <a:gd name="T8" fmla="*/ 17 w 39"/>
                <a:gd name="T9" fmla="*/ 32 h 51"/>
                <a:gd name="T10" fmla="*/ 15 w 39"/>
                <a:gd name="T11" fmla="*/ 31 h 51"/>
                <a:gd name="T12" fmla="*/ 12 w 39"/>
                <a:gd name="T13" fmla="*/ 30 h 51"/>
                <a:gd name="T14" fmla="*/ 9 w 39"/>
                <a:gd name="T15" fmla="*/ 30 h 51"/>
                <a:gd name="T16" fmla="*/ 9 w 39"/>
                <a:gd name="T17" fmla="*/ 51 h 51"/>
                <a:gd name="T18" fmla="*/ 0 w 39"/>
                <a:gd name="T19" fmla="*/ 51 h 51"/>
                <a:gd name="T20" fmla="*/ 0 w 39"/>
                <a:gd name="T21" fmla="*/ 0 h 51"/>
                <a:gd name="T22" fmla="*/ 17 w 39"/>
                <a:gd name="T23" fmla="*/ 0 h 51"/>
                <a:gd name="T24" fmla="*/ 23 w 39"/>
                <a:gd name="T25" fmla="*/ 1 h 51"/>
                <a:gd name="T26" fmla="*/ 29 w 39"/>
                <a:gd name="T27" fmla="*/ 4 h 51"/>
                <a:gd name="T28" fmla="*/ 32 w 39"/>
                <a:gd name="T29" fmla="*/ 8 h 51"/>
                <a:gd name="T30" fmla="*/ 33 w 39"/>
                <a:gd name="T31" fmla="*/ 14 h 51"/>
                <a:gd name="T32" fmla="*/ 33 w 39"/>
                <a:gd name="T33" fmla="*/ 19 h 51"/>
                <a:gd name="T34" fmla="*/ 30 w 39"/>
                <a:gd name="T35" fmla="*/ 23 h 51"/>
                <a:gd name="T36" fmla="*/ 27 w 39"/>
                <a:gd name="T37" fmla="*/ 26 h 51"/>
                <a:gd name="T38" fmla="*/ 22 w 39"/>
                <a:gd name="T39" fmla="*/ 28 h 51"/>
                <a:gd name="T40" fmla="*/ 22 w 39"/>
                <a:gd name="T41" fmla="*/ 28 h 51"/>
                <a:gd name="T42" fmla="*/ 25 w 39"/>
                <a:gd name="T43" fmla="*/ 30 h 51"/>
                <a:gd name="T44" fmla="*/ 26 w 39"/>
                <a:gd name="T45" fmla="*/ 31 h 51"/>
                <a:gd name="T46" fmla="*/ 28 w 39"/>
                <a:gd name="T47" fmla="*/ 34 h 51"/>
                <a:gd name="T48" fmla="*/ 30 w 39"/>
                <a:gd name="T49" fmla="*/ 37 h 51"/>
                <a:gd name="T50" fmla="*/ 39 w 39"/>
                <a:gd name="T51" fmla="*/ 51 h 51"/>
                <a:gd name="T52" fmla="*/ 9 w 39"/>
                <a:gd name="T53" fmla="*/ 7 h 51"/>
                <a:gd name="T54" fmla="*/ 9 w 39"/>
                <a:gd name="T55" fmla="*/ 24 h 51"/>
                <a:gd name="T56" fmla="*/ 16 w 39"/>
                <a:gd name="T57" fmla="*/ 24 h 51"/>
                <a:gd name="T58" fmla="*/ 19 w 39"/>
                <a:gd name="T59" fmla="*/ 23 h 51"/>
                <a:gd name="T60" fmla="*/ 22 w 39"/>
                <a:gd name="T61" fmla="*/ 21 h 51"/>
                <a:gd name="T62" fmla="*/ 24 w 39"/>
                <a:gd name="T63" fmla="*/ 18 h 51"/>
                <a:gd name="T64" fmla="*/ 25 w 39"/>
                <a:gd name="T65" fmla="*/ 15 h 51"/>
                <a:gd name="T66" fmla="*/ 22 w 39"/>
                <a:gd name="T67" fmla="*/ 9 h 51"/>
                <a:gd name="T68" fmla="*/ 16 w 39"/>
                <a:gd name="T69" fmla="*/ 7 h 51"/>
                <a:gd name="T70" fmla="*/ 9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29" y="51"/>
                    <a:pt x="29" y="51"/>
                    <a:pt x="29" y="51"/>
                  </a:cubicBezTo>
                  <a:cubicBezTo>
                    <a:pt x="21" y="37"/>
                    <a:pt x="21" y="37"/>
                    <a:pt x="21" y="37"/>
                  </a:cubicBezTo>
                  <a:cubicBezTo>
                    <a:pt x="21" y="36"/>
                    <a:pt x="20" y="35"/>
                    <a:pt x="19" y="34"/>
                  </a:cubicBezTo>
                  <a:cubicBezTo>
                    <a:pt x="19" y="33"/>
                    <a:pt x="18" y="32"/>
                    <a:pt x="17" y="32"/>
                  </a:cubicBezTo>
                  <a:cubicBezTo>
                    <a:pt x="16" y="31"/>
                    <a:pt x="16" y="31"/>
                    <a:pt x="15" y="31"/>
                  </a:cubicBezTo>
                  <a:cubicBezTo>
                    <a:pt x="14" y="30"/>
                    <a:pt x="13" y="30"/>
                    <a:pt x="12" y="30"/>
                  </a:cubicBezTo>
                  <a:cubicBezTo>
                    <a:pt x="9" y="30"/>
                    <a:pt x="9" y="30"/>
                    <a:pt x="9" y="30"/>
                  </a:cubicBezTo>
                  <a:cubicBezTo>
                    <a:pt x="9" y="51"/>
                    <a:pt x="9" y="51"/>
                    <a:pt x="9" y="51"/>
                  </a:cubicBezTo>
                  <a:cubicBezTo>
                    <a:pt x="0" y="51"/>
                    <a:pt x="0" y="51"/>
                    <a:pt x="0" y="51"/>
                  </a:cubicBezTo>
                  <a:cubicBezTo>
                    <a:pt x="0" y="0"/>
                    <a:pt x="0" y="0"/>
                    <a:pt x="0" y="0"/>
                  </a:cubicBezTo>
                  <a:cubicBezTo>
                    <a:pt x="17" y="0"/>
                    <a:pt x="17" y="0"/>
                    <a:pt x="17" y="0"/>
                  </a:cubicBezTo>
                  <a:cubicBezTo>
                    <a:pt x="19" y="0"/>
                    <a:pt x="21" y="1"/>
                    <a:pt x="23" y="1"/>
                  </a:cubicBezTo>
                  <a:cubicBezTo>
                    <a:pt x="25" y="2"/>
                    <a:pt x="27" y="3"/>
                    <a:pt x="29" y="4"/>
                  </a:cubicBezTo>
                  <a:cubicBezTo>
                    <a:pt x="30" y="5"/>
                    <a:pt x="31" y="6"/>
                    <a:pt x="32" y="8"/>
                  </a:cubicBezTo>
                  <a:cubicBezTo>
                    <a:pt x="33" y="10"/>
                    <a:pt x="33" y="12"/>
                    <a:pt x="33" y="14"/>
                  </a:cubicBezTo>
                  <a:cubicBezTo>
                    <a:pt x="33" y="16"/>
                    <a:pt x="33" y="17"/>
                    <a:pt x="33" y="19"/>
                  </a:cubicBezTo>
                  <a:cubicBezTo>
                    <a:pt x="32" y="20"/>
                    <a:pt x="31" y="22"/>
                    <a:pt x="30" y="23"/>
                  </a:cubicBezTo>
                  <a:cubicBezTo>
                    <a:pt x="29" y="24"/>
                    <a:pt x="28" y="25"/>
                    <a:pt x="27" y="26"/>
                  </a:cubicBezTo>
                  <a:cubicBezTo>
                    <a:pt x="25" y="27"/>
                    <a:pt x="24" y="27"/>
                    <a:pt x="22" y="28"/>
                  </a:cubicBezTo>
                  <a:cubicBezTo>
                    <a:pt x="22" y="28"/>
                    <a:pt x="22" y="28"/>
                    <a:pt x="22" y="28"/>
                  </a:cubicBezTo>
                  <a:cubicBezTo>
                    <a:pt x="23" y="28"/>
                    <a:pt x="24" y="29"/>
                    <a:pt x="25" y="30"/>
                  </a:cubicBezTo>
                  <a:cubicBezTo>
                    <a:pt x="25" y="30"/>
                    <a:pt x="26" y="31"/>
                    <a:pt x="26" y="31"/>
                  </a:cubicBezTo>
                  <a:cubicBezTo>
                    <a:pt x="27" y="32"/>
                    <a:pt x="28" y="33"/>
                    <a:pt x="28" y="34"/>
                  </a:cubicBezTo>
                  <a:cubicBezTo>
                    <a:pt x="29" y="35"/>
                    <a:pt x="30" y="35"/>
                    <a:pt x="30" y="37"/>
                  </a:cubicBezTo>
                  <a:lnTo>
                    <a:pt x="39" y="51"/>
                  </a:lnTo>
                  <a:close/>
                  <a:moveTo>
                    <a:pt x="9" y="7"/>
                  </a:moveTo>
                  <a:cubicBezTo>
                    <a:pt x="9" y="24"/>
                    <a:pt x="9" y="24"/>
                    <a:pt x="9" y="24"/>
                  </a:cubicBezTo>
                  <a:cubicBezTo>
                    <a:pt x="16" y="24"/>
                    <a:pt x="16" y="24"/>
                    <a:pt x="16" y="24"/>
                  </a:cubicBezTo>
                  <a:cubicBezTo>
                    <a:pt x="17" y="24"/>
                    <a:pt x="18" y="23"/>
                    <a:pt x="19" y="23"/>
                  </a:cubicBezTo>
                  <a:cubicBezTo>
                    <a:pt x="20" y="23"/>
                    <a:pt x="21" y="22"/>
                    <a:pt x="22" y="21"/>
                  </a:cubicBezTo>
                  <a:cubicBezTo>
                    <a:pt x="23" y="20"/>
                    <a:pt x="23" y="20"/>
                    <a:pt x="24" y="18"/>
                  </a:cubicBezTo>
                  <a:cubicBezTo>
                    <a:pt x="24" y="17"/>
                    <a:pt x="25" y="16"/>
                    <a:pt x="25" y="15"/>
                  </a:cubicBezTo>
                  <a:cubicBezTo>
                    <a:pt x="25" y="12"/>
                    <a:pt x="24" y="11"/>
                    <a:pt x="22"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648" name="Picture 6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1507" y="2538278"/>
            <a:ext cx="3539964" cy="2982914"/>
          </a:xfrm>
          <a:prstGeom prst="rect">
            <a:avLst/>
          </a:prstGeom>
        </p:spPr>
      </p:pic>
      <p:sp>
        <p:nvSpPr>
          <p:cNvPr id="656" name="Oval 655"/>
          <p:cNvSpPr/>
          <p:nvPr/>
        </p:nvSpPr>
        <p:spPr bwMode="auto">
          <a:xfrm>
            <a:off x="4985758" y="2832965"/>
            <a:ext cx="2351967" cy="235196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nvGrpSpPr>
          <p:cNvPr id="649" name="Group 648"/>
          <p:cNvGrpSpPr/>
          <p:nvPr/>
        </p:nvGrpSpPr>
        <p:grpSpPr>
          <a:xfrm>
            <a:off x="6815521" y="3233331"/>
            <a:ext cx="690433" cy="646918"/>
            <a:chOff x="4393740" y="2197151"/>
            <a:chExt cx="874722" cy="819592"/>
          </a:xfrm>
        </p:grpSpPr>
        <p:sp>
          <p:nvSpPr>
            <p:cNvPr id="650" name="Freeform 376"/>
            <p:cNvSpPr>
              <a:spLocks noChangeAspect="1" noEditPoints="1"/>
            </p:cNvSpPr>
            <p:nvPr/>
          </p:nvSpPr>
          <p:spPr bwMode="auto">
            <a:xfrm>
              <a:off x="4571838" y="2197151"/>
              <a:ext cx="394569" cy="396522"/>
            </a:xfrm>
            <a:custGeom>
              <a:avLst/>
              <a:gdLst>
                <a:gd name="T0" fmla="*/ 0 w 86"/>
                <a:gd name="T1" fmla="*/ 0 h 86"/>
                <a:gd name="T2" fmla="*/ 24 w 86"/>
                <a:gd name="T3" fmla="*/ 0 h 86"/>
                <a:gd name="T4" fmla="*/ 24 w 86"/>
                <a:gd name="T5" fmla="*/ 24 h 86"/>
                <a:gd name="T6" fmla="*/ 18 w 86"/>
                <a:gd name="T7" fmla="*/ 24 h 86"/>
                <a:gd name="T8" fmla="*/ 18 w 86"/>
                <a:gd name="T9" fmla="*/ 33 h 86"/>
                <a:gd name="T10" fmla="*/ 22 w 86"/>
                <a:gd name="T11" fmla="*/ 37 h 86"/>
                <a:gd name="T12" fmla="*/ 31 w 86"/>
                <a:gd name="T13" fmla="*/ 37 h 86"/>
                <a:gd name="T14" fmla="*/ 31 w 86"/>
                <a:gd name="T15" fmla="*/ 31 h 86"/>
                <a:gd name="T16" fmla="*/ 55 w 86"/>
                <a:gd name="T17" fmla="*/ 31 h 86"/>
                <a:gd name="T18" fmla="*/ 55 w 86"/>
                <a:gd name="T19" fmla="*/ 55 h 86"/>
                <a:gd name="T20" fmla="*/ 49 w 86"/>
                <a:gd name="T21" fmla="*/ 55 h 86"/>
                <a:gd name="T22" fmla="*/ 49 w 86"/>
                <a:gd name="T23" fmla="*/ 64 h 86"/>
                <a:gd name="T24" fmla="*/ 53 w 86"/>
                <a:gd name="T25" fmla="*/ 67 h 86"/>
                <a:gd name="T26" fmla="*/ 61 w 86"/>
                <a:gd name="T27" fmla="*/ 67 h 86"/>
                <a:gd name="T28" fmla="*/ 61 w 86"/>
                <a:gd name="T29" fmla="*/ 61 h 86"/>
                <a:gd name="T30" fmla="*/ 86 w 86"/>
                <a:gd name="T31" fmla="*/ 61 h 86"/>
                <a:gd name="T32" fmla="*/ 86 w 86"/>
                <a:gd name="T33" fmla="*/ 86 h 86"/>
                <a:gd name="T34" fmla="*/ 61 w 86"/>
                <a:gd name="T35" fmla="*/ 86 h 86"/>
                <a:gd name="T36" fmla="*/ 61 w 86"/>
                <a:gd name="T37" fmla="*/ 73 h 86"/>
                <a:gd name="T38" fmla="*/ 53 w 86"/>
                <a:gd name="T39" fmla="*/ 73 h 86"/>
                <a:gd name="T40" fmla="*/ 46 w 86"/>
                <a:gd name="T41" fmla="*/ 78 h 86"/>
                <a:gd name="T42" fmla="*/ 39 w 86"/>
                <a:gd name="T43" fmla="*/ 73 h 86"/>
                <a:gd name="T44" fmla="*/ 18 w 86"/>
                <a:gd name="T45" fmla="*/ 73 h 86"/>
                <a:gd name="T46" fmla="*/ 12 w 86"/>
                <a:gd name="T47" fmla="*/ 73 h 86"/>
                <a:gd name="T48" fmla="*/ 12 w 86"/>
                <a:gd name="T49" fmla="*/ 67 h 86"/>
                <a:gd name="T50" fmla="*/ 12 w 86"/>
                <a:gd name="T51" fmla="*/ 47 h 86"/>
                <a:gd name="T52" fmla="*/ 7 w 86"/>
                <a:gd name="T53" fmla="*/ 40 h 86"/>
                <a:gd name="T54" fmla="*/ 12 w 86"/>
                <a:gd name="T55" fmla="*/ 33 h 86"/>
                <a:gd name="T56" fmla="*/ 12 w 86"/>
                <a:gd name="T57" fmla="*/ 24 h 86"/>
                <a:gd name="T58" fmla="*/ 0 w 86"/>
                <a:gd name="T59" fmla="*/ 24 h 86"/>
                <a:gd name="T60" fmla="*/ 0 w 86"/>
                <a:gd name="T61" fmla="*/ 0 h 86"/>
                <a:gd name="T62" fmla="*/ 43 w 86"/>
                <a:gd name="T63" fmla="*/ 55 h 86"/>
                <a:gd name="T64" fmla="*/ 31 w 86"/>
                <a:gd name="T65" fmla="*/ 55 h 86"/>
                <a:gd name="T66" fmla="*/ 31 w 86"/>
                <a:gd name="T67" fmla="*/ 43 h 86"/>
                <a:gd name="T68" fmla="*/ 22 w 86"/>
                <a:gd name="T69" fmla="*/ 43 h 86"/>
                <a:gd name="T70" fmla="*/ 18 w 86"/>
                <a:gd name="T71" fmla="*/ 46 h 86"/>
                <a:gd name="T72" fmla="*/ 18 w 86"/>
                <a:gd name="T73" fmla="*/ 67 h 86"/>
                <a:gd name="T74" fmla="*/ 39 w 86"/>
                <a:gd name="T75" fmla="*/ 67 h 86"/>
                <a:gd name="T76" fmla="*/ 43 w 86"/>
                <a:gd name="T77" fmla="*/ 64 h 86"/>
                <a:gd name="T78" fmla="*/ 43 w 86"/>
                <a:gd name="T79" fmla="*/ 5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86">
                  <a:moveTo>
                    <a:pt x="0" y="0"/>
                  </a:moveTo>
                  <a:cubicBezTo>
                    <a:pt x="24" y="0"/>
                    <a:pt x="24" y="0"/>
                    <a:pt x="24" y="0"/>
                  </a:cubicBezTo>
                  <a:cubicBezTo>
                    <a:pt x="24" y="24"/>
                    <a:pt x="24" y="24"/>
                    <a:pt x="24" y="24"/>
                  </a:cubicBezTo>
                  <a:cubicBezTo>
                    <a:pt x="18" y="24"/>
                    <a:pt x="18" y="24"/>
                    <a:pt x="18" y="24"/>
                  </a:cubicBezTo>
                  <a:cubicBezTo>
                    <a:pt x="18" y="33"/>
                    <a:pt x="18" y="33"/>
                    <a:pt x="18" y="33"/>
                  </a:cubicBezTo>
                  <a:cubicBezTo>
                    <a:pt x="20" y="34"/>
                    <a:pt x="21" y="35"/>
                    <a:pt x="22" y="37"/>
                  </a:cubicBezTo>
                  <a:cubicBezTo>
                    <a:pt x="31" y="37"/>
                    <a:pt x="31" y="37"/>
                    <a:pt x="31" y="37"/>
                  </a:cubicBezTo>
                  <a:cubicBezTo>
                    <a:pt x="31" y="31"/>
                    <a:pt x="31" y="31"/>
                    <a:pt x="31" y="31"/>
                  </a:cubicBezTo>
                  <a:cubicBezTo>
                    <a:pt x="55" y="31"/>
                    <a:pt x="55" y="31"/>
                    <a:pt x="55" y="31"/>
                  </a:cubicBezTo>
                  <a:cubicBezTo>
                    <a:pt x="55" y="55"/>
                    <a:pt x="55" y="55"/>
                    <a:pt x="55" y="55"/>
                  </a:cubicBezTo>
                  <a:cubicBezTo>
                    <a:pt x="49" y="55"/>
                    <a:pt x="49" y="55"/>
                    <a:pt x="49" y="55"/>
                  </a:cubicBezTo>
                  <a:cubicBezTo>
                    <a:pt x="49" y="64"/>
                    <a:pt x="49" y="64"/>
                    <a:pt x="49" y="64"/>
                  </a:cubicBezTo>
                  <a:cubicBezTo>
                    <a:pt x="50" y="65"/>
                    <a:pt x="52" y="66"/>
                    <a:pt x="53" y="67"/>
                  </a:cubicBezTo>
                  <a:cubicBezTo>
                    <a:pt x="61" y="67"/>
                    <a:pt x="61" y="67"/>
                    <a:pt x="61" y="67"/>
                  </a:cubicBezTo>
                  <a:cubicBezTo>
                    <a:pt x="61" y="61"/>
                    <a:pt x="61" y="61"/>
                    <a:pt x="61" y="61"/>
                  </a:cubicBezTo>
                  <a:cubicBezTo>
                    <a:pt x="86" y="61"/>
                    <a:pt x="86" y="61"/>
                    <a:pt x="86" y="61"/>
                  </a:cubicBezTo>
                  <a:cubicBezTo>
                    <a:pt x="86" y="86"/>
                    <a:pt x="86" y="86"/>
                    <a:pt x="86" y="86"/>
                  </a:cubicBezTo>
                  <a:cubicBezTo>
                    <a:pt x="61" y="86"/>
                    <a:pt x="61" y="86"/>
                    <a:pt x="61" y="86"/>
                  </a:cubicBezTo>
                  <a:cubicBezTo>
                    <a:pt x="61" y="73"/>
                    <a:pt x="61" y="73"/>
                    <a:pt x="61" y="73"/>
                  </a:cubicBezTo>
                  <a:cubicBezTo>
                    <a:pt x="53" y="73"/>
                    <a:pt x="53" y="73"/>
                    <a:pt x="53" y="73"/>
                  </a:cubicBezTo>
                  <a:cubicBezTo>
                    <a:pt x="52" y="76"/>
                    <a:pt x="49" y="78"/>
                    <a:pt x="46" y="78"/>
                  </a:cubicBezTo>
                  <a:cubicBezTo>
                    <a:pt x="43" y="78"/>
                    <a:pt x="40" y="76"/>
                    <a:pt x="39" y="73"/>
                  </a:cubicBezTo>
                  <a:cubicBezTo>
                    <a:pt x="18" y="73"/>
                    <a:pt x="18" y="73"/>
                    <a:pt x="18" y="73"/>
                  </a:cubicBezTo>
                  <a:cubicBezTo>
                    <a:pt x="12" y="73"/>
                    <a:pt x="12" y="73"/>
                    <a:pt x="12" y="73"/>
                  </a:cubicBezTo>
                  <a:cubicBezTo>
                    <a:pt x="12" y="67"/>
                    <a:pt x="12" y="67"/>
                    <a:pt x="12" y="67"/>
                  </a:cubicBezTo>
                  <a:cubicBezTo>
                    <a:pt x="12" y="47"/>
                    <a:pt x="12" y="47"/>
                    <a:pt x="12" y="47"/>
                  </a:cubicBezTo>
                  <a:cubicBezTo>
                    <a:pt x="9" y="46"/>
                    <a:pt x="7" y="43"/>
                    <a:pt x="7" y="40"/>
                  </a:cubicBezTo>
                  <a:cubicBezTo>
                    <a:pt x="7" y="36"/>
                    <a:pt x="9" y="34"/>
                    <a:pt x="12" y="33"/>
                  </a:cubicBezTo>
                  <a:cubicBezTo>
                    <a:pt x="12" y="24"/>
                    <a:pt x="12" y="24"/>
                    <a:pt x="12" y="24"/>
                  </a:cubicBezTo>
                  <a:cubicBezTo>
                    <a:pt x="0" y="24"/>
                    <a:pt x="0" y="24"/>
                    <a:pt x="0" y="24"/>
                  </a:cubicBezTo>
                  <a:cubicBezTo>
                    <a:pt x="0" y="0"/>
                    <a:pt x="0" y="0"/>
                    <a:pt x="0" y="0"/>
                  </a:cubicBezTo>
                  <a:close/>
                  <a:moveTo>
                    <a:pt x="43" y="55"/>
                  </a:moveTo>
                  <a:cubicBezTo>
                    <a:pt x="31" y="55"/>
                    <a:pt x="31" y="55"/>
                    <a:pt x="31" y="55"/>
                  </a:cubicBezTo>
                  <a:cubicBezTo>
                    <a:pt x="31" y="43"/>
                    <a:pt x="31" y="43"/>
                    <a:pt x="31" y="43"/>
                  </a:cubicBezTo>
                  <a:cubicBezTo>
                    <a:pt x="22" y="43"/>
                    <a:pt x="22" y="43"/>
                    <a:pt x="22" y="43"/>
                  </a:cubicBezTo>
                  <a:cubicBezTo>
                    <a:pt x="21" y="44"/>
                    <a:pt x="20" y="46"/>
                    <a:pt x="18" y="46"/>
                  </a:cubicBezTo>
                  <a:cubicBezTo>
                    <a:pt x="18" y="67"/>
                    <a:pt x="18" y="67"/>
                    <a:pt x="18" y="67"/>
                  </a:cubicBezTo>
                  <a:cubicBezTo>
                    <a:pt x="39" y="67"/>
                    <a:pt x="39" y="67"/>
                    <a:pt x="39" y="67"/>
                  </a:cubicBezTo>
                  <a:cubicBezTo>
                    <a:pt x="40" y="66"/>
                    <a:pt x="41" y="65"/>
                    <a:pt x="43" y="64"/>
                  </a:cubicBezTo>
                  <a:lnTo>
                    <a:pt x="43" y="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468"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endParaRPr>
            </a:p>
          </p:txBody>
        </p:sp>
        <p:sp>
          <p:nvSpPr>
            <p:cNvPr id="651" name="Rectangle 650"/>
            <p:cNvSpPr/>
            <p:nvPr/>
          </p:nvSpPr>
          <p:spPr bwMode="auto">
            <a:xfrm>
              <a:off x="4393740" y="2696703"/>
              <a:ext cx="874722"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95523" eaLnBrk="1" fontAlgn="auto" latinLnBrk="0" hangingPunct="1">
                <a:lnSpc>
                  <a:spcPct val="8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rPr>
                <a:t>SDK/CLI</a:t>
              </a:r>
            </a:p>
          </p:txBody>
        </p:sp>
      </p:grpSp>
      <p:sp>
        <p:nvSpPr>
          <p:cNvPr id="652" name="Freeform 564"/>
          <p:cNvSpPr>
            <a:spLocks noChangeAspect="1" noEditPoints="1"/>
          </p:cNvSpPr>
          <p:nvPr/>
        </p:nvSpPr>
        <p:spPr bwMode="auto">
          <a:xfrm>
            <a:off x="5333786" y="4111625"/>
            <a:ext cx="1836283" cy="324755"/>
          </a:xfrm>
          <a:custGeom>
            <a:avLst/>
            <a:gdLst>
              <a:gd name="T0" fmla="*/ 1623 w 4896"/>
              <a:gd name="T1" fmla="*/ 227 h 864"/>
              <a:gd name="T2" fmla="*/ 1678 w 4896"/>
              <a:gd name="T3" fmla="*/ 172 h 864"/>
              <a:gd name="T4" fmla="*/ 4432 w 4896"/>
              <a:gd name="T5" fmla="*/ 238 h 864"/>
              <a:gd name="T6" fmla="*/ 4432 w 4896"/>
              <a:gd name="T7" fmla="*/ 161 h 864"/>
              <a:gd name="T8" fmla="*/ 1380 w 4896"/>
              <a:gd name="T9" fmla="*/ 691 h 864"/>
              <a:gd name="T10" fmla="*/ 1347 w 4896"/>
              <a:gd name="T11" fmla="*/ 615 h 864"/>
              <a:gd name="T12" fmla="*/ 1679 w 4896"/>
              <a:gd name="T13" fmla="*/ 691 h 864"/>
              <a:gd name="T14" fmla="*/ 1679 w 4896"/>
              <a:gd name="T15" fmla="*/ 691 h 864"/>
              <a:gd name="T16" fmla="*/ 1752 w 4896"/>
              <a:gd name="T17" fmla="*/ 678 h 864"/>
              <a:gd name="T18" fmla="*/ 1905 w 4896"/>
              <a:gd name="T19" fmla="*/ 564 h 864"/>
              <a:gd name="T20" fmla="*/ 1790 w 4896"/>
              <a:gd name="T21" fmla="*/ 343 h 864"/>
              <a:gd name="T22" fmla="*/ 1879 w 4896"/>
              <a:gd name="T23" fmla="*/ 363 h 864"/>
              <a:gd name="T24" fmla="*/ 1884 w 4896"/>
              <a:gd name="T25" fmla="*/ 483 h 864"/>
              <a:gd name="T26" fmla="*/ 2282 w 4896"/>
              <a:gd name="T27" fmla="*/ 691 h 864"/>
              <a:gd name="T28" fmla="*/ 2034 w 4896"/>
              <a:gd name="T29" fmla="*/ 542 h 864"/>
              <a:gd name="T30" fmla="*/ 2183 w 4896"/>
              <a:gd name="T31" fmla="*/ 650 h 864"/>
              <a:gd name="T32" fmla="*/ 2341 w 4896"/>
              <a:gd name="T33" fmla="*/ 321 h 864"/>
              <a:gd name="T34" fmla="*/ 2638 w 4896"/>
              <a:gd name="T35" fmla="*/ 633 h 864"/>
              <a:gd name="T36" fmla="*/ 2405 w 4896"/>
              <a:gd name="T37" fmla="*/ 593 h 864"/>
              <a:gd name="T38" fmla="*/ 2441 w 4896"/>
              <a:gd name="T39" fmla="*/ 408 h 864"/>
              <a:gd name="T40" fmla="*/ 2698 w 4896"/>
              <a:gd name="T41" fmla="*/ 450 h 864"/>
              <a:gd name="T42" fmla="*/ 2484 w 4896"/>
              <a:gd name="T43" fmla="*/ 539 h 864"/>
              <a:gd name="T44" fmla="*/ 2610 w 4896"/>
              <a:gd name="T45" fmla="*/ 619 h 864"/>
              <a:gd name="T46" fmla="*/ 2785 w 4896"/>
              <a:gd name="T47" fmla="*/ 691 h 864"/>
              <a:gd name="T48" fmla="*/ 3313 w 4896"/>
              <a:gd name="T49" fmla="*/ 560 h 864"/>
              <a:gd name="T50" fmla="*/ 3024 w 4896"/>
              <a:gd name="T51" fmla="*/ 671 h 864"/>
              <a:gd name="T52" fmla="*/ 3249 w 4896"/>
              <a:gd name="T53" fmla="*/ 568 h 864"/>
              <a:gd name="T54" fmla="*/ 3025 w 4896"/>
              <a:gd name="T55" fmla="*/ 303 h 864"/>
              <a:gd name="T56" fmla="*/ 3291 w 4896"/>
              <a:gd name="T57" fmla="*/ 250 h 864"/>
              <a:gd name="T58" fmla="*/ 3097 w 4896"/>
              <a:gd name="T59" fmla="*/ 338 h 864"/>
              <a:gd name="T60" fmla="*/ 3313 w 4896"/>
              <a:gd name="T61" fmla="*/ 560 h 864"/>
              <a:gd name="T62" fmla="*/ 3398 w 4896"/>
              <a:gd name="T63" fmla="*/ 371 h 864"/>
              <a:gd name="T64" fmla="*/ 3398 w 4896"/>
              <a:gd name="T65" fmla="*/ 231 h 864"/>
              <a:gd name="T66" fmla="*/ 3551 w 4896"/>
              <a:gd name="T67" fmla="*/ 371 h 864"/>
              <a:gd name="T68" fmla="*/ 3513 w 4896"/>
              <a:gd name="T69" fmla="*/ 649 h 864"/>
              <a:gd name="T70" fmla="*/ 3849 w 4896"/>
              <a:gd name="T71" fmla="*/ 691 h 864"/>
              <a:gd name="T72" fmla="*/ 3601 w 4896"/>
              <a:gd name="T73" fmla="*/ 542 h 864"/>
              <a:gd name="T74" fmla="*/ 3750 w 4896"/>
              <a:gd name="T75" fmla="*/ 650 h 864"/>
              <a:gd name="T76" fmla="*/ 3909 w 4896"/>
              <a:gd name="T77" fmla="*/ 321 h 864"/>
              <a:gd name="T78" fmla="*/ 4255 w 4896"/>
              <a:gd name="T79" fmla="*/ 628 h 864"/>
              <a:gd name="T80" fmla="*/ 3973 w 4896"/>
              <a:gd name="T81" fmla="*/ 515 h 864"/>
              <a:gd name="T82" fmla="*/ 4255 w 4896"/>
              <a:gd name="T83" fmla="*/ 372 h 864"/>
              <a:gd name="T84" fmla="*/ 4255 w 4896"/>
              <a:gd name="T85" fmla="*/ 524 h 864"/>
              <a:gd name="T86" fmla="*/ 4065 w 4896"/>
              <a:gd name="T87" fmla="*/ 402 h 864"/>
              <a:gd name="T88" fmla="*/ 4224 w 4896"/>
              <a:gd name="T89" fmla="*/ 614 h 864"/>
              <a:gd name="T90" fmla="*/ 4404 w 4896"/>
              <a:gd name="T91" fmla="*/ 321 h 864"/>
              <a:gd name="T92" fmla="*/ 4846 w 4896"/>
              <a:gd name="T93" fmla="*/ 647 h 864"/>
              <a:gd name="T94" fmla="*/ 4581 w 4896"/>
              <a:gd name="T95" fmla="*/ 365 h 864"/>
              <a:gd name="T96" fmla="*/ 4835 w 4896"/>
              <a:gd name="T97" fmla="*/ 507 h 864"/>
              <a:gd name="T98" fmla="*/ 4592 w 4896"/>
              <a:gd name="T99" fmla="*/ 508 h 864"/>
              <a:gd name="T100" fmla="*/ 4835 w 4896"/>
              <a:gd name="T101" fmla="*/ 507 h 864"/>
              <a:gd name="T102" fmla="*/ 0 w 4896"/>
              <a:gd name="T103" fmla="*/ 216 h 864"/>
              <a:gd name="T104" fmla="*/ 648 w 4896"/>
              <a:gd name="T105" fmla="*/ 864 h 864"/>
              <a:gd name="T106" fmla="*/ 86 w 4896"/>
              <a:gd name="T107" fmla="*/ 562 h 864"/>
              <a:gd name="T108" fmla="*/ 420 w 489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6" h="864">
                <a:moveTo>
                  <a:pt x="1689" y="199"/>
                </a:moveTo>
                <a:cubicBezTo>
                  <a:pt x="1689" y="210"/>
                  <a:pt x="1686" y="220"/>
                  <a:pt x="1678" y="227"/>
                </a:cubicBezTo>
                <a:cubicBezTo>
                  <a:pt x="1670" y="234"/>
                  <a:pt x="1661" y="238"/>
                  <a:pt x="1650" y="238"/>
                </a:cubicBezTo>
                <a:cubicBezTo>
                  <a:pt x="1640" y="238"/>
                  <a:pt x="1630" y="235"/>
                  <a:pt x="1623" y="227"/>
                </a:cubicBezTo>
                <a:cubicBezTo>
                  <a:pt x="1615" y="220"/>
                  <a:pt x="1612" y="211"/>
                  <a:pt x="1612" y="199"/>
                </a:cubicBezTo>
                <a:cubicBezTo>
                  <a:pt x="1612" y="189"/>
                  <a:pt x="1615" y="180"/>
                  <a:pt x="1623" y="172"/>
                </a:cubicBezTo>
                <a:cubicBezTo>
                  <a:pt x="1630" y="165"/>
                  <a:pt x="1639" y="161"/>
                  <a:pt x="1650" y="161"/>
                </a:cubicBezTo>
                <a:cubicBezTo>
                  <a:pt x="1661" y="161"/>
                  <a:pt x="1671" y="165"/>
                  <a:pt x="1678" y="172"/>
                </a:cubicBezTo>
                <a:cubicBezTo>
                  <a:pt x="1686" y="180"/>
                  <a:pt x="1689" y="189"/>
                  <a:pt x="1689" y="199"/>
                </a:cubicBezTo>
                <a:close/>
                <a:moveTo>
                  <a:pt x="4471" y="199"/>
                </a:moveTo>
                <a:cubicBezTo>
                  <a:pt x="4471" y="210"/>
                  <a:pt x="4467" y="220"/>
                  <a:pt x="4460" y="227"/>
                </a:cubicBezTo>
                <a:cubicBezTo>
                  <a:pt x="4452" y="234"/>
                  <a:pt x="4443" y="238"/>
                  <a:pt x="4432" y="238"/>
                </a:cubicBezTo>
                <a:cubicBezTo>
                  <a:pt x="4421" y="238"/>
                  <a:pt x="4412" y="235"/>
                  <a:pt x="4405" y="227"/>
                </a:cubicBezTo>
                <a:cubicBezTo>
                  <a:pt x="4397" y="220"/>
                  <a:pt x="4394" y="211"/>
                  <a:pt x="4394" y="199"/>
                </a:cubicBezTo>
                <a:cubicBezTo>
                  <a:pt x="4394" y="189"/>
                  <a:pt x="4397" y="180"/>
                  <a:pt x="4405" y="172"/>
                </a:cubicBezTo>
                <a:cubicBezTo>
                  <a:pt x="4412" y="165"/>
                  <a:pt x="4421" y="161"/>
                  <a:pt x="4432" y="161"/>
                </a:cubicBezTo>
                <a:cubicBezTo>
                  <a:pt x="4443" y="161"/>
                  <a:pt x="4453" y="165"/>
                  <a:pt x="4460" y="172"/>
                </a:cubicBezTo>
                <a:cubicBezTo>
                  <a:pt x="4468" y="180"/>
                  <a:pt x="4471" y="189"/>
                  <a:pt x="4471" y="199"/>
                </a:cubicBezTo>
                <a:close/>
                <a:moveTo>
                  <a:pt x="1572" y="173"/>
                </a:moveTo>
                <a:cubicBezTo>
                  <a:pt x="1380" y="691"/>
                  <a:pt x="1380" y="691"/>
                  <a:pt x="1380" y="691"/>
                </a:cubicBezTo>
                <a:cubicBezTo>
                  <a:pt x="1314" y="691"/>
                  <a:pt x="1314" y="691"/>
                  <a:pt x="1314" y="691"/>
                </a:cubicBezTo>
                <a:cubicBezTo>
                  <a:pt x="1125" y="173"/>
                  <a:pt x="1125" y="173"/>
                  <a:pt x="1125" y="173"/>
                </a:cubicBezTo>
                <a:cubicBezTo>
                  <a:pt x="1193" y="173"/>
                  <a:pt x="1193" y="173"/>
                  <a:pt x="1193" y="173"/>
                </a:cubicBezTo>
                <a:cubicBezTo>
                  <a:pt x="1347" y="615"/>
                  <a:pt x="1347" y="615"/>
                  <a:pt x="1347" y="615"/>
                </a:cubicBezTo>
                <a:cubicBezTo>
                  <a:pt x="1349" y="615"/>
                  <a:pt x="1349" y="615"/>
                  <a:pt x="1349" y="615"/>
                </a:cubicBezTo>
                <a:cubicBezTo>
                  <a:pt x="1507" y="173"/>
                  <a:pt x="1507" y="173"/>
                  <a:pt x="1507" y="173"/>
                </a:cubicBezTo>
                <a:lnTo>
                  <a:pt x="1572" y="173"/>
                </a:lnTo>
                <a:close/>
                <a:moveTo>
                  <a:pt x="1679" y="691"/>
                </a:moveTo>
                <a:cubicBezTo>
                  <a:pt x="1620" y="691"/>
                  <a:pt x="1620" y="691"/>
                  <a:pt x="1620" y="691"/>
                </a:cubicBezTo>
                <a:cubicBezTo>
                  <a:pt x="1620" y="321"/>
                  <a:pt x="1620" y="321"/>
                  <a:pt x="1620" y="321"/>
                </a:cubicBezTo>
                <a:cubicBezTo>
                  <a:pt x="1679" y="321"/>
                  <a:pt x="1679" y="321"/>
                  <a:pt x="1679" y="321"/>
                </a:cubicBezTo>
                <a:lnTo>
                  <a:pt x="1679" y="691"/>
                </a:lnTo>
                <a:close/>
                <a:moveTo>
                  <a:pt x="1980" y="592"/>
                </a:moveTo>
                <a:cubicBezTo>
                  <a:pt x="1980" y="624"/>
                  <a:pt x="1967" y="650"/>
                  <a:pt x="1943" y="670"/>
                </a:cubicBezTo>
                <a:cubicBezTo>
                  <a:pt x="1918" y="690"/>
                  <a:pt x="1885" y="700"/>
                  <a:pt x="1844" y="700"/>
                </a:cubicBezTo>
                <a:cubicBezTo>
                  <a:pt x="1809" y="700"/>
                  <a:pt x="1778" y="693"/>
                  <a:pt x="1752" y="678"/>
                </a:cubicBezTo>
                <a:cubicBezTo>
                  <a:pt x="1752" y="614"/>
                  <a:pt x="1752" y="614"/>
                  <a:pt x="1752" y="614"/>
                </a:cubicBezTo>
                <a:cubicBezTo>
                  <a:pt x="1781" y="638"/>
                  <a:pt x="1813" y="650"/>
                  <a:pt x="1848" y="650"/>
                </a:cubicBezTo>
                <a:cubicBezTo>
                  <a:pt x="1895" y="650"/>
                  <a:pt x="1919" y="633"/>
                  <a:pt x="1919" y="598"/>
                </a:cubicBezTo>
                <a:cubicBezTo>
                  <a:pt x="1919" y="584"/>
                  <a:pt x="1914" y="573"/>
                  <a:pt x="1905" y="564"/>
                </a:cubicBezTo>
                <a:cubicBezTo>
                  <a:pt x="1896" y="555"/>
                  <a:pt x="1875" y="543"/>
                  <a:pt x="1843" y="528"/>
                </a:cubicBezTo>
                <a:cubicBezTo>
                  <a:pt x="1810" y="514"/>
                  <a:pt x="1787" y="499"/>
                  <a:pt x="1773" y="483"/>
                </a:cubicBezTo>
                <a:cubicBezTo>
                  <a:pt x="1760" y="467"/>
                  <a:pt x="1753" y="446"/>
                  <a:pt x="1753" y="419"/>
                </a:cubicBezTo>
                <a:cubicBezTo>
                  <a:pt x="1753" y="389"/>
                  <a:pt x="1765" y="363"/>
                  <a:pt x="1790" y="343"/>
                </a:cubicBezTo>
                <a:cubicBezTo>
                  <a:pt x="1814" y="322"/>
                  <a:pt x="1846" y="312"/>
                  <a:pt x="1883" y="312"/>
                </a:cubicBezTo>
                <a:cubicBezTo>
                  <a:pt x="1913" y="312"/>
                  <a:pt x="1939" y="318"/>
                  <a:pt x="1963" y="329"/>
                </a:cubicBezTo>
                <a:cubicBezTo>
                  <a:pt x="1963" y="389"/>
                  <a:pt x="1963" y="389"/>
                  <a:pt x="1963" y="389"/>
                </a:cubicBezTo>
                <a:cubicBezTo>
                  <a:pt x="1939" y="371"/>
                  <a:pt x="1911" y="363"/>
                  <a:pt x="1879" y="363"/>
                </a:cubicBezTo>
                <a:cubicBezTo>
                  <a:pt x="1859" y="363"/>
                  <a:pt x="1844" y="367"/>
                  <a:pt x="1832" y="377"/>
                </a:cubicBezTo>
                <a:cubicBezTo>
                  <a:pt x="1820" y="387"/>
                  <a:pt x="1814" y="399"/>
                  <a:pt x="1814" y="414"/>
                </a:cubicBezTo>
                <a:cubicBezTo>
                  <a:pt x="1814" y="431"/>
                  <a:pt x="1818" y="443"/>
                  <a:pt x="1827" y="452"/>
                </a:cubicBezTo>
                <a:cubicBezTo>
                  <a:pt x="1837" y="461"/>
                  <a:pt x="1856" y="471"/>
                  <a:pt x="1884" y="483"/>
                </a:cubicBezTo>
                <a:cubicBezTo>
                  <a:pt x="1919" y="498"/>
                  <a:pt x="1944" y="514"/>
                  <a:pt x="1958" y="530"/>
                </a:cubicBezTo>
                <a:cubicBezTo>
                  <a:pt x="1973" y="547"/>
                  <a:pt x="1980" y="567"/>
                  <a:pt x="1980" y="592"/>
                </a:cubicBezTo>
                <a:close/>
                <a:moveTo>
                  <a:pt x="2341" y="691"/>
                </a:moveTo>
                <a:cubicBezTo>
                  <a:pt x="2282" y="691"/>
                  <a:pt x="2282" y="691"/>
                  <a:pt x="2282" y="691"/>
                </a:cubicBezTo>
                <a:cubicBezTo>
                  <a:pt x="2282" y="633"/>
                  <a:pt x="2282" y="633"/>
                  <a:pt x="2282" y="633"/>
                </a:cubicBezTo>
                <a:cubicBezTo>
                  <a:pt x="2280" y="633"/>
                  <a:pt x="2280" y="633"/>
                  <a:pt x="2280" y="633"/>
                </a:cubicBezTo>
                <a:cubicBezTo>
                  <a:pt x="2256" y="678"/>
                  <a:pt x="2218" y="700"/>
                  <a:pt x="2167" y="700"/>
                </a:cubicBezTo>
                <a:cubicBezTo>
                  <a:pt x="2078" y="700"/>
                  <a:pt x="2034" y="648"/>
                  <a:pt x="2034" y="542"/>
                </a:cubicBezTo>
                <a:cubicBezTo>
                  <a:pt x="2034" y="321"/>
                  <a:pt x="2034" y="321"/>
                  <a:pt x="2034" y="321"/>
                </a:cubicBezTo>
                <a:cubicBezTo>
                  <a:pt x="2093" y="321"/>
                  <a:pt x="2093" y="321"/>
                  <a:pt x="2093" y="321"/>
                </a:cubicBezTo>
                <a:cubicBezTo>
                  <a:pt x="2093" y="533"/>
                  <a:pt x="2093" y="533"/>
                  <a:pt x="2093" y="533"/>
                </a:cubicBezTo>
                <a:cubicBezTo>
                  <a:pt x="2093" y="611"/>
                  <a:pt x="2123" y="650"/>
                  <a:pt x="2183" y="650"/>
                </a:cubicBezTo>
                <a:cubicBezTo>
                  <a:pt x="2212" y="650"/>
                  <a:pt x="2236" y="639"/>
                  <a:pt x="2254" y="618"/>
                </a:cubicBezTo>
                <a:cubicBezTo>
                  <a:pt x="2273" y="596"/>
                  <a:pt x="2282" y="569"/>
                  <a:pt x="2282" y="534"/>
                </a:cubicBezTo>
                <a:cubicBezTo>
                  <a:pt x="2282" y="321"/>
                  <a:pt x="2282" y="321"/>
                  <a:pt x="2282" y="321"/>
                </a:cubicBezTo>
                <a:cubicBezTo>
                  <a:pt x="2341" y="321"/>
                  <a:pt x="2341" y="321"/>
                  <a:pt x="2341" y="321"/>
                </a:cubicBezTo>
                <a:lnTo>
                  <a:pt x="2341" y="691"/>
                </a:lnTo>
                <a:close/>
                <a:moveTo>
                  <a:pt x="2698" y="691"/>
                </a:moveTo>
                <a:cubicBezTo>
                  <a:pt x="2638" y="691"/>
                  <a:pt x="2638" y="691"/>
                  <a:pt x="2638" y="691"/>
                </a:cubicBezTo>
                <a:cubicBezTo>
                  <a:pt x="2638" y="633"/>
                  <a:pt x="2638" y="633"/>
                  <a:pt x="2638" y="633"/>
                </a:cubicBezTo>
                <a:cubicBezTo>
                  <a:pt x="2637" y="633"/>
                  <a:pt x="2637" y="633"/>
                  <a:pt x="2637" y="633"/>
                </a:cubicBezTo>
                <a:cubicBezTo>
                  <a:pt x="2611" y="678"/>
                  <a:pt x="2573" y="700"/>
                  <a:pt x="2523" y="700"/>
                </a:cubicBezTo>
                <a:cubicBezTo>
                  <a:pt x="2487" y="700"/>
                  <a:pt x="2459" y="691"/>
                  <a:pt x="2437" y="671"/>
                </a:cubicBezTo>
                <a:cubicBezTo>
                  <a:pt x="2416" y="652"/>
                  <a:pt x="2405" y="626"/>
                  <a:pt x="2405" y="593"/>
                </a:cubicBezTo>
                <a:cubicBezTo>
                  <a:pt x="2405" y="524"/>
                  <a:pt x="2446" y="484"/>
                  <a:pt x="2527" y="472"/>
                </a:cubicBezTo>
                <a:cubicBezTo>
                  <a:pt x="2638" y="457"/>
                  <a:pt x="2638" y="457"/>
                  <a:pt x="2638" y="457"/>
                </a:cubicBezTo>
                <a:cubicBezTo>
                  <a:pt x="2638" y="394"/>
                  <a:pt x="2613" y="363"/>
                  <a:pt x="2562" y="363"/>
                </a:cubicBezTo>
                <a:cubicBezTo>
                  <a:pt x="2517" y="363"/>
                  <a:pt x="2477" y="378"/>
                  <a:pt x="2441" y="408"/>
                </a:cubicBezTo>
                <a:cubicBezTo>
                  <a:pt x="2441" y="347"/>
                  <a:pt x="2441" y="347"/>
                  <a:pt x="2441" y="347"/>
                </a:cubicBezTo>
                <a:cubicBezTo>
                  <a:pt x="2452" y="339"/>
                  <a:pt x="2471" y="331"/>
                  <a:pt x="2497" y="323"/>
                </a:cubicBezTo>
                <a:cubicBezTo>
                  <a:pt x="2523" y="316"/>
                  <a:pt x="2547" y="312"/>
                  <a:pt x="2567" y="312"/>
                </a:cubicBezTo>
                <a:cubicBezTo>
                  <a:pt x="2654" y="312"/>
                  <a:pt x="2698" y="358"/>
                  <a:pt x="2698" y="450"/>
                </a:cubicBezTo>
                <a:lnTo>
                  <a:pt x="2698" y="691"/>
                </a:lnTo>
                <a:close/>
                <a:moveTo>
                  <a:pt x="2638" y="504"/>
                </a:moveTo>
                <a:cubicBezTo>
                  <a:pt x="2549" y="517"/>
                  <a:pt x="2549" y="517"/>
                  <a:pt x="2549" y="517"/>
                </a:cubicBezTo>
                <a:cubicBezTo>
                  <a:pt x="2518" y="521"/>
                  <a:pt x="2497" y="528"/>
                  <a:pt x="2484" y="539"/>
                </a:cubicBezTo>
                <a:cubicBezTo>
                  <a:pt x="2472" y="549"/>
                  <a:pt x="2466" y="565"/>
                  <a:pt x="2466" y="588"/>
                </a:cubicBezTo>
                <a:cubicBezTo>
                  <a:pt x="2466" y="607"/>
                  <a:pt x="2472" y="622"/>
                  <a:pt x="2486" y="633"/>
                </a:cubicBezTo>
                <a:cubicBezTo>
                  <a:pt x="2499" y="644"/>
                  <a:pt x="2516" y="650"/>
                  <a:pt x="2537" y="650"/>
                </a:cubicBezTo>
                <a:cubicBezTo>
                  <a:pt x="2566" y="650"/>
                  <a:pt x="2590" y="639"/>
                  <a:pt x="2610" y="619"/>
                </a:cubicBezTo>
                <a:cubicBezTo>
                  <a:pt x="2629" y="598"/>
                  <a:pt x="2638" y="572"/>
                  <a:pt x="2638" y="541"/>
                </a:cubicBezTo>
                <a:lnTo>
                  <a:pt x="2638" y="504"/>
                </a:lnTo>
                <a:close/>
                <a:moveTo>
                  <a:pt x="2844" y="691"/>
                </a:moveTo>
                <a:cubicBezTo>
                  <a:pt x="2785" y="691"/>
                  <a:pt x="2785" y="691"/>
                  <a:pt x="2785" y="691"/>
                </a:cubicBezTo>
                <a:cubicBezTo>
                  <a:pt x="2785" y="143"/>
                  <a:pt x="2785" y="143"/>
                  <a:pt x="2785" y="143"/>
                </a:cubicBezTo>
                <a:cubicBezTo>
                  <a:pt x="2844" y="143"/>
                  <a:pt x="2844" y="143"/>
                  <a:pt x="2844" y="143"/>
                </a:cubicBezTo>
                <a:lnTo>
                  <a:pt x="2844" y="691"/>
                </a:lnTo>
                <a:close/>
                <a:moveTo>
                  <a:pt x="3313" y="560"/>
                </a:moveTo>
                <a:cubicBezTo>
                  <a:pt x="3313" y="604"/>
                  <a:pt x="3298" y="638"/>
                  <a:pt x="3267" y="663"/>
                </a:cubicBezTo>
                <a:cubicBezTo>
                  <a:pt x="3236" y="688"/>
                  <a:pt x="3194" y="700"/>
                  <a:pt x="3141" y="700"/>
                </a:cubicBezTo>
                <a:cubicBezTo>
                  <a:pt x="3122" y="700"/>
                  <a:pt x="3100" y="697"/>
                  <a:pt x="3076" y="691"/>
                </a:cubicBezTo>
                <a:cubicBezTo>
                  <a:pt x="3051" y="684"/>
                  <a:pt x="3034" y="678"/>
                  <a:pt x="3024" y="671"/>
                </a:cubicBezTo>
                <a:cubicBezTo>
                  <a:pt x="3024" y="599"/>
                  <a:pt x="3024" y="599"/>
                  <a:pt x="3024" y="599"/>
                </a:cubicBezTo>
                <a:cubicBezTo>
                  <a:pt x="3039" y="612"/>
                  <a:pt x="3058" y="623"/>
                  <a:pt x="3082" y="632"/>
                </a:cubicBezTo>
                <a:cubicBezTo>
                  <a:pt x="3106" y="641"/>
                  <a:pt x="3129" y="645"/>
                  <a:pt x="3149" y="645"/>
                </a:cubicBezTo>
                <a:cubicBezTo>
                  <a:pt x="3216" y="645"/>
                  <a:pt x="3249" y="619"/>
                  <a:pt x="3249" y="568"/>
                </a:cubicBezTo>
                <a:cubicBezTo>
                  <a:pt x="3249" y="546"/>
                  <a:pt x="3242" y="527"/>
                  <a:pt x="3228" y="512"/>
                </a:cubicBezTo>
                <a:cubicBezTo>
                  <a:pt x="3214" y="496"/>
                  <a:pt x="3184" y="476"/>
                  <a:pt x="3140" y="450"/>
                </a:cubicBezTo>
                <a:cubicBezTo>
                  <a:pt x="3098" y="426"/>
                  <a:pt x="3068" y="403"/>
                  <a:pt x="3051" y="382"/>
                </a:cubicBezTo>
                <a:cubicBezTo>
                  <a:pt x="3033" y="360"/>
                  <a:pt x="3025" y="334"/>
                  <a:pt x="3025" y="303"/>
                </a:cubicBezTo>
                <a:cubicBezTo>
                  <a:pt x="3025" y="262"/>
                  <a:pt x="3040" y="228"/>
                  <a:pt x="3071" y="203"/>
                </a:cubicBezTo>
                <a:cubicBezTo>
                  <a:pt x="3101" y="177"/>
                  <a:pt x="3141" y="164"/>
                  <a:pt x="3189" y="164"/>
                </a:cubicBezTo>
                <a:cubicBezTo>
                  <a:pt x="3236" y="164"/>
                  <a:pt x="3270" y="170"/>
                  <a:pt x="3291" y="182"/>
                </a:cubicBezTo>
                <a:cubicBezTo>
                  <a:pt x="3291" y="250"/>
                  <a:pt x="3291" y="250"/>
                  <a:pt x="3291" y="250"/>
                </a:cubicBezTo>
                <a:cubicBezTo>
                  <a:pt x="3264" y="229"/>
                  <a:pt x="3229" y="219"/>
                  <a:pt x="3186" y="219"/>
                </a:cubicBezTo>
                <a:cubicBezTo>
                  <a:pt x="3157" y="219"/>
                  <a:pt x="3134" y="226"/>
                  <a:pt x="3116" y="240"/>
                </a:cubicBezTo>
                <a:cubicBezTo>
                  <a:pt x="3098" y="255"/>
                  <a:pt x="3089" y="273"/>
                  <a:pt x="3089" y="297"/>
                </a:cubicBezTo>
                <a:cubicBezTo>
                  <a:pt x="3089" y="314"/>
                  <a:pt x="3091" y="328"/>
                  <a:pt x="3097" y="338"/>
                </a:cubicBezTo>
                <a:cubicBezTo>
                  <a:pt x="3102" y="349"/>
                  <a:pt x="3111" y="359"/>
                  <a:pt x="3124" y="369"/>
                </a:cubicBezTo>
                <a:cubicBezTo>
                  <a:pt x="3137" y="379"/>
                  <a:pt x="3159" y="393"/>
                  <a:pt x="3189" y="410"/>
                </a:cubicBezTo>
                <a:cubicBezTo>
                  <a:pt x="3235" y="436"/>
                  <a:pt x="3267" y="460"/>
                  <a:pt x="3286" y="482"/>
                </a:cubicBezTo>
                <a:cubicBezTo>
                  <a:pt x="3304" y="505"/>
                  <a:pt x="3313" y="531"/>
                  <a:pt x="3313" y="560"/>
                </a:cubicBezTo>
                <a:close/>
                <a:moveTo>
                  <a:pt x="3551" y="688"/>
                </a:moveTo>
                <a:cubicBezTo>
                  <a:pt x="3537" y="696"/>
                  <a:pt x="3518" y="700"/>
                  <a:pt x="3495" y="700"/>
                </a:cubicBezTo>
                <a:cubicBezTo>
                  <a:pt x="3431" y="700"/>
                  <a:pt x="3398" y="663"/>
                  <a:pt x="3398" y="590"/>
                </a:cubicBezTo>
                <a:cubicBezTo>
                  <a:pt x="3398" y="371"/>
                  <a:pt x="3398" y="371"/>
                  <a:pt x="3398" y="371"/>
                </a:cubicBezTo>
                <a:cubicBezTo>
                  <a:pt x="3335" y="371"/>
                  <a:pt x="3335" y="371"/>
                  <a:pt x="3335" y="371"/>
                </a:cubicBezTo>
                <a:cubicBezTo>
                  <a:pt x="3335" y="321"/>
                  <a:pt x="3335" y="321"/>
                  <a:pt x="3335" y="321"/>
                </a:cubicBezTo>
                <a:cubicBezTo>
                  <a:pt x="3398" y="321"/>
                  <a:pt x="3398" y="321"/>
                  <a:pt x="3398" y="321"/>
                </a:cubicBezTo>
                <a:cubicBezTo>
                  <a:pt x="3398" y="231"/>
                  <a:pt x="3398" y="231"/>
                  <a:pt x="3398" y="231"/>
                </a:cubicBezTo>
                <a:cubicBezTo>
                  <a:pt x="3458" y="211"/>
                  <a:pt x="3458" y="211"/>
                  <a:pt x="3458" y="211"/>
                </a:cubicBezTo>
                <a:cubicBezTo>
                  <a:pt x="3458" y="321"/>
                  <a:pt x="3458" y="321"/>
                  <a:pt x="3458" y="321"/>
                </a:cubicBezTo>
                <a:cubicBezTo>
                  <a:pt x="3551" y="321"/>
                  <a:pt x="3551" y="321"/>
                  <a:pt x="3551" y="321"/>
                </a:cubicBezTo>
                <a:cubicBezTo>
                  <a:pt x="3551" y="371"/>
                  <a:pt x="3551" y="371"/>
                  <a:pt x="3551" y="371"/>
                </a:cubicBezTo>
                <a:cubicBezTo>
                  <a:pt x="3458" y="371"/>
                  <a:pt x="3458" y="371"/>
                  <a:pt x="3458" y="371"/>
                </a:cubicBezTo>
                <a:cubicBezTo>
                  <a:pt x="3458" y="580"/>
                  <a:pt x="3458" y="580"/>
                  <a:pt x="3458" y="580"/>
                </a:cubicBezTo>
                <a:cubicBezTo>
                  <a:pt x="3458" y="605"/>
                  <a:pt x="3462" y="623"/>
                  <a:pt x="3470" y="633"/>
                </a:cubicBezTo>
                <a:cubicBezTo>
                  <a:pt x="3479" y="644"/>
                  <a:pt x="3493" y="649"/>
                  <a:pt x="3513" y="649"/>
                </a:cubicBezTo>
                <a:cubicBezTo>
                  <a:pt x="3527" y="649"/>
                  <a:pt x="3540" y="645"/>
                  <a:pt x="3551" y="637"/>
                </a:cubicBezTo>
                <a:lnTo>
                  <a:pt x="3551" y="688"/>
                </a:lnTo>
                <a:close/>
                <a:moveTo>
                  <a:pt x="3909" y="691"/>
                </a:moveTo>
                <a:cubicBezTo>
                  <a:pt x="3849" y="691"/>
                  <a:pt x="3849" y="691"/>
                  <a:pt x="3849" y="691"/>
                </a:cubicBezTo>
                <a:cubicBezTo>
                  <a:pt x="3849" y="633"/>
                  <a:pt x="3849" y="633"/>
                  <a:pt x="3849" y="633"/>
                </a:cubicBezTo>
                <a:cubicBezTo>
                  <a:pt x="3848" y="633"/>
                  <a:pt x="3848" y="633"/>
                  <a:pt x="3848" y="633"/>
                </a:cubicBezTo>
                <a:cubicBezTo>
                  <a:pt x="3823" y="678"/>
                  <a:pt x="3785" y="700"/>
                  <a:pt x="3734" y="700"/>
                </a:cubicBezTo>
                <a:cubicBezTo>
                  <a:pt x="3645" y="700"/>
                  <a:pt x="3601" y="648"/>
                  <a:pt x="3601" y="542"/>
                </a:cubicBezTo>
                <a:cubicBezTo>
                  <a:pt x="3601" y="321"/>
                  <a:pt x="3601" y="321"/>
                  <a:pt x="3601" y="321"/>
                </a:cubicBezTo>
                <a:cubicBezTo>
                  <a:pt x="3660" y="321"/>
                  <a:pt x="3660" y="321"/>
                  <a:pt x="3660" y="321"/>
                </a:cubicBezTo>
                <a:cubicBezTo>
                  <a:pt x="3660" y="533"/>
                  <a:pt x="3660" y="533"/>
                  <a:pt x="3660" y="533"/>
                </a:cubicBezTo>
                <a:cubicBezTo>
                  <a:pt x="3660" y="611"/>
                  <a:pt x="3690" y="650"/>
                  <a:pt x="3750" y="650"/>
                </a:cubicBezTo>
                <a:cubicBezTo>
                  <a:pt x="3780" y="650"/>
                  <a:pt x="3803" y="639"/>
                  <a:pt x="3822" y="618"/>
                </a:cubicBezTo>
                <a:cubicBezTo>
                  <a:pt x="3840" y="596"/>
                  <a:pt x="3849" y="569"/>
                  <a:pt x="3849" y="534"/>
                </a:cubicBezTo>
                <a:cubicBezTo>
                  <a:pt x="3849" y="321"/>
                  <a:pt x="3849" y="321"/>
                  <a:pt x="3849" y="321"/>
                </a:cubicBezTo>
                <a:cubicBezTo>
                  <a:pt x="3909" y="321"/>
                  <a:pt x="3909" y="321"/>
                  <a:pt x="3909" y="321"/>
                </a:cubicBezTo>
                <a:lnTo>
                  <a:pt x="3909" y="691"/>
                </a:lnTo>
                <a:close/>
                <a:moveTo>
                  <a:pt x="4314" y="691"/>
                </a:moveTo>
                <a:cubicBezTo>
                  <a:pt x="4255" y="691"/>
                  <a:pt x="4255" y="691"/>
                  <a:pt x="4255" y="691"/>
                </a:cubicBezTo>
                <a:cubicBezTo>
                  <a:pt x="4255" y="628"/>
                  <a:pt x="4255" y="628"/>
                  <a:pt x="4255" y="628"/>
                </a:cubicBezTo>
                <a:cubicBezTo>
                  <a:pt x="4254" y="628"/>
                  <a:pt x="4254" y="628"/>
                  <a:pt x="4254" y="628"/>
                </a:cubicBezTo>
                <a:cubicBezTo>
                  <a:pt x="4226" y="676"/>
                  <a:pt x="4184" y="700"/>
                  <a:pt x="4126" y="700"/>
                </a:cubicBezTo>
                <a:cubicBezTo>
                  <a:pt x="4080" y="700"/>
                  <a:pt x="4042" y="684"/>
                  <a:pt x="4015" y="650"/>
                </a:cubicBezTo>
                <a:cubicBezTo>
                  <a:pt x="3987" y="616"/>
                  <a:pt x="3973" y="571"/>
                  <a:pt x="3973" y="515"/>
                </a:cubicBezTo>
                <a:cubicBezTo>
                  <a:pt x="3973" y="454"/>
                  <a:pt x="3988" y="405"/>
                  <a:pt x="4019" y="368"/>
                </a:cubicBezTo>
                <a:cubicBezTo>
                  <a:pt x="4050" y="331"/>
                  <a:pt x="4091" y="312"/>
                  <a:pt x="4143" y="312"/>
                </a:cubicBezTo>
                <a:cubicBezTo>
                  <a:pt x="4193" y="312"/>
                  <a:pt x="4230" y="332"/>
                  <a:pt x="4254" y="372"/>
                </a:cubicBezTo>
                <a:cubicBezTo>
                  <a:pt x="4255" y="372"/>
                  <a:pt x="4255" y="372"/>
                  <a:pt x="4255" y="372"/>
                </a:cubicBezTo>
                <a:cubicBezTo>
                  <a:pt x="4255" y="143"/>
                  <a:pt x="4255" y="143"/>
                  <a:pt x="4255" y="143"/>
                </a:cubicBezTo>
                <a:cubicBezTo>
                  <a:pt x="4314" y="143"/>
                  <a:pt x="4314" y="143"/>
                  <a:pt x="4314" y="143"/>
                </a:cubicBezTo>
                <a:lnTo>
                  <a:pt x="4314" y="691"/>
                </a:lnTo>
                <a:close/>
                <a:moveTo>
                  <a:pt x="4255" y="524"/>
                </a:moveTo>
                <a:cubicBezTo>
                  <a:pt x="4255" y="469"/>
                  <a:pt x="4255" y="469"/>
                  <a:pt x="4255" y="469"/>
                </a:cubicBezTo>
                <a:cubicBezTo>
                  <a:pt x="4255" y="439"/>
                  <a:pt x="4245" y="413"/>
                  <a:pt x="4225" y="393"/>
                </a:cubicBezTo>
                <a:cubicBezTo>
                  <a:pt x="4204" y="373"/>
                  <a:pt x="4179" y="363"/>
                  <a:pt x="4150" y="363"/>
                </a:cubicBezTo>
                <a:cubicBezTo>
                  <a:pt x="4115" y="363"/>
                  <a:pt x="4086" y="376"/>
                  <a:pt x="4065" y="402"/>
                </a:cubicBezTo>
                <a:cubicBezTo>
                  <a:pt x="4044" y="429"/>
                  <a:pt x="4034" y="465"/>
                  <a:pt x="4034" y="512"/>
                </a:cubicBezTo>
                <a:cubicBezTo>
                  <a:pt x="4034" y="554"/>
                  <a:pt x="4044" y="588"/>
                  <a:pt x="4063" y="613"/>
                </a:cubicBezTo>
                <a:cubicBezTo>
                  <a:pt x="4083" y="637"/>
                  <a:pt x="4110" y="650"/>
                  <a:pt x="4143" y="650"/>
                </a:cubicBezTo>
                <a:cubicBezTo>
                  <a:pt x="4176" y="650"/>
                  <a:pt x="4203" y="638"/>
                  <a:pt x="4224" y="614"/>
                </a:cubicBezTo>
                <a:cubicBezTo>
                  <a:pt x="4245" y="591"/>
                  <a:pt x="4255" y="561"/>
                  <a:pt x="4255" y="524"/>
                </a:cubicBezTo>
                <a:close/>
                <a:moveTo>
                  <a:pt x="4464" y="691"/>
                </a:moveTo>
                <a:cubicBezTo>
                  <a:pt x="4404" y="691"/>
                  <a:pt x="4404" y="691"/>
                  <a:pt x="4404" y="691"/>
                </a:cubicBezTo>
                <a:cubicBezTo>
                  <a:pt x="4404" y="321"/>
                  <a:pt x="4404" y="321"/>
                  <a:pt x="4404" y="321"/>
                </a:cubicBezTo>
                <a:cubicBezTo>
                  <a:pt x="4464" y="321"/>
                  <a:pt x="4464" y="321"/>
                  <a:pt x="4464" y="321"/>
                </a:cubicBezTo>
                <a:lnTo>
                  <a:pt x="4464" y="691"/>
                </a:lnTo>
                <a:close/>
                <a:moveTo>
                  <a:pt x="4896" y="505"/>
                </a:moveTo>
                <a:cubicBezTo>
                  <a:pt x="4896" y="564"/>
                  <a:pt x="4879" y="611"/>
                  <a:pt x="4846" y="647"/>
                </a:cubicBezTo>
                <a:cubicBezTo>
                  <a:pt x="4812" y="682"/>
                  <a:pt x="4767" y="700"/>
                  <a:pt x="4711" y="700"/>
                </a:cubicBezTo>
                <a:cubicBezTo>
                  <a:pt x="4656" y="700"/>
                  <a:pt x="4613" y="683"/>
                  <a:pt x="4580" y="648"/>
                </a:cubicBezTo>
                <a:cubicBezTo>
                  <a:pt x="4547" y="613"/>
                  <a:pt x="4531" y="567"/>
                  <a:pt x="4531" y="510"/>
                </a:cubicBezTo>
                <a:cubicBezTo>
                  <a:pt x="4531" y="449"/>
                  <a:pt x="4548" y="401"/>
                  <a:pt x="4581" y="365"/>
                </a:cubicBezTo>
                <a:cubicBezTo>
                  <a:pt x="4615" y="330"/>
                  <a:pt x="4661" y="312"/>
                  <a:pt x="4720" y="312"/>
                </a:cubicBezTo>
                <a:cubicBezTo>
                  <a:pt x="4775" y="312"/>
                  <a:pt x="4818" y="329"/>
                  <a:pt x="4849" y="363"/>
                </a:cubicBezTo>
                <a:cubicBezTo>
                  <a:pt x="4880" y="398"/>
                  <a:pt x="4896" y="445"/>
                  <a:pt x="4896" y="505"/>
                </a:cubicBezTo>
                <a:close/>
                <a:moveTo>
                  <a:pt x="4835" y="507"/>
                </a:moveTo>
                <a:cubicBezTo>
                  <a:pt x="4835" y="460"/>
                  <a:pt x="4825" y="425"/>
                  <a:pt x="4804" y="400"/>
                </a:cubicBezTo>
                <a:cubicBezTo>
                  <a:pt x="4783" y="375"/>
                  <a:pt x="4754" y="363"/>
                  <a:pt x="4716" y="363"/>
                </a:cubicBezTo>
                <a:cubicBezTo>
                  <a:pt x="4677" y="363"/>
                  <a:pt x="4647" y="375"/>
                  <a:pt x="4625" y="401"/>
                </a:cubicBezTo>
                <a:cubicBezTo>
                  <a:pt x="4603" y="426"/>
                  <a:pt x="4592" y="462"/>
                  <a:pt x="4592" y="508"/>
                </a:cubicBezTo>
                <a:cubicBezTo>
                  <a:pt x="4592" y="553"/>
                  <a:pt x="4603" y="587"/>
                  <a:pt x="4625" y="612"/>
                </a:cubicBezTo>
                <a:cubicBezTo>
                  <a:pt x="4648" y="637"/>
                  <a:pt x="4678" y="650"/>
                  <a:pt x="4716" y="650"/>
                </a:cubicBezTo>
                <a:cubicBezTo>
                  <a:pt x="4754" y="650"/>
                  <a:pt x="4784" y="637"/>
                  <a:pt x="4804" y="613"/>
                </a:cubicBezTo>
                <a:cubicBezTo>
                  <a:pt x="4825" y="588"/>
                  <a:pt x="4835" y="553"/>
                  <a:pt x="4835" y="507"/>
                </a:cubicBezTo>
                <a:close/>
                <a:moveTo>
                  <a:pt x="648" y="0"/>
                </a:moveTo>
                <a:cubicBezTo>
                  <a:pt x="305" y="343"/>
                  <a:pt x="305" y="343"/>
                  <a:pt x="305" y="343"/>
                </a:cubicBezTo>
                <a:cubicBezTo>
                  <a:pt x="86" y="173"/>
                  <a:pt x="86" y="173"/>
                  <a:pt x="86" y="173"/>
                </a:cubicBezTo>
                <a:cubicBezTo>
                  <a:pt x="0" y="216"/>
                  <a:pt x="0" y="216"/>
                  <a:pt x="0" y="216"/>
                </a:cubicBezTo>
                <a:cubicBezTo>
                  <a:pt x="0" y="648"/>
                  <a:pt x="0" y="648"/>
                  <a:pt x="0" y="648"/>
                </a:cubicBezTo>
                <a:cubicBezTo>
                  <a:pt x="86" y="691"/>
                  <a:pt x="86" y="691"/>
                  <a:pt x="86" y="691"/>
                </a:cubicBezTo>
                <a:cubicBezTo>
                  <a:pt x="305" y="521"/>
                  <a:pt x="305" y="521"/>
                  <a:pt x="305" y="521"/>
                </a:cubicBezTo>
                <a:cubicBezTo>
                  <a:pt x="648" y="864"/>
                  <a:pt x="648" y="864"/>
                  <a:pt x="648" y="864"/>
                </a:cubicBezTo>
                <a:cubicBezTo>
                  <a:pt x="865" y="778"/>
                  <a:pt x="865" y="778"/>
                  <a:pt x="865" y="778"/>
                </a:cubicBezTo>
                <a:cubicBezTo>
                  <a:pt x="865" y="86"/>
                  <a:pt x="865" y="86"/>
                  <a:pt x="865" y="86"/>
                </a:cubicBezTo>
                <a:lnTo>
                  <a:pt x="648" y="0"/>
                </a:lnTo>
                <a:close/>
                <a:moveTo>
                  <a:pt x="86" y="562"/>
                </a:moveTo>
                <a:cubicBezTo>
                  <a:pt x="86" y="302"/>
                  <a:pt x="86" y="302"/>
                  <a:pt x="86" y="302"/>
                </a:cubicBezTo>
                <a:cubicBezTo>
                  <a:pt x="216" y="432"/>
                  <a:pt x="216" y="432"/>
                  <a:pt x="216" y="432"/>
                </a:cubicBezTo>
                <a:lnTo>
                  <a:pt x="86" y="562"/>
                </a:lnTo>
                <a:close/>
                <a:moveTo>
                  <a:pt x="420" y="432"/>
                </a:moveTo>
                <a:cubicBezTo>
                  <a:pt x="648" y="254"/>
                  <a:pt x="648" y="254"/>
                  <a:pt x="648" y="254"/>
                </a:cubicBezTo>
                <a:cubicBezTo>
                  <a:pt x="648" y="610"/>
                  <a:pt x="648" y="610"/>
                  <a:pt x="648" y="610"/>
                </a:cubicBezTo>
                <a:lnTo>
                  <a:pt x="420" y="4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468"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ndParaRPr>
          </a:p>
        </p:txBody>
      </p:sp>
      <p:grpSp>
        <p:nvGrpSpPr>
          <p:cNvPr id="653" name="Group 652"/>
          <p:cNvGrpSpPr/>
          <p:nvPr/>
        </p:nvGrpSpPr>
        <p:grpSpPr>
          <a:xfrm>
            <a:off x="5487560" y="3247305"/>
            <a:ext cx="555981" cy="649286"/>
            <a:chOff x="5413324" y="3639876"/>
            <a:chExt cx="704382" cy="822592"/>
          </a:xfrm>
        </p:grpSpPr>
        <p:sp>
          <p:nvSpPr>
            <p:cNvPr id="654" name="Freeform 381"/>
            <p:cNvSpPr>
              <a:spLocks noChangeAspect="1"/>
            </p:cNvSpPr>
            <p:nvPr/>
          </p:nvSpPr>
          <p:spPr bwMode="auto">
            <a:xfrm>
              <a:off x="5554371" y="3639876"/>
              <a:ext cx="424008" cy="431194"/>
            </a:xfrm>
            <a:custGeom>
              <a:avLst/>
              <a:gdLst>
                <a:gd name="T0" fmla="*/ 12 w 75"/>
                <a:gd name="T1" fmla="*/ 0 h 76"/>
                <a:gd name="T2" fmla="*/ 25 w 75"/>
                <a:gd name="T3" fmla="*/ 12 h 76"/>
                <a:gd name="T4" fmla="*/ 23 w 75"/>
                <a:gd name="T5" fmla="*/ 19 h 76"/>
                <a:gd name="T6" fmla="*/ 57 w 75"/>
                <a:gd name="T7" fmla="*/ 52 h 76"/>
                <a:gd name="T8" fmla="*/ 60 w 75"/>
                <a:gd name="T9" fmla="*/ 51 h 76"/>
                <a:gd name="T10" fmla="*/ 60 w 75"/>
                <a:gd name="T11" fmla="*/ 25 h 76"/>
                <a:gd name="T12" fmla="*/ 49 w 75"/>
                <a:gd name="T13" fmla="*/ 13 h 76"/>
                <a:gd name="T14" fmla="*/ 62 w 75"/>
                <a:gd name="T15" fmla="*/ 0 h 76"/>
                <a:gd name="T16" fmla="*/ 74 w 75"/>
                <a:gd name="T17" fmla="*/ 13 h 76"/>
                <a:gd name="T18" fmla="*/ 65 w 75"/>
                <a:gd name="T19" fmla="*/ 25 h 76"/>
                <a:gd name="T20" fmla="*/ 65 w 75"/>
                <a:gd name="T21" fmla="*/ 51 h 76"/>
                <a:gd name="T22" fmla="*/ 75 w 75"/>
                <a:gd name="T23" fmla="*/ 63 h 76"/>
                <a:gd name="T24" fmla="*/ 62 w 75"/>
                <a:gd name="T25" fmla="*/ 76 h 76"/>
                <a:gd name="T26" fmla="*/ 50 w 75"/>
                <a:gd name="T27" fmla="*/ 63 h 76"/>
                <a:gd name="T28" fmla="*/ 52 w 75"/>
                <a:gd name="T29" fmla="*/ 56 h 76"/>
                <a:gd name="T30" fmla="*/ 19 w 75"/>
                <a:gd name="T31" fmla="*/ 23 h 76"/>
                <a:gd name="T32" fmla="*/ 15 w 75"/>
                <a:gd name="T33" fmla="*/ 24 h 76"/>
                <a:gd name="T34" fmla="*/ 15 w 75"/>
                <a:gd name="T35" fmla="*/ 50 h 76"/>
                <a:gd name="T36" fmla="*/ 25 w 75"/>
                <a:gd name="T37" fmla="*/ 62 h 76"/>
                <a:gd name="T38" fmla="*/ 12 w 75"/>
                <a:gd name="T39" fmla="*/ 75 h 76"/>
                <a:gd name="T40" fmla="*/ 0 w 75"/>
                <a:gd name="T41" fmla="*/ 62 h 76"/>
                <a:gd name="T42" fmla="*/ 10 w 75"/>
                <a:gd name="T43" fmla="*/ 50 h 76"/>
                <a:gd name="T44" fmla="*/ 10 w 75"/>
                <a:gd name="T45" fmla="*/ 24 h 76"/>
                <a:gd name="T46" fmla="*/ 0 w 75"/>
                <a:gd name="T47" fmla="*/ 12 h 76"/>
                <a:gd name="T48" fmla="*/ 12 w 75"/>
                <a:gd name="T4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6">
                  <a:moveTo>
                    <a:pt x="12" y="0"/>
                  </a:moveTo>
                  <a:cubicBezTo>
                    <a:pt x="19" y="0"/>
                    <a:pt x="25" y="5"/>
                    <a:pt x="25" y="12"/>
                  </a:cubicBezTo>
                  <a:cubicBezTo>
                    <a:pt x="25" y="15"/>
                    <a:pt x="24" y="17"/>
                    <a:pt x="23" y="19"/>
                  </a:cubicBezTo>
                  <a:cubicBezTo>
                    <a:pt x="57" y="52"/>
                    <a:pt x="57" y="52"/>
                    <a:pt x="57" y="52"/>
                  </a:cubicBezTo>
                  <a:cubicBezTo>
                    <a:pt x="57" y="52"/>
                    <a:pt x="59" y="51"/>
                    <a:pt x="60" y="51"/>
                  </a:cubicBezTo>
                  <a:cubicBezTo>
                    <a:pt x="60" y="25"/>
                    <a:pt x="60" y="25"/>
                    <a:pt x="60" y="25"/>
                  </a:cubicBezTo>
                  <a:cubicBezTo>
                    <a:pt x="54" y="24"/>
                    <a:pt x="49" y="19"/>
                    <a:pt x="49" y="13"/>
                  </a:cubicBezTo>
                  <a:cubicBezTo>
                    <a:pt x="49" y="6"/>
                    <a:pt x="55" y="0"/>
                    <a:pt x="62" y="0"/>
                  </a:cubicBezTo>
                  <a:cubicBezTo>
                    <a:pt x="69" y="0"/>
                    <a:pt x="74" y="6"/>
                    <a:pt x="74" y="13"/>
                  </a:cubicBezTo>
                  <a:cubicBezTo>
                    <a:pt x="74" y="18"/>
                    <a:pt x="70" y="23"/>
                    <a:pt x="65" y="25"/>
                  </a:cubicBezTo>
                  <a:cubicBezTo>
                    <a:pt x="65" y="51"/>
                    <a:pt x="65" y="51"/>
                    <a:pt x="65" y="51"/>
                  </a:cubicBezTo>
                  <a:cubicBezTo>
                    <a:pt x="71" y="52"/>
                    <a:pt x="75" y="57"/>
                    <a:pt x="75" y="63"/>
                  </a:cubicBezTo>
                  <a:cubicBezTo>
                    <a:pt x="75" y="70"/>
                    <a:pt x="69" y="76"/>
                    <a:pt x="62" y="76"/>
                  </a:cubicBezTo>
                  <a:cubicBezTo>
                    <a:pt x="56" y="76"/>
                    <a:pt x="50" y="70"/>
                    <a:pt x="50" y="63"/>
                  </a:cubicBezTo>
                  <a:cubicBezTo>
                    <a:pt x="50" y="61"/>
                    <a:pt x="51" y="58"/>
                    <a:pt x="52" y="56"/>
                  </a:cubicBezTo>
                  <a:cubicBezTo>
                    <a:pt x="19" y="23"/>
                    <a:pt x="19" y="23"/>
                    <a:pt x="19" y="23"/>
                  </a:cubicBezTo>
                  <a:cubicBezTo>
                    <a:pt x="18" y="23"/>
                    <a:pt x="17" y="24"/>
                    <a:pt x="15" y="24"/>
                  </a:cubicBezTo>
                  <a:cubicBezTo>
                    <a:pt x="15" y="50"/>
                    <a:pt x="15" y="50"/>
                    <a:pt x="15" y="50"/>
                  </a:cubicBezTo>
                  <a:cubicBezTo>
                    <a:pt x="21" y="51"/>
                    <a:pt x="25" y="56"/>
                    <a:pt x="25" y="62"/>
                  </a:cubicBezTo>
                  <a:cubicBezTo>
                    <a:pt x="25" y="69"/>
                    <a:pt x="19" y="75"/>
                    <a:pt x="12" y="75"/>
                  </a:cubicBezTo>
                  <a:cubicBezTo>
                    <a:pt x="5" y="75"/>
                    <a:pt x="0" y="69"/>
                    <a:pt x="0" y="62"/>
                  </a:cubicBezTo>
                  <a:cubicBezTo>
                    <a:pt x="0" y="56"/>
                    <a:pt x="4" y="51"/>
                    <a:pt x="10" y="50"/>
                  </a:cubicBezTo>
                  <a:cubicBezTo>
                    <a:pt x="10" y="24"/>
                    <a:pt x="10" y="24"/>
                    <a:pt x="10" y="24"/>
                  </a:cubicBezTo>
                  <a:cubicBezTo>
                    <a:pt x="4" y="23"/>
                    <a:pt x="0" y="18"/>
                    <a:pt x="0" y="12"/>
                  </a:cubicBezTo>
                  <a:cubicBezTo>
                    <a:pt x="0" y="5"/>
                    <a:pt x="5" y="0"/>
                    <a:pt x="12"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468"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endParaRPr>
            </a:p>
          </p:txBody>
        </p:sp>
        <p:sp>
          <p:nvSpPr>
            <p:cNvPr id="655" name="Rectangle 654"/>
            <p:cNvSpPr/>
            <p:nvPr/>
          </p:nvSpPr>
          <p:spPr bwMode="auto">
            <a:xfrm>
              <a:off x="5413324" y="4142428"/>
              <a:ext cx="704382"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95523" eaLnBrk="1" fontAlgn="auto" latinLnBrk="0" hangingPunct="1">
                <a:lnSpc>
                  <a:spcPct val="8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rPr>
                <a:t>VPN</a:t>
              </a:r>
            </a:p>
          </p:txBody>
        </p:sp>
      </p:grpSp>
      <p:sp>
        <p:nvSpPr>
          <p:cNvPr id="4" name="Rectangle 3"/>
          <p:cNvSpPr/>
          <p:nvPr/>
        </p:nvSpPr>
        <p:spPr>
          <a:xfrm>
            <a:off x="157515" y="1791036"/>
            <a:ext cx="3539964" cy="523220"/>
          </a:xfrm>
          <a:prstGeom prst="rect">
            <a:avLst/>
          </a:prstGeom>
        </p:spPr>
        <p:txBody>
          <a:bodyPr wrap="square">
            <a:spAutoFit/>
          </a:bodyPr>
          <a:lstStyle/>
          <a:p>
            <a:pPr algn="ctr"/>
            <a:r>
              <a:rPr lang="en-US" sz="2800" dirty="0">
                <a:solidFill>
                  <a:srgbClr val="0078D7"/>
                </a:solidFill>
                <a:latin typeface="+mj-lt"/>
              </a:rPr>
              <a:t>  Azure</a:t>
            </a:r>
          </a:p>
        </p:txBody>
      </p:sp>
      <p:sp>
        <p:nvSpPr>
          <p:cNvPr id="325" name="Rectangle 324"/>
          <p:cNvSpPr/>
          <p:nvPr/>
        </p:nvSpPr>
        <p:spPr>
          <a:xfrm>
            <a:off x="7694319" y="1739103"/>
            <a:ext cx="3539964" cy="523220"/>
          </a:xfrm>
          <a:prstGeom prst="rect">
            <a:avLst/>
          </a:prstGeom>
        </p:spPr>
        <p:txBody>
          <a:bodyPr wrap="square">
            <a:spAutoFit/>
          </a:bodyPr>
          <a:lstStyle/>
          <a:p>
            <a:pPr algn="r"/>
            <a:r>
              <a:rPr lang="en-US" sz="2800" dirty="0">
                <a:solidFill>
                  <a:srgbClr val="0078D7"/>
                </a:solidFill>
                <a:latin typeface="+mj-lt"/>
              </a:rPr>
              <a:t>Azure Stack Hub</a:t>
            </a:r>
          </a:p>
        </p:txBody>
      </p:sp>
      <p:grpSp>
        <p:nvGrpSpPr>
          <p:cNvPr id="5" name="Group 4"/>
          <p:cNvGrpSpPr>
            <a:grpSpLocks noChangeAspect="1"/>
          </p:cNvGrpSpPr>
          <p:nvPr/>
        </p:nvGrpSpPr>
        <p:grpSpPr>
          <a:xfrm>
            <a:off x="8520991" y="1667758"/>
            <a:ext cx="505344" cy="674096"/>
            <a:chOff x="8490445" y="1167193"/>
            <a:chExt cx="782345" cy="1043598"/>
          </a:xfrm>
        </p:grpSpPr>
        <p:sp>
          <p:nvSpPr>
            <p:cNvPr id="326" name="Freeform 81"/>
            <p:cNvSpPr>
              <a:spLocks noEditPoints="1"/>
            </p:cNvSpPr>
            <p:nvPr/>
          </p:nvSpPr>
          <p:spPr bwMode="auto">
            <a:xfrm>
              <a:off x="8490445" y="1607769"/>
              <a:ext cx="490504" cy="60302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327" name="Freeform 82"/>
            <p:cNvSpPr>
              <a:spLocks noEditPoints="1"/>
            </p:cNvSpPr>
            <p:nvPr/>
          </p:nvSpPr>
          <p:spPr bwMode="auto">
            <a:xfrm>
              <a:off x="8782989" y="1167193"/>
              <a:ext cx="489801" cy="1043598"/>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sp>
        <p:nvSpPr>
          <p:cNvPr id="329" name="Freeform 10"/>
          <p:cNvSpPr>
            <a:spLocks noChangeAspect="1"/>
          </p:cNvSpPr>
          <p:nvPr/>
        </p:nvSpPr>
        <p:spPr bwMode="auto">
          <a:xfrm>
            <a:off x="464886" y="1783838"/>
            <a:ext cx="842910" cy="554816"/>
          </a:xfrm>
          <a:custGeom>
            <a:avLst/>
            <a:gdLst>
              <a:gd name="T0" fmla="*/ 1471 w 1751"/>
              <a:gd name="T1" fmla="*/ 505 h 1151"/>
              <a:gd name="T2" fmla="*/ 1471 w 1751"/>
              <a:gd name="T3" fmla="*/ 482 h 1151"/>
              <a:gd name="T4" fmla="*/ 988 w 1751"/>
              <a:gd name="T5" fmla="*/ 0 h 1151"/>
              <a:gd name="T6" fmla="*/ 585 w 1751"/>
              <a:gd name="T7" fmla="*/ 215 h 1151"/>
              <a:gd name="T8" fmla="*/ 453 w 1751"/>
              <a:gd name="T9" fmla="*/ 180 h 1151"/>
              <a:gd name="T10" fmla="*/ 298 w 1751"/>
              <a:gd name="T11" fmla="*/ 227 h 1151"/>
              <a:gd name="T12" fmla="*/ 173 w 1751"/>
              <a:gd name="T13" fmla="*/ 453 h 1151"/>
              <a:gd name="T14" fmla="*/ 0 w 1751"/>
              <a:gd name="T15" fmla="*/ 772 h 1151"/>
              <a:gd name="T16" fmla="*/ 338 w 1751"/>
              <a:gd name="T17" fmla="*/ 1151 h 1151"/>
              <a:gd name="T18" fmla="*/ 379 w 1751"/>
              <a:gd name="T19" fmla="*/ 1151 h 1151"/>
              <a:gd name="T20" fmla="*/ 418 w 1751"/>
              <a:gd name="T21" fmla="*/ 1151 h 1151"/>
              <a:gd name="T22" fmla="*/ 1207 w 1751"/>
              <a:gd name="T23" fmla="*/ 1151 h 1151"/>
              <a:gd name="T24" fmla="*/ 1222 w 1751"/>
              <a:gd name="T25" fmla="*/ 1151 h 1151"/>
              <a:gd name="T26" fmla="*/ 1242 w 1751"/>
              <a:gd name="T27" fmla="*/ 1151 h 1151"/>
              <a:gd name="T28" fmla="*/ 1300 w 1751"/>
              <a:gd name="T29" fmla="*/ 1151 h 1151"/>
              <a:gd name="T30" fmla="*/ 1426 w 1751"/>
              <a:gd name="T31" fmla="*/ 1151 h 1151"/>
              <a:gd name="T32" fmla="*/ 1751 w 1751"/>
              <a:gd name="T33" fmla="*/ 826 h 1151"/>
              <a:gd name="T34" fmla="*/ 1471 w 1751"/>
              <a:gd name="T35" fmla="*/ 505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1">
                <a:moveTo>
                  <a:pt x="1471" y="505"/>
                </a:moveTo>
                <a:cubicBezTo>
                  <a:pt x="1471" y="498"/>
                  <a:pt x="1471" y="489"/>
                  <a:pt x="1471" y="482"/>
                </a:cubicBezTo>
                <a:cubicBezTo>
                  <a:pt x="1471" y="215"/>
                  <a:pt x="1255" y="0"/>
                  <a:pt x="988" y="0"/>
                </a:cubicBezTo>
                <a:cubicBezTo>
                  <a:pt x="820" y="0"/>
                  <a:pt x="672" y="86"/>
                  <a:pt x="585" y="215"/>
                </a:cubicBezTo>
                <a:cubicBezTo>
                  <a:pt x="547" y="193"/>
                  <a:pt x="502" y="180"/>
                  <a:pt x="453" y="180"/>
                </a:cubicBezTo>
                <a:cubicBezTo>
                  <a:pt x="395" y="180"/>
                  <a:pt x="342" y="197"/>
                  <a:pt x="298" y="227"/>
                </a:cubicBezTo>
                <a:cubicBezTo>
                  <a:pt x="224" y="276"/>
                  <a:pt x="175" y="359"/>
                  <a:pt x="173" y="453"/>
                </a:cubicBezTo>
                <a:cubicBezTo>
                  <a:pt x="70" y="521"/>
                  <a:pt x="0" y="640"/>
                  <a:pt x="0" y="772"/>
                </a:cubicBezTo>
                <a:cubicBezTo>
                  <a:pt x="0" y="968"/>
                  <a:pt x="148" y="1129"/>
                  <a:pt x="338" y="1151"/>
                </a:cubicBezTo>
                <a:cubicBezTo>
                  <a:pt x="350" y="1151"/>
                  <a:pt x="367" y="1151"/>
                  <a:pt x="379" y="1151"/>
                </a:cubicBezTo>
                <a:cubicBezTo>
                  <a:pt x="392" y="1151"/>
                  <a:pt x="405" y="1151"/>
                  <a:pt x="418" y="1151"/>
                </a:cubicBezTo>
                <a:cubicBezTo>
                  <a:pt x="595" y="1151"/>
                  <a:pt x="1010" y="1151"/>
                  <a:pt x="1207" y="1151"/>
                </a:cubicBezTo>
                <a:cubicBezTo>
                  <a:pt x="1213" y="1151"/>
                  <a:pt x="1218" y="1151"/>
                  <a:pt x="1222" y="1151"/>
                </a:cubicBezTo>
                <a:cubicBezTo>
                  <a:pt x="1242" y="1151"/>
                  <a:pt x="1242" y="1151"/>
                  <a:pt x="1242" y="1151"/>
                </a:cubicBezTo>
                <a:cubicBezTo>
                  <a:pt x="1252" y="1151"/>
                  <a:pt x="1281" y="1151"/>
                  <a:pt x="1300" y="1151"/>
                </a:cubicBezTo>
                <a:cubicBezTo>
                  <a:pt x="1426" y="1151"/>
                  <a:pt x="1426" y="1151"/>
                  <a:pt x="1426" y="1151"/>
                </a:cubicBezTo>
                <a:cubicBezTo>
                  <a:pt x="1606" y="1148"/>
                  <a:pt x="1751" y="1003"/>
                  <a:pt x="1751" y="826"/>
                </a:cubicBezTo>
                <a:cubicBezTo>
                  <a:pt x="1751" y="662"/>
                  <a:pt x="1628" y="527"/>
                  <a:pt x="1471" y="505"/>
                </a:cubicBezTo>
                <a:close/>
              </a:path>
            </a:pathLst>
          </a:custGeom>
          <a:solidFill>
            <a:schemeClr val="tx1"/>
          </a:solidFill>
          <a:ln>
            <a:noFill/>
          </a:ln>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330" name="TextBox 329">
            <a:extLst>
              <a:ext uri="{FF2B5EF4-FFF2-40B4-BE49-F238E27FC236}">
                <a16:creationId xmlns:a16="http://schemas.microsoft.com/office/drawing/2014/main" id="{081439C7-AEDB-465A-BFB1-287A0733998B}"/>
              </a:ext>
            </a:extLst>
          </p:cNvPr>
          <p:cNvSpPr txBox="1"/>
          <p:nvPr/>
        </p:nvSpPr>
        <p:spPr>
          <a:xfrm>
            <a:off x="699238" y="6489820"/>
            <a:ext cx="11355421" cy="369332"/>
          </a:xfrm>
          <a:prstGeom prst="rect">
            <a:avLst/>
          </a:prstGeom>
          <a:noFill/>
        </p:spPr>
        <p:txBody>
          <a:bodyPr wrap="square">
            <a:spAutoFit/>
          </a:bodyPr>
          <a:lstStyle/>
          <a:p>
            <a:r>
              <a:rPr lang="en-US" dirty="0">
                <a:hlinkClick r:id="rId6"/>
              </a:rPr>
              <a:t>Hybrid app design considerations in Azure and Azure Stack Hub - Azure Hybrid App Solutions | Microsoft Docs</a:t>
            </a:r>
            <a:endParaRPr lang="en-US" dirty="0"/>
          </a:p>
        </p:txBody>
      </p:sp>
    </p:spTree>
    <p:extLst>
      <p:ext uri="{BB962C8B-B14F-4D97-AF65-F5344CB8AC3E}">
        <p14:creationId xmlns:p14="http://schemas.microsoft.com/office/powerpoint/2010/main" val="11650875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5274"/>
            <a:ext cx="12075107" cy="1908893"/>
          </a:xfrm>
        </p:spPr>
        <p:txBody>
          <a:bodyPr/>
          <a:lstStyle/>
          <a:p>
            <a:r>
              <a:rPr lang="en-US" dirty="0">
                <a:solidFill>
                  <a:srgbClr val="505050"/>
                </a:solidFill>
              </a:rPr>
              <a:t>Hybrid deployment considerations – </a:t>
            </a:r>
            <a:br>
              <a:rPr lang="en-US" dirty="0">
                <a:solidFill>
                  <a:srgbClr val="505050"/>
                </a:solidFill>
              </a:rPr>
            </a:br>
            <a:r>
              <a:rPr lang="en-US" dirty="0">
                <a:solidFill>
                  <a:srgbClr val="505050"/>
                </a:solidFill>
              </a:rPr>
              <a:t>Differences between Azure and Azure Stack Hub</a:t>
            </a:r>
          </a:p>
        </p:txBody>
      </p:sp>
      <p:sp>
        <p:nvSpPr>
          <p:cNvPr id="74" name="TextBox 73"/>
          <p:cNvSpPr txBox="1"/>
          <p:nvPr/>
        </p:nvSpPr>
        <p:spPr>
          <a:xfrm>
            <a:off x="89594" y="5362789"/>
            <a:ext cx="3007309" cy="960182"/>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algn="ctr" defTabSz="932563">
              <a:defRPr/>
            </a:pPr>
            <a:r>
              <a:rPr lang="en-US" sz="2800" kern="0" dirty="0">
                <a:solidFill>
                  <a:srgbClr val="0078D7"/>
                </a:solidFill>
                <a:cs typeface="Segoe UI Light" panose="020B0502040204020203" pitchFamily="34" charset="0"/>
              </a:rPr>
              <a:t>Endpoints</a:t>
            </a:r>
          </a:p>
        </p:txBody>
      </p:sp>
      <p:grpSp>
        <p:nvGrpSpPr>
          <p:cNvPr id="95" name="Group 94"/>
          <p:cNvGrpSpPr/>
          <p:nvPr/>
        </p:nvGrpSpPr>
        <p:grpSpPr>
          <a:xfrm>
            <a:off x="4442109" y="3270369"/>
            <a:ext cx="631064" cy="1045850"/>
            <a:chOff x="1835512" y="2966982"/>
            <a:chExt cx="743635" cy="1232411"/>
          </a:xfrm>
        </p:grpSpPr>
        <p:cxnSp>
          <p:nvCxnSpPr>
            <p:cNvPr id="103" name="Straight Connector 102"/>
            <p:cNvCxnSpPr/>
            <p:nvPr/>
          </p:nvCxnSpPr>
          <p:spPr>
            <a:xfrm>
              <a:off x="2573702" y="2996226"/>
              <a:ext cx="5445" cy="1203167"/>
            </a:xfrm>
            <a:prstGeom prst="line">
              <a:avLst/>
            </a:prstGeom>
            <a:noFill/>
            <a:ln w="19050" cap="flat" cmpd="sng" algn="ctr">
              <a:solidFill>
                <a:srgbClr val="656565"/>
              </a:solidFill>
              <a:prstDash val="dash"/>
              <a:headEnd type="none"/>
              <a:tailEnd type="none"/>
            </a:ln>
            <a:effectLst/>
          </p:spPr>
        </p:cxnSp>
        <p:cxnSp>
          <p:nvCxnSpPr>
            <p:cNvPr id="104" name="Straight Connector 103"/>
            <p:cNvCxnSpPr/>
            <p:nvPr/>
          </p:nvCxnSpPr>
          <p:spPr>
            <a:xfrm flipH="1">
              <a:off x="1835512" y="2966982"/>
              <a:ext cx="10637" cy="1232411"/>
            </a:xfrm>
            <a:prstGeom prst="line">
              <a:avLst/>
            </a:prstGeom>
            <a:noFill/>
            <a:ln w="19050" cap="flat" cmpd="sng" algn="ctr">
              <a:solidFill>
                <a:srgbClr val="656565"/>
              </a:solidFill>
              <a:prstDash val="dash"/>
              <a:headEnd type="none"/>
              <a:tailEnd type="none"/>
            </a:ln>
            <a:effectLst/>
          </p:spPr>
        </p:cxnSp>
      </p:grpSp>
      <p:sp>
        <p:nvSpPr>
          <p:cNvPr id="96" name="TextBox 95"/>
          <p:cNvSpPr txBox="1"/>
          <p:nvPr/>
        </p:nvSpPr>
        <p:spPr>
          <a:xfrm>
            <a:off x="3177965" y="5362789"/>
            <a:ext cx="3007309" cy="960182"/>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algn="ctr" defTabSz="932563">
              <a:defRPr/>
            </a:pPr>
            <a:r>
              <a:rPr lang="en-US" sz="2800" kern="0" dirty="0">
                <a:solidFill>
                  <a:srgbClr val="0078D7"/>
                </a:solidFill>
                <a:cs typeface="Segoe UI Light" panose="020B0502040204020203" pitchFamily="34" charset="0"/>
              </a:rPr>
              <a:t>API versions</a:t>
            </a:r>
          </a:p>
        </p:txBody>
      </p:sp>
      <p:sp>
        <p:nvSpPr>
          <p:cNvPr id="97" name="Freeform 25"/>
          <p:cNvSpPr>
            <a:spLocks/>
          </p:cNvSpPr>
          <p:nvPr/>
        </p:nvSpPr>
        <p:spPr bwMode="auto">
          <a:xfrm>
            <a:off x="5218753" y="2334344"/>
            <a:ext cx="732124" cy="482697"/>
          </a:xfrm>
          <a:custGeom>
            <a:avLst/>
            <a:gdLst>
              <a:gd name="T0" fmla="*/ 772 w 920"/>
              <a:gd name="T1" fmla="*/ 265 h 606"/>
              <a:gd name="T2" fmla="*/ 773 w 920"/>
              <a:gd name="T3" fmla="*/ 254 h 606"/>
              <a:gd name="T4" fmla="*/ 519 w 920"/>
              <a:gd name="T5" fmla="*/ 0 h 606"/>
              <a:gd name="T6" fmla="*/ 309 w 920"/>
              <a:gd name="T7" fmla="*/ 113 h 606"/>
              <a:gd name="T8" fmla="*/ 238 w 920"/>
              <a:gd name="T9" fmla="*/ 95 h 606"/>
              <a:gd name="T10" fmla="*/ 91 w 920"/>
              <a:gd name="T11" fmla="*/ 238 h 606"/>
              <a:gd name="T12" fmla="*/ 0 w 920"/>
              <a:gd name="T13" fmla="*/ 406 h 606"/>
              <a:gd name="T14" fmla="*/ 177 w 920"/>
              <a:gd name="T15" fmla="*/ 605 h 606"/>
              <a:gd name="T16" fmla="*/ 177 w 920"/>
              <a:gd name="T17" fmla="*/ 605 h 606"/>
              <a:gd name="T18" fmla="*/ 178 w 920"/>
              <a:gd name="T19" fmla="*/ 605 h 606"/>
              <a:gd name="T20" fmla="*/ 199 w 920"/>
              <a:gd name="T21" fmla="*/ 606 h 606"/>
              <a:gd name="T22" fmla="*/ 220 w 920"/>
              <a:gd name="T23" fmla="*/ 605 h 606"/>
              <a:gd name="T24" fmla="*/ 635 w 920"/>
              <a:gd name="T25" fmla="*/ 605 h 606"/>
              <a:gd name="T26" fmla="*/ 654 w 920"/>
              <a:gd name="T27" fmla="*/ 605 h 606"/>
              <a:gd name="T28" fmla="*/ 683 w 920"/>
              <a:gd name="T29" fmla="*/ 605 h 606"/>
              <a:gd name="T30" fmla="*/ 750 w 920"/>
              <a:gd name="T31" fmla="*/ 605 h 606"/>
              <a:gd name="T32" fmla="*/ 750 w 920"/>
              <a:gd name="T33" fmla="*/ 605 h 606"/>
              <a:gd name="T34" fmla="*/ 920 w 920"/>
              <a:gd name="T35" fmla="*/ 434 h 606"/>
              <a:gd name="T36" fmla="*/ 772 w 920"/>
              <a:gd name="T37" fmla="*/ 265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0" h="606">
                <a:moveTo>
                  <a:pt x="772" y="265"/>
                </a:moveTo>
                <a:cubicBezTo>
                  <a:pt x="773" y="261"/>
                  <a:pt x="773" y="258"/>
                  <a:pt x="773" y="254"/>
                </a:cubicBezTo>
                <a:cubicBezTo>
                  <a:pt x="773" y="114"/>
                  <a:pt x="659" y="0"/>
                  <a:pt x="519" y="0"/>
                </a:cubicBezTo>
                <a:cubicBezTo>
                  <a:pt x="431" y="0"/>
                  <a:pt x="354" y="45"/>
                  <a:pt x="309" y="113"/>
                </a:cubicBezTo>
                <a:cubicBezTo>
                  <a:pt x="288" y="101"/>
                  <a:pt x="264" y="95"/>
                  <a:pt x="238" y="95"/>
                </a:cubicBezTo>
                <a:cubicBezTo>
                  <a:pt x="158" y="95"/>
                  <a:pt x="93" y="159"/>
                  <a:pt x="91" y="238"/>
                </a:cubicBezTo>
                <a:cubicBezTo>
                  <a:pt x="36" y="274"/>
                  <a:pt x="0" y="336"/>
                  <a:pt x="0" y="406"/>
                </a:cubicBezTo>
                <a:cubicBezTo>
                  <a:pt x="0" y="509"/>
                  <a:pt x="77" y="594"/>
                  <a:pt x="177" y="605"/>
                </a:cubicBezTo>
                <a:cubicBezTo>
                  <a:pt x="177" y="605"/>
                  <a:pt x="177" y="605"/>
                  <a:pt x="177" y="605"/>
                </a:cubicBezTo>
                <a:cubicBezTo>
                  <a:pt x="178" y="605"/>
                  <a:pt x="178" y="605"/>
                  <a:pt x="178" y="605"/>
                </a:cubicBezTo>
                <a:cubicBezTo>
                  <a:pt x="185" y="606"/>
                  <a:pt x="192" y="606"/>
                  <a:pt x="199" y="606"/>
                </a:cubicBezTo>
                <a:cubicBezTo>
                  <a:pt x="207" y="606"/>
                  <a:pt x="214" y="606"/>
                  <a:pt x="220" y="605"/>
                </a:cubicBezTo>
                <a:cubicBezTo>
                  <a:pt x="313" y="605"/>
                  <a:pt x="531" y="606"/>
                  <a:pt x="635" y="605"/>
                </a:cubicBezTo>
                <a:cubicBezTo>
                  <a:pt x="654" y="605"/>
                  <a:pt x="654" y="605"/>
                  <a:pt x="654" y="605"/>
                </a:cubicBezTo>
                <a:cubicBezTo>
                  <a:pt x="659" y="606"/>
                  <a:pt x="673" y="606"/>
                  <a:pt x="683" y="605"/>
                </a:cubicBezTo>
                <a:cubicBezTo>
                  <a:pt x="750" y="605"/>
                  <a:pt x="750" y="605"/>
                  <a:pt x="750" y="605"/>
                </a:cubicBezTo>
                <a:cubicBezTo>
                  <a:pt x="750" y="605"/>
                  <a:pt x="750" y="605"/>
                  <a:pt x="750" y="605"/>
                </a:cubicBezTo>
                <a:cubicBezTo>
                  <a:pt x="844" y="605"/>
                  <a:pt x="920" y="528"/>
                  <a:pt x="920" y="434"/>
                </a:cubicBezTo>
                <a:cubicBezTo>
                  <a:pt x="920" y="348"/>
                  <a:pt x="856" y="277"/>
                  <a:pt x="772" y="265"/>
                </a:cubicBezTo>
                <a:close/>
              </a:path>
            </a:pathLst>
          </a:custGeom>
          <a:solidFill>
            <a:srgbClr val="656565"/>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99" name="Picture 9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382286" y="2620791"/>
            <a:ext cx="780290" cy="780290"/>
          </a:xfrm>
          <a:prstGeom prst="rect">
            <a:avLst/>
          </a:prstGeom>
        </p:spPr>
      </p:pic>
      <p:sp>
        <p:nvSpPr>
          <p:cNvPr id="100" name="TextBox 99"/>
          <p:cNvSpPr txBox="1"/>
          <p:nvPr/>
        </p:nvSpPr>
        <p:spPr>
          <a:xfrm>
            <a:off x="3033624" y="4379152"/>
            <a:ext cx="1662312" cy="766283"/>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1400" kern="0" dirty="0">
                <a:solidFill>
                  <a:srgbClr val="505050"/>
                </a:solidFill>
                <a:latin typeface="Consolas" panose="020B0609020204030204" pitchFamily="49" charset="0"/>
              </a:rPr>
              <a:t>2015-08-01</a:t>
            </a:r>
            <a:endParaRPr lang="en-US" sz="1400" kern="0" dirty="0">
              <a:solidFill>
                <a:srgbClr val="505050"/>
              </a:solidFill>
              <a:latin typeface="Consolas" panose="020B0609020204030204" pitchFamily="49" charset="0"/>
              <a:cs typeface="Segoe UI Light" panose="020B0502040204020203" pitchFamily="34" charset="0"/>
            </a:endParaRPr>
          </a:p>
        </p:txBody>
      </p:sp>
      <p:sp>
        <p:nvSpPr>
          <p:cNvPr id="101" name="TextBox 100"/>
          <p:cNvSpPr txBox="1"/>
          <p:nvPr/>
        </p:nvSpPr>
        <p:spPr>
          <a:xfrm>
            <a:off x="3024399" y="2528903"/>
            <a:ext cx="1662312" cy="766283"/>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1400" kern="0" dirty="0">
                <a:solidFill>
                  <a:srgbClr val="505050"/>
                </a:solidFill>
                <a:latin typeface="Consolas" panose="020B0609020204030204" pitchFamily="49" charset="0"/>
              </a:rPr>
              <a:t>2016-03-01</a:t>
            </a:r>
            <a:endParaRPr lang="en-US" sz="1400" kern="0" dirty="0">
              <a:solidFill>
                <a:srgbClr val="505050"/>
              </a:solidFill>
              <a:latin typeface="Consolas" panose="020B0609020204030204" pitchFamily="49" charset="0"/>
              <a:cs typeface="Segoe UI Light" panose="020B0502040204020203" pitchFamily="34" charset="0"/>
            </a:endParaRPr>
          </a:p>
        </p:txBody>
      </p:sp>
      <p:sp>
        <p:nvSpPr>
          <p:cNvPr id="102" name="Freeform 82"/>
          <p:cNvSpPr>
            <a:spLocks noEditPoints="1"/>
          </p:cNvSpPr>
          <p:nvPr/>
        </p:nvSpPr>
        <p:spPr bwMode="auto">
          <a:xfrm>
            <a:off x="5289055" y="4113084"/>
            <a:ext cx="494279" cy="560215"/>
          </a:xfrm>
          <a:custGeom>
            <a:avLst/>
            <a:gdLst>
              <a:gd name="T0" fmla="*/ 290 w 556"/>
              <a:gd name="T1" fmla="*/ 304 h 852"/>
              <a:gd name="T2" fmla="*/ 369 w 556"/>
              <a:gd name="T3" fmla="*/ 304 h 852"/>
              <a:gd name="T4" fmla="*/ 369 w 556"/>
              <a:gd name="T5" fmla="*/ 852 h 852"/>
              <a:gd name="T6" fmla="*/ 219 w 556"/>
              <a:gd name="T7" fmla="*/ 0 h 852"/>
              <a:gd name="T8" fmla="*/ 369 w 556"/>
              <a:gd name="T9" fmla="*/ 245 h 852"/>
              <a:gd name="T10" fmla="*/ 369 w 556"/>
              <a:gd name="T11" fmla="*/ 167 h 852"/>
              <a:gd name="T12" fmla="*/ 369 w 556"/>
              <a:gd name="T13" fmla="*/ 245 h 852"/>
              <a:gd name="T14" fmla="*/ 290 w 556"/>
              <a:gd name="T15" fmla="*/ 56 h 852"/>
              <a:gd name="T16" fmla="*/ 369 w 556"/>
              <a:gd name="T17" fmla="*/ 135 h 852"/>
              <a:gd name="T18" fmla="*/ 408 w 556"/>
              <a:gd name="T19" fmla="*/ 686 h 852"/>
              <a:gd name="T20" fmla="*/ 484 w 556"/>
              <a:gd name="T21" fmla="*/ 686 h 852"/>
              <a:gd name="T22" fmla="*/ 484 w 556"/>
              <a:gd name="T23" fmla="*/ 576 h 852"/>
              <a:gd name="T24" fmla="*/ 484 w 556"/>
              <a:gd name="T25" fmla="*/ 500 h 852"/>
              <a:gd name="T26" fmla="*/ 484 w 556"/>
              <a:gd name="T27" fmla="*/ 576 h 852"/>
              <a:gd name="T28" fmla="*/ 408 w 556"/>
              <a:gd name="T29" fmla="*/ 387 h 852"/>
              <a:gd name="T30" fmla="*/ 484 w 556"/>
              <a:gd name="T31" fmla="*/ 465 h 852"/>
              <a:gd name="T32" fmla="*/ 408 w 556"/>
              <a:gd name="T33" fmla="*/ 355 h 852"/>
              <a:gd name="T34" fmla="*/ 484 w 556"/>
              <a:gd name="T35" fmla="*/ 355 h 852"/>
              <a:gd name="T36" fmla="*/ 484 w 556"/>
              <a:gd name="T37" fmla="*/ 245 h 852"/>
              <a:gd name="T38" fmla="*/ 484 w 556"/>
              <a:gd name="T39" fmla="*/ 167 h 852"/>
              <a:gd name="T40" fmla="*/ 484 w 556"/>
              <a:gd name="T41" fmla="*/ 245 h 852"/>
              <a:gd name="T42" fmla="*/ 408 w 556"/>
              <a:gd name="T43" fmla="*/ 56 h 852"/>
              <a:gd name="T44" fmla="*/ 484 w 556"/>
              <a:gd name="T45" fmla="*/ 135 h 852"/>
              <a:gd name="T46" fmla="*/ 0 w 556"/>
              <a:gd name="T47" fmla="*/ 852 h 852"/>
              <a:gd name="T48" fmla="*/ 0 w 556"/>
              <a:gd name="T49" fmla="*/ 336 h 852"/>
              <a:gd name="T50" fmla="*/ 148 w 556"/>
              <a:gd name="T51" fmla="*/ 799 h 852"/>
              <a:gd name="T52" fmla="*/ 148 w 556"/>
              <a:gd name="T53" fmla="*/ 720 h 852"/>
              <a:gd name="T54" fmla="*/ 148 w 556"/>
              <a:gd name="T55" fmla="*/ 799 h 852"/>
              <a:gd name="T56" fmla="*/ 72 w 556"/>
              <a:gd name="T57" fmla="*/ 610 h 852"/>
              <a:gd name="T58" fmla="*/ 148 w 556"/>
              <a:gd name="T59" fmla="*/ 686 h 852"/>
              <a:gd name="T60" fmla="*/ 72 w 556"/>
              <a:gd name="T61" fmla="*/ 576 h 852"/>
              <a:gd name="T62" fmla="*/ 148 w 556"/>
              <a:gd name="T63" fmla="*/ 576 h 852"/>
              <a:gd name="T64" fmla="*/ 148 w 556"/>
              <a:gd name="T65" fmla="*/ 465 h 852"/>
              <a:gd name="T66" fmla="*/ 148 w 556"/>
              <a:gd name="T67" fmla="*/ 387 h 852"/>
              <a:gd name="T68" fmla="*/ 148 w 556"/>
              <a:gd name="T69" fmla="*/ 465 h 852"/>
              <a:gd name="T70" fmla="*/ 187 w 556"/>
              <a:gd name="T71" fmla="*/ 720 h 852"/>
              <a:gd name="T72" fmla="*/ 266 w 556"/>
              <a:gd name="T73" fmla="*/ 799 h 852"/>
              <a:gd name="T74" fmla="*/ 187 w 556"/>
              <a:gd name="T75" fmla="*/ 686 h 852"/>
              <a:gd name="T76" fmla="*/ 266 w 556"/>
              <a:gd name="T77" fmla="*/ 686 h 852"/>
              <a:gd name="T78" fmla="*/ 266 w 556"/>
              <a:gd name="T79" fmla="*/ 576 h 852"/>
              <a:gd name="T80" fmla="*/ 266 w 556"/>
              <a:gd name="T81" fmla="*/ 500 h 852"/>
              <a:gd name="T82" fmla="*/ 266 w 556"/>
              <a:gd name="T83" fmla="*/ 576 h 852"/>
              <a:gd name="T84" fmla="*/ 187 w 556"/>
              <a:gd name="T85" fmla="*/ 387 h 852"/>
              <a:gd name="T86" fmla="*/ 266 w 556"/>
              <a:gd name="T87" fmla="*/ 465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6" h="852">
                <a:moveTo>
                  <a:pt x="219" y="0"/>
                </a:moveTo>
                <a:lnTo>
                  <a:pt x="219" y="304"/>
                </a:lnTo>
                <a:lnTo>
                  <a:pt x="290" y="304"/>
                </a:lnTo>
                <a:lnTo>
                  <a:pt x="290" y="277"/>
                </a:lnTo>
                <a:lnTo>
                  <a:pt x="369" y="277"/>
                </a:lnTo>
                <a:lnTo>
                  <a:pt x="369" y="304"/>
                </a:lnTo>
                <a:lnTo>
                  <a:pt x="369" y="336"/>
                </a:lnTo>
                <a:lnTo>
                  <a:pt x="369" y="355"/>
                </a:lnTo>
                <a:lnTo>
                  <a:pt x="369" y="852"/>
                </a:lnTo>
                <a:lnTo>
                  <a:pt x="556" y="852"/>
                </a:lnTo>
                <a:lnTo>
                  <a:pt x="556" y="0"/>
                </a:lnTo>
                <a:lnTo>
                  <a:pt x="219" y="0"/>
                </a:lnTo>
                <a:lnTo>
                  <a:pt x="219" y="0"/>
                </a:lnTo>
                <a:lnTo>
                  <a:pt x="219" y="0"/>
                </a:lnTo>
                <a:close/>
                <a:moveTo>
                  <a:pt x="369" y="245"/>
                </a:moveTo>
                <a:lnTo>
                  <a:pt x="290" y="245"/>
                </a:lnTo>
                <a:lnTo>
                  <a:pt x="290" y="167"/>
                </a:lnTo>
                <a:lnTo>
                  <a:pt x="369" y="167"/>
                </a:lnTo>
                <a:lnTo>
                  <a:pt x="369" y="245"/>
                </a:lnTo>
                <a:lnTo>
                  <a:pt x="369" y="245"/>
                </a:lnTo>
                <a:lnTo>
                  <a:pt x="369" y="245"/>
                </a:lnTo>
                <a:close/>
                <a:moveTo>
                  <a:pt x="369" y="135"/>
                </a:moveTo>
                <a:lnTo>
                  <a:pt x="290" y="135"/>
                </a:lnTo>
                <a:lnTo>
                  <a:pt x="290" y="56"/>
                </a:lnTo>
                <a:lnTo>
                  <a:pt x="369" y="56"/>
                </a:lnTo>
                <a:lnTo>
                  <a:pt x="369" y="135"/>
                </a:lnTo>
                <a:lnTo>
                  <a:pt x="369" y="135"/>
                </a:lnTo>
                <a:lnTo>
                  <a:pt x="369" y="135"/>
                </a:lnTo>
                <a:close/>
                <a:moveTo>
                  <a:pt x="484" y="686"/>
                </a:moveTo>
                <a:lnTo>
                  <a:pt x="408" y="686"/>
                </a:lnTo>
                <a:lnTo>
                  <a:pt x="408" y="610"/>
                </a:lnTo>
                <a:lnTo>
                  <a:pt x="484" y="610"/>
                </a:lnTo>
                <a:lnTo>
                  <a:pt x="484" y="686"/>
                </a:lnTo>
                <a:lnTo>
                  <a:pt x="484" y="686"/>
                </a:lnTo>
                <a:lnTo>
                  <a:pt x="484" y="686"/>
                </a:lnTo>
                <a:close/>
                <a:moveTo>
                  <a:pt x="484" y="576"/>
                </a:moveTo>
                <a:lnTo>
                  <a:pt x="408" y="576"/>
                </a:lnTo>
                <a:lnTo>
                  <a:pt x="408" y="500"/>
                </a:lnTo>
                <a:lnTo>
                  <a:pt x="484" y="500"/>
                </a:lnTo>
                <a:lnTo>
                  <a:pt x="484" y="576"/>
                </a:lnTo>
                <a:lnTo>
                  <a:pt x="484" y="576"/>
                </a:lnTo>
                <a:lnTo>
                  <a:pt x="484" y="576"/>
                </a:lnTo>
                <a:close/>
                <a:moveTo>
                  <a:pt x="484" y="465"/>
                </a:moveTo>
                <a:lnTo>
                  <a:pt x="408" y="465"/>
                </a:lnTo>
                <a:lnTo>
                  <a:pt x="408" y="387"/>
                </a:lnTo>
                <a:lnTo>
                  <a:pt x="484" y="387"/>
                </a:lnTo>
                <a:lnTo>
                  <a:pt x="484" y="465"/>
                </a:lnTo>
                <a:lnTo>
                  <a:pt x="484" y="465"/>
                </a:lnTo>
                <a:lnTo>
                  <a:pt x="484" y="465"/>
                </a:lnTo>
                <a:close/>
                <a:moveTo>
                  <a:pt x="484" y="355"/>
                </a:moveTo>
                <a:lnTo>
                  <a:pt x="408" y="355"/>
                </a:lnTo>
                <a:lnTo>
                  <a:pt x="408" y="277"/>
                </a:lnTo>
                <a:lnTo>
                  <a:pt x="484" y="277"/>
                </a:lnTo>
                <a:lnTo>
                  <a:pt x="484" y="355"/>
                </a:lnTo>
                <a:lnTo>
                  <a:pt x="484" y="355"/>
                </a:lnTo>
                <a:lnTo>
                  <a:pt x="484" y="355"/>
                </a:lnTo>
                <a:close/>
                <a:moveTo>
                  <a:pt x="484" y="245"/>
                </a:moveTo>
                <a:lnTo>
                  <a:pt x="408" y="245"/>
                </a:lnTo>
                <a:lnTo>
                  <a:pt x="408" y="167"/>
                </a:lnTo>
                <a:lnTo>
                  <a:pt x="484" y="167"/>
                </a:lnTo>
                <a:lnTo>
                  <a:pt x="484" y="245"/>
                </a:lnTo>
                <a:lnTo>
                  <a:pt x="484" y="245"/>
                </a:lnTo>
                <a:lnTo>
                  <a:pt x="484" y="245"/>
                </a:lnTo>
                <a:close/>
                <a:moveTo>
                  <a:pt x="484" y="135"/>
                </a:moveTo>
                <a:lnTo>
                  <a:pt x="408" y="135"/>
                </a:lnTo>
                <a:lnTo>
                  <a:pt x="408" y="56"/>
                </a:lnTo>
                <a:lnTo>
                  <a:pt x="484" y="56"/>
                </a:lnTo>
                <a:lnTo>
                  <a:pt x="484" y="135"/>
                </a:lnTo>
                <a:lnTo>
                  <a:pt x="484" y="135"/>
                </a:lnTo>
                <a:lnTo>
                  <a:pt x="484" y="135"/>
                </a:lnTo>
                <a:close/>
                <a:moveTo>
                  <a:pt x="0" y="336"/>
                </a:moveTo>
                <a:lnTo>
                  <a:pt x="0" y="852"/>
                </a:lnTo>
                <a:lnTo>
                  <a:pt x="337" y="852"/>
                </a:lnTo>
                <a:lnTo>
                  <a:pt x="337" y="336"/>
                </a:lnTo>
                <a:lnTo>
                  <a:pt x="0" y="336"/>
                </a:lnTo>
                <a:lnTo>
                  <a:pt x="0" y="336"/>
                </a:lnTo>
                <a:lnTo>
                  <a:pt x="0" y="336"/>
                </a:lnTo>
                <a:close/>
                <a:moveTo>
                  <a:pt x="148" y="799"/>
                </a:moveTo>
                <a:lnTo>
                  <a:pt x="72" y="799"/>
                </a:lnTo>
                <a:lnTo>
                  <a:pt x="72" y="720"/>
                </a:lnTo>
                <a:lnTo>
                  <a:pt x="148" y="720"/>
                </a:lnTo>
                <a:lnTo>
                  <a:pt x="148" y="799"/>
                </a:lnTo>
                <a:lnTo>
                  <a:pt x="148" y="799"/>
                </a:lnTo>
                <a:lnTo>
                  <a:pt x="148" y="799"/>
                </a:lnTo>
                <a:close/>
                <a:moveTo>
                  <a:pt x="148" y="686"/>
                </a:moveTo>
                <a:lnTo>
                  <a:pt x="72" y="686"/>
                </a:lnTo>
                <a:lnTo>
                  <a:pt x="72" y="610"/>
                </a:lnTo>
                <a:lnTo>
                  <a:pt x="148" y="610"/>
                </a:lnTo>
                <a:lnTo>
                  <a:pt x="148" y="686"/>
                </a:lnTo>
                <a:lnTo>
                  <a:pt x="148" y="686"/>
                </a:lnTo>
                <a:lnTo>
                  <a:pt x="148" y="686"/>
                </a:lnTo>
                <a:close/>
                <a:moveTo>
                  <a:pt x="148" y="576"/>
                </a:moveTo>
                <a:lnTo>
                  <a:pt x="72" y="576"/>
                </a:lnTo>
                <a:lnTo>
                  <a:pt x="72" y="500"/>
                </a:lnTo>
                <a:lnTo>
                  <a:pt x="148" y="500"/>
                </a:lnTo>
                <a:lnTo>
                  <a:pt x="148" y="576"/>
                </a:lnTo>
                <a:lnTo>
                  <a:pt x="148" y="576"/>
                </a:lnTo>
                <a:lnTo>
                  <a:pt x="148" y="576"/>
                </a:lnTo>
                <a:close/>
                <a:moveTo>
                  <a:pt x="148" y="465"/>
                </a:moveTo>
                <a:lnTo>
                  <a:pt x="72" y="465"/>
                </a:lnTo>
                <a:lnTo>
                  <a:pt x="72" y="387"/>
                </a:lnTo>
                <a:lnTo>
                  <a:pt x="148" y="387"/>
                </a:lnTo>
                <a:lnTo>
                  <a:pt x="148" y="465"/>
                </a:lnTo>
                <a:lnTo>
                  <a:pt x="148" y="465"/>
                </a:lnTo>
                <a:lnTo>
                  <a:pt x="148" y="465"/>
                </a:lnTo>
                <a:close/>
                <a:moveTo>
                  <a:pt x="266" y="799"/>
                </a:moveTo>
                <a:lnTo>
                  <a:pt x="187" y="799"/>
                </a:lnTo>
                <a:lnTo>
                  <a:pt x="187" y="720"/>
                </a:lnTo>
                <a:lnTo>
                  <a:pt x="266" y="720"/>
                </a:lnTo>
                <a:lnTo>
                  <a:pt x="266" y="799"/>
                </a:lnTo>
                <a:lnTo>
                  <a:pt x="266" y="799"/>
                </a:lnTo>
                <a:lnTo>
                  <a:pt x="266" y="799"/>
                </a:lnTo>
                <a:close/>
                <a:moveTo>
                  <a:pt x="266" y="686"/>
                </a:moveTo>
                <a:lnTo>
                  <a:pt x="187" y="686"/>
                </a:lnTo>
                <a:lnTo>
                  <a:pt x="187" y="610"/>
                </a:lnTo>
                <a:lnTo>
                  <a:pt x="266" y="610"/>
                </a:lnTo>
                <a:lnTo>
                  <a:pt x="266" y="686"/>
                </a:lnTo>
                <a:lnTo>
                  <a:pt x="266" y="686"/>
                </a:lnTo>
                <a:lnTo>
                  <a:pt x="266" y="686"/>
                </a:lnTo>
                <a:close/>
                <a:moveTo>
                  <a:pt x="266" y="576"/>
                </a:moveTo>
                <a:lnTo>
                  <a:pt x="187" y="576"/>
                </a:lnTo>
                <a:lnTo>
                  <a:pt x="187" y="500"/>
                </a:lnTo>
                <a:lnTo>
                  <a:pt x="266" y="500"/>
                </a:lnTo>
                <a:lnTo>
                  <a:pt x="266" y="576"/>
                </a:lnTo>
                <a:lnTo>
                  <a:pt x="266" y="576"/>
                </a:lnTo>
                <a:lnTo>
                  <a:pt x="266" y="576"/>
                </a:lnTo>
                <a:close/>
                <a:moveTo>
                  <a:pt x="266" y="465"/>
                </a:moveTo>
                <a:lnTo>
                  <a:pt x="187" y="465"/>
                </a:lnTo>
                <a:lnTo>
                  <a:pt x="187" y="387"/>
                </a:lnTo>
                <a:lnTo>
                  <a:pt x="266" y="387"/>
                </a:lnTo>
                <a:lnTo>
                  <a:pt x="266" y="465"/>
                </a:lnTo>
                <a:lnTo>
                  <a:pt x="266" y="465"/>
                </a:lnTo>
                <a:lnTo>
                  <a:pt x="266" y="465"/>
                </a:lnTo>
                <a:close/>
              </a:path>
            </a:pathLst>
          </a:custGeom>
          <a:solidFill>
            <a:srgbClr val="656565"/>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20" name="TextBox 119"/>
          <p:cNvSpPr txBox="1"/>
          <p:nvPr/>
        </p:nvSpPr>
        <p:spPr>
          <a:xfrm>
            <a:off x="9342437" y="5362789"/>
            <a:ext cx="3007309" cy="960182"/>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algn="ctr" defTabSz="932563">
              <a:defRPr/>
            </a:pPr>
            <a:r>
              <a:rPr lang="en-US" sz="2800" kern="0" dirty="0">
                <a:solidFill>
                  <a:srgbClr val="0078D7"/>
                </a:solidFill>
                <a:cs typeface="Segoe UI Light" panose="020B0502040204020203" pitchFamily="34" charset="0"/>
              </a:rPr>
              <a:t>Content</a:t>
            </a:r>
          </a:p>
        </p:txBody>
      </p:sp>
      <p:sp>
        <p:nvSpPr>
          <p:cNvPr id="108" name="TextBox 107"/>
          <p:cNvSpPr txBox="1"/>
          <p:nvPr/>
        </p:nvSpPr>
        <p:spPr>
          <a:xfrm>
            <a:off x="6411328" y="5362789"/>
            <a:ext cx="3007309" cy="960182"/>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algn="ctr" defTabSz="932563">
              <a:defRPr/>
            </a:pPr>
            <a:r>
              <a:rPr lang="en-US" sz="2800" kern="0" dirty="0">
                <a:solidFill>
                  <a:srgbClr val="0078D7"/>
                </a:solidFill>
                <a:cs typeface="Segoe UI Light" panose="020B0502040204020203" pitchFamily="34" charset="0"/>
              </a:rPr>
              <a:t>Capabilities</a:t>
            </a:r>
            <a:endParaRPr lang="en-US" sz="2000" kern="0" dirty="0">
              <a:solidFill>
                <a:srgbClr val="0078D7"/>
              </a:solidFill>
              <a:cs typeface="Segoe UI Light" panose="020B0502040204020203" pitchFamily="34" charset="0"/>
            </a:endParaRPr>
          </a:p>
        </p:txBody>
      </p:sp>
      <p:pic>
        <p:nvPicPr>
          <p:cNvPr id="130" name="Picture 129"/>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6740087" y="4280242"/>
            <a:ext cx="701019" cy="701019"/>
          </a:xfrm>
          <a:prstGeom prst="rect">
            <a:avLst/>
          </a:prstGeom>
        </p:spPr>
      </p:pic>
      <p:pic>
        <p:nvPicPr>
          <p:cNvPr id="131" name="Picture 130"/>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6719630" y="2588253"/>
            <a:ext cx="780290" cy="780290"/>
          </a:xfrm>
          <a:prstGeom prst="rect">
            <a:avLst/>
          </a:prstGeom>
        </p:spPr>
      </p:pic>
      <p:pic>
        <p:nvPicPr>
          <p:cNvPr id="132" name="Picture 131"/>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8471417" y="4280243"/>
            <a:ext cx="780290" cy="780290"/>
          </a:xfrm>
          <a:prstGeom prst="rect">
            <a:avLst/>
          </a:prstGeom>
        </p:spPr>
      </p:pic>
      <p:pic>
        <p:nvPicPr>
          <p:cNvPr id="133" name="Picture 132"/>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8405964" y="2614170"/>
            <a:ext cx="705510" cy="705510"/>
          </a:xfrm>
          <a:prstGeom prst="rect">
            <a:avLst/>
          </a:prstGeom>
        </p:spPr>
      </p:pic>
      <p:cxnSp>
        <p:nvCxnSpPr>
          <p:cNvPr id="138" name="Straight Connector 137"/>
          <p:cNvCxnSpPr/>
          <p:nvPr/>
        </p:nvCxnSpPr>
        <p:spPr>
          <a:xfrm>
            <a:off x="10843005" y="3368543"/>
            <a:ext cx="1" cy="312710"/>
          </a:xfrm>
          <a:prstGeom prst="line">
            <a:avLst/>
          </a:prstGeom>
          <a:ln w="19050">
            <a:solidFill>
              <a:srgbClr val="50505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0492497" y="2643012"/>
            <a:ext cx="701019" cy="701019"/>
          </a:xfrm>
          <a:prstGeom prst="rect">
            <a:avLst/>
          </a:prstGeom>
        </p:spPr>
      </p:pic>
      <p:pic>
        <p:nvPicPr>
          <p:cNvPr id="140" name="Picture 4" descr="Image result for windows logo"/>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255063" y="4586924"/>
            <a:ext cx="393915" cy="393915"/>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 descr="Image result for tux logo"/>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054969" y="4564062"/>
            <a:ext cx="421619" cy="49687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p:cNvGrpSpPr>
            <a:grpSpLocks noChangeAspect="1"/>
          </p:cNvGrpSpPr>
          <p:nvPr/>
        </p:nvGrpSpPr>
        <p:grpSpPr bwMode="auto">
          <a:xfrm>
            <a:off x="10217721" y="3580769"/>
            <a:ext cx="1346489" cy="715818"/>
            <a:chOff x="6378" y="2159"/>
            <a:chExt cx="933" cy="496"/>
          </a:xfrm>
        </p:grpSpPr>
        <p:sp>
          <p:nvSpPr>
            <p:cNvPr id="7" name="AutoShape 3"/>
            <p:cNvSpPr>
              <a:spLocks noChangeAspect="1" noChangeArrowheads="1" noTextEdit="1"/>
            </p:cNvSpPr>
            <p:nvPr/>
          </p:nvSpPr>
          <p:spPr bwMode="auto">
            <a:xfrm>
              <a:off x="6378" y="2159"/>
              <a:ext cx="933"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6598" y="2325"/>
              <a:ext cx="189" cy="330"/>
            </a:xfrm>
            <a:custGeom>
              <a:avLst/>
              <a:gdLst>
                <a:gd name="T0" fmla="*/ 0 w 189"/>
                <a:gd name="T1" fmla="*/ 111 h 330"/>
                <a:gd name="T2" fmla="*/ 189 w 189"/>
                <a:gd name="T3" fmla="*/ 0 h 330"/>
                <a:gd name="T4" fmla="*/ 189 w 189"/>
                <a:gd name="T5" fmla="*/ 219 h 330"/>
                <a:gd name="T6" fmla="*/ 0 w 189"/>
                <a:gd name="T7" fmla="*/ 330 h 330"/>
                <a:gd name="T8" fmla="*/ 0 w 189"/>
                <a:gd name="T9" fmla="*/ 111 h 330"/>
              </a:gdLst>
              <a:ahLst/>
              <a:cxnLst>
                <a:cxn ang="0">
                  <a:pos x="T0" y="T1"/>
                </a:cxn>
                <a:cxn ang="0">
                  <a:pos x="T2" y="T3"/>
                </a:cxn>
                <a:cxn ang="0">
                  <a:pos x="T4" y="T5"/>
                </a:cxn>
                <a:cxn ang="0">
                  <a:pos x="T6" y="T7"/>
                </a:cxn>
                <a:cxn ang="0">
                  <a:pos x="T8" y="T9"/>
                </a:cxn>
              </a:cxnLst>
              <a:rect l="0" t="0" r="r" b="b"/>
              <a:pathLst>
                <a:path w="189" h="330">
                  <a:moveTo>
                    <a:pt x="0" y="111"/>
                  </a:moveTo>
                  <a:lnTo>
                    <a:pt x="189" y="0"/>
                  </a:lnTo>
                  <a:lnTo>
                    <a:pt x="189" y="219"/>
                  </a:lnTo>
                  <a:lnTo>
                    <a:pt x="0" y="330"/>
                  </a:lnTo>
                  <a:lnTo>
                    <a:pt x="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
            <p:cNvSpPr>
              <a:spLocks/>
            </p:cNvSpPr>
            <p:nvPr/>
          </p:nvSpPr>
          <p:spPr bwMode="auto">
            <a:xfrm>
              <a:off x="6394" y="2192"/>
              <a:ext cx="379" cy="220"/>
            </a:xfrm>
            <a:custGeom>
              <a:avLst/>
              <a:gdLst>
                <a:gd name="T0" fmla="*/ 0 w 379"/>
                <a:gd name="T1" fmla="*/ 111 h 220"/>
                <a:gd name="T2" fmla="*/ 189 w 379"/>
                <a:gd name="T3" fmla="*/ 0 h 220"/>
                <a:gd name="T4" fmla="*/ 379 w 379"/>
                <a:gd name="T5" fmla="*/ 111 h 220"/>
                <a:gd name="T6" fmla="*/ 190 w 379"/>
                <a:gd name="T7" fmla="*/ 220 h 220"/>
                <a:gd name="T8" fmla="*/ 0 w 379"/>
                <a:gd name="T9" fmla="*/ 111 h 220"/>
              </a:gdLst>
              <a:ahLst/>
              <a:cxnLst>
                <a:cxn ang="0">
                  <a:pos x="T0" y="T1"/>
                </a:cxn>
                <a:cxn ang="0">
                  <a:pos x="T2" y="T3"/>
                </a:cxn>
                <a:cxn ang="0">
                  <a:pos x="T4" y="T5"/>
                </a:cxn>
                <a:cxn ang="0">
                  <a:pos x="T6" y="T7"/>
                </a:cxn>
                <a:cxn ang="0">
                  <a:pos x="T8" y="T9"/>
                </a:cxn>
              </a:cxnLst>
              <a:rect l="0" t="0" r="r" b="b"/>
              <a:pathLst>
                <a:path w="379" h="220">
                  <a:moveTo>
                    <a:pt x="0" y="111"/>
                  </a:moveTo>
                  <a:lnTo>
                    <a:pt x="189" y="0"/>
                  </a:lnTo>
                  <a:lnTo>
                    <a:pt x="379" y="111"/>
                  </a:lnTo>
                  <a:lnTo>
                    <a:pt x="190" y="220"/>
                  </a:lnTo>
                  <a:lnTo>
                    <a:pt x="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auto">
            <a:xfrm>
              <a:off x="6378" y="2325"/>
              <a:ext cx="190" cy="330"/>
            </a:xfrm>
            <a:custGeom>
              <a:avLst/>
              <a:gdLst>
                <a:gd name="T0" fmla="*/ 190 w 190"/>
                <a:gd name="T1" fmla="*/ 111 h 330"/>
                <a:gd name="T2" fmla="*/ 190 w 190"/>
                <a:gd name="T3" fmla="*/ 330 h 330"/>
                <a:gd name="T4" fmla="*/ 0 w 190"/>
                <a:gd name="T5" fmla="*/ 219 h 330"/>
                <a:gd name="T6" fmla="*/ 0 w 190"/>
                <a:gd name="T7" fmla="*/ 0 h 330"/>
                <a:gd name="T8" fmla="*/ 190 w 190"/>
                <a:gd name="T9" fmla="*/ 111 h 330"/>
              </a:gdLst>
              <a:ahLst/>
              <a:cxnLst>
                <a:cxn ang="0">
                  <a:pos x="T0" y="T1"/>
                </a:cxn>
                <a:cxn ang="0">
                  <a:pos x="T2" y="T3"/>
                </a:cxn>
                <a:cxn ang="0">
                  <a:pos x="T4" y="T5"/>
                </a:cxn>
                <a:cxn ang="0">
                  <a:pos x="T6" y="T7"/>
                </a:cxn>
                <a:cxn ang="0">
                  <a:pos x="T8" y="T9"/>
                </a:cxn>
              </a:cxnLst>
              <a:rect l="0" t="0" r="r" b="b"/>
              <a:pathLst>
                <a:path w="190" h="330">
                  <a:moveTo>
                    <a:pt x="190" y="111"/>
                  </a:moveTo>
                  <a:lnTo>
                    <a:pt x="190" y="330"/>
                  </a:lnTo>
                  <a:lnTo>
                    <a:pt x="0" y="219"/>
                  </a:lnTo>
                  <a:lnTo>
                    <a:pt x="0" y="0"/>
                  </a:lnTo>
                  <a:lnTo>
                    <a:pt x="19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auto">
            <a:xfrm>
              <a:off x="7093" y="2325"/>
              <a:ext cx="190" cy="330"/>
            </a:xfrm>
            <a:custGeom>
              <a:avLst/>
              <a:gdLst>
                <a:gd name="T0" fmla="*/ 1 w 190"/>
                <a:gd name="T1" fmla="*/ 111 h 330"/>
                <a:gd name="T2" fmla="*/ 190 w 190"/>
                <a:gd name="T3" fmla="*/ 0 h 330"/>
                <a:gd name="T4" fmla="*/ 188 w 190"/>
                <a:gd name="T5" fmla="*/ 219 h 330"/>
                <a:gd name="T6" fmla="*/ 0 w 190"/>
                <a:gd name="T7" fmla="*/ 330 h 330"/>
                <a:gd name="T8" fmla="*/ 1 w 190"/>
                <a:gd name="T9" fmla="*/ 111 h 330"/>
              </a:gdLst>
              <a:ahLst/>
              <a:cxnLst>
                <a:cxn ang="0">
                  <a:pos x="T0" y="T1"/>
                </a:cxn>
                <a:cxn ang="0">
                  <a:pos x="T2" y="T3"/>
                </a:cxn>
                <a:cxn ang="0">
                  <a:pos x="T4" y="T5"/>
                </a:cxn>
                <a:cxn ang="0">
                  <a:pos x="T6" y="T7"/>
                </a:cxn>
                <a:cxn ang="0">
                  <a:pos x="T8" y="T9"/>
                </a:cxn>
              </a:cxnLst>
              <a:rect l="0" t="0" r="r" b="b"/>
              <a:pathLst>
                <a:path w="190" h="330">
                  <a:moveTo>
                    <a:pt x="1" y="111"/>
                  </a:moveTo>
                  <a:lnTo>
                    <a:pt x="190" y="0"/>
                  </a:lnTo>
                  <a:lnTo>
                    <a:pt x="188" y="219"/>
                  </a:lnTo>
                  <a:lnTo>
                    <a:pt x="0" y="330"/>
                  </a:lnTo>
                  <a:lnTo>
                    <a:pt x="1"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auto">
            <a:xfrm>
              <a:off x="6888" y="2192"/>
              <a:ext cx="379" cy="220"/>
            </a:xfrm>
            <a:custGeom>
              <a:avLst/>
              <a:gdLst>
                <a:gd name="T0" fmla="*/ 0 w 379"/>
                <a:gd name="T1" fmla="*/ 111 h 220"/>
                <a:gd name="T2" fmla="*/ 189 w 379"/>
                <a:gd name="T3" fmla="*/ 0 h 220"/>
                <a:gd name="T4" fmla="*/ 379 w 379"/>
                <a:gd name="T5" fmla="*/ 111 h 220"/>
                <a:gd name="T6" fmla="*/ 191 w 379"/>
                <a:gd name="T7" fmla="*/ 220 h 220"/>
                <a:gd name="T8" fmla="*/ 0 w 379"/>
                <a:gd name="T9" fmla="*/ 111 h 220"/>
              </a:gdLst>
              <a:ahLst/>
              <a:cxnLst>
                <a:cxn ang="0">
                  <a:pos x="T0" y="T1"/>
                </a:cxn>
                <a:cxn ang="0">
                  <a:pos x="T2" y="T3"/>
                </a:cxn>
                <a:cxn ang="0">
                  <a:pos x="T4" y="T5"/>
                </a:cxn>
                <a:cxn ang="0">
                  <a:pos x="T6" y="T7"/>
                </a:cxn>
                <a:cxn ang="0">
                  <a:pos x="T8" y="T9"/>
                </a:cxn>
              </a:cxnLst>
              <a:rect l="0" t="0" r="r" b="b"/>
              <a:pathLst>
                <a:path w="379" h="220">
                  <a:moveTo>
                    <a:pt x="0" y="111"/>
                  </a:moveTo>
                  <a:lnTo>
                    <a:pt x="189" y="0"/>
                  </a:lnTo>
                  <a:lnTo>
                    <a:pt x="379" y="111"/>
                  </a:lnTo>
                  <a:lnTo>
                    <a:pt x="191" y="220"/>
                  </a:lnTo>
                  <a:lnTo>
                    <a:pt x="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6"/>
            <p:cNvSpPr>
              <a:spLocks/>
            </p:cNvSpPr>
            <p:nvPr/>
          </p:nvSpPr>
          <p:spPr bwMode="auto">
            <a:xfrm>
              <a:off x="6873" y="2325"/>
              <a:ext cx="190" cy="330"/>
            </a:xfrm>
            <a:custGeom>
              <a:avLst/>
              <a:gdLst>
                <a:gd name="T0" fmla="*/ 190 w 190"/>
                <a:gd name="T1" fmla="*/ 111 h 330"/>
                <a:gd name="T2" fmla="*/ 190 w 190"/>
                <a:gd name="T3" fmla="*/ 330 h 330"/>
                <a:gd name="T4" fmla="*/ 0 w 190"/>
                <a:gd name="T5" fmla="*/ 219 h 330"/>
                <a:gd name="T6" fmla="*/ 0 w 190"/>
                <a:gd name="T7" fmla="*/ 0 h 330"/>
                <a:gd name="T8" fmla="*/ 190 w 190"/>
                <a:gd name="T9" fmla="*/ 111 h 330"/>
              </a:gdLst>
              <a:ahLst/>
              <a:cxnLst>
                <a:cxn ang="0">
                  <a:pos x="T0" y="T1"/>
                </a:cxn>
                <a:cxn ang="0">
                  <a:pos x="T2" y="T3"/>
                </a:cxn>
                <a:cxn ang="0">
                  <a:pos x="T4" y="T5"/>
                </a:cxn>
                <a:cxn ang="0">
                  <a:pos x="T6" y="T7"/>
                </a:cxn>
                <a:cxn ang="0">
                  <a:pos x="T8" y="T9"/>
                </a:cxn>
              </a:cxnLst>
              <a:rect l="0" t="0" r="r" b="b"/>
              <a:pathLst>
                <a:path w="190" h="330">
                  <a:moveTo>
                    <a:pt x="190" y="111"/>
                  </a:moveTo>
                  <a:lnTo>
                    <a:pt x="190" y="330"/>
                  </a:lnTo>
                  <a:lnTo>
                    <a:pt x="0" y="219"/>
                  </a:lnTo>
                  <a:lnTo>
                    <a:pt x="0" y="0"/>
                  </a:lnTo>
                  <a:lnTo>
                    <a:pt x="19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52" name="Picture 151"/>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1153310" y="4229068"/>
            <a:ext cx="910106" cy="910106"/>
          </a:xfrm>
          <a:prstGeom prst="rect">
            <a:avLst/>
          </a:prstGeom>
        </p:spPr>
      </p:pic>
      <p:cxnSp>
        <p:nvCxnSpPr>
          <p:cNvPr id="153" name="Straight Connector 152"/>
          <p:cNvCxnSpPr/>
          <p:nvPr/>
        </p:nvCxnSpPr>
        <p:spPr>
          <a:xfrm flipV="1">
            <a:off x="1671226" y="3332963"/>
            <a:ext cx="0" cy="1019558"/>
          </a:xfrm>
          <a:prstGeom prst="line">
            <a:avLst/>
          </a:prstGeom>
          <a:ln w="19050">
            <a:solidFill>
              <a:srgbClr val="656565"/>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54" name="Picture 153"/>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1368478" y="2690773"/>
            <a:ext cx="653258" cy="653258"/>
          </a:xfrm>
          <a:prstGeom prst="rect">
            <a:avLst/>
          </a:prstGeom>
        </p:spPr>
      </p:pic>
      <p:pic>
        <p:nvPicPr>
          <p:cNvPr id="42" name="Picture 4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382286" y="4392441"/>
            <a:ext cx="780290" cy="780290"/>
          </a:xfrm>
          <a:prstGeom prst="rect">
            <a:avLst/>
          </a:prstGeom>
        </p:spPr>
      </p:pic>
    </p:spTree>
    <p:extLst>
      <p:ext uri="{BB962C8B-B14F-4D97-AF65-F5344CB8AC3E}">
        <p14:creationId xmlns:p14="http://schemas.microsoft.com/office/powerpoint/2010/main" val="33813274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dirty="0"/>
              <a:t>Azure Stack Hub Solution Architectures</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9284" b="92573" l="4515" r="92325">
                        <a14:foregroundMark x1="9932" y1="40584" x2="9707" y2="34218"/>
                        <a14:foregroundMark x1="8578" y1="35013" x2="9481" y2="34483"/>
                        <a14:foregroundMark x1="4740" y1="29973" x2="4966" y2="27321"/>
                        <a14:foregroundMark x1="15576" y1="16976" x2="15801" y2="17241"/>
                        <a14:foregroundMark x1="54853" y1="89125" x2="54853" y2="92573"/>
                        <a14:foregroundMark x1="43567" y1="54907" x2="53950" y2="54111"/>
                        <a14:foregroundMark x1="53950" y1="53581" x2="60948" y2="53316"/>
                        <a14:foregroundMark x1="62528" y1="50928" x2="71332" y2="49602"/>
                        <a14:foregroundMark x1="70880" y1="46950" x2="70880" y2="36340"/>
                        <a14:foregroundMark x1="70203" y1="58621" x2="70429" y2="55172"/>
                        <a14:foregroundMark x1="63657" y1="14854" x2="67946" y2="10345"/>
                        <a14:foregroundMark x1="61851" y1="12997" x2="67043" y2="14324"/>
                        <a14:foregroundMark x1="84199" y1="19363" x2="87133" y2="20690"/>
                        <a14:foregroundMark x1="85779" y1="15915" x2="85779" y2="17772"/>
                        <a14:foregroundMark x1="84424" y1="15119" x2="85779" y2="13528"/>
                        <a14:foregroundMark x1="87810" y1="23607" x2="92325" y2="30769"/>
                        <a14:foregroundMark x1="73589" y1="14058" x2="73589" y2="14058"/>
                        <a14:foregroundMark x1="16930" y1="22016" x2="15576" y2="22812"/>
                        <a14:foregroundMark x1="13995" y1="19363" x2="17833" y2="19098"/>
                        <a14:foregroundMark x1="17381" y1="18568" x2="13995" y2="20424"/>
                        <a14:foregroundMark x1="62302" y1="10610" x2="69300" y2="11406"/>
                      </a14:backgroundRemoval>
                    </a14:imgEffect>
                  </a14:imgLayer>
                </a14:imgProps>
              </a:ext>
              <a:ext uri="{28A0092B-C50C-407E-A947-70E740481C1C}">
                <a14:useLocalDpi xmlns:a14="http://schemas.microsoft.com/office/drawing/2010/main"/>
              </a:ext>
            </a:extLst>
          </a:blip>
          <a:stretch>
            <a:fillRect/>
          </a:stretch>
        </p:blipFill>
        <p:spPr>
          <a:xfrm>
            <a:off x="10104437" y="4945062"/>
            <a:ext cx="2177230" cy="1852857"/>
          </a:xfrm>
          <a:prstGeom prst="rect">
            <a:avLst/>
          </a:prstGeom>
        </p:spPr>
      </p:pic>
    </p:spTree>
    <p:extLst>
      <p:ext uri="{BB962C8B-B14F-4D97-AF65-F5344CB8AC3E}">
        <p14:creationId xmlns:p14="http://schemas.microsoft.com/office/powerpoint/2010/main" val="36938106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Accelerating Azure Stack Hub usage with </a:t>
            </a:r>
            <a:r>
              <a:rPr lang="en-US" sz="4400" i="1" dirty="0"/>
              <a:t>patterns</a:t>
            </a:r>
            <a:endParaRPr lang="en-US" sz="4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1765" y="1402381"/>
            <a:ext cx="12455166" cy="3653398"/>
          </a:xfrm>
          <a:prstGeom prst="rect">
            <a:avLst/>
          </a:prstGeom>
        </p:spPr>
      </p:pic>
      <p:sp>
        <p:nvSpPr>
          <p:cNvPr id="27" name="Rectangle 43"/>
          <p:cNvSpPr/>
          <p:nvPr/>
        </p:nvSpPr>
        <p:spPr bwMode="auto">
          <a:xfrm>
            <a:off x="10295734" y="5261956"/>
            <a:ext cx="2339685" cy="12512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2000" kern="0">
              <a:gradFill>
                <a:gsLst>
                  <a:gs pos="79000">
                    <a:srgbClr val="505050"/>
                  </a:gs>
                  <a:gs pos="100000">
                    <a:srgbClr val="505050"/>
                  </a:gs>
                </a:gsLst>
                <a:lin ang="5400000" scaled="0"/>
              </a:gradFill>
              <a:latin typeface="Segoe UI"/>
            </a:endParaRPr>
          </a:p>
        </p:txBody>
      </p:sp>
      <p:sp>
        <p:nvSpPr>
          <p:cNvPr id="3" name="TextBox 2">
            <a:extLst>
              <a:ext uri="{FF2B5EF4-FFF2-40B4-BE49-F238E27FC236}">
                <a16:creationId xmlns:a16="http://schemas.microsoft.com/office/drawing/2014/main" id="{AF676D48-CFAD-4289-9D36-71F68F3CBE2D}"/>
              </a:ext>
            </a:extLst>
          </p:cNvPr>
          <p:cNvSpPr txBox="1"/>
          <p:nvPr/>
        </p:nvSpPr>
        <p:spPr>
          <a:xfrm>
            <a:off x="274639" y="5261956"/>
            <a:ext cx="11889564" cy="17020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Microsoft has documented a set of multiple hybrid solution architectures for Azure Stack Hub and Azure – hybrid connectivity, identity, networking, and CI/CD pipeline.</a:t>
            </a:r>
          </a:p>
          <a:p>
            <a:pPr>
              <a:lnSpc>
                <a:spcPct val="90000"/>
              </a:lnSpc>
              <a:spcAft>
                <a:spcPts val="600"/>
              </a:spcAft>
            </a:pPr>
            <a:r>
              <a:rPr lang="en-US" sz="2400" dirty="0">
                <a:gradFill>
                  <a:gsLst>
                    <a:gs pos="2917">
                      <a:schemeClr val="tx1"/>
                    </a:gs>
                    <a:gs pos="30000">
                      <a:schemeClr val="tx1"/>
                    </a:gs>
                  </a:gsLst>
                  <a:lin ang="5400000" scaled="0"/>
                </a:gradFill>
              </a:rPr>
              <a:t>They are the basis for a set of </a:t>
            </a:r>
            <a:r>
              <a:rPr lang="en-US" sz="2400" dirty="0">
                <a:gradFill>
                  <a:gsLst>
                    <a:gs pos="2917">
                      <a:schemeClr val="tx1"/>
                    </a:gs>
                    <a:gs pos="30000">
                      <a:schemeClr val="tx1"/>
                    </a:gs>
                  </a:gsLst>
                  <a:lin ang="5400000" scaled="0"/>
                </a:gradFill>
                <a:hlinkClick r:id="rId4"/>
              </a:rPr>
              <a:t>more detailed sample hybrid cloud solutions</a:t>
            </a:r>
            <a:r>
              <a:rPr lang="en-US" sz="2400" dirty="0">
                <a:gradFill>
                  <a:gsLst>
                    <a:gs pos="2917">
                      <a:schemeClr val="tx1"/>
                    </a:gs>
                    <a:gs pos="30000">
                      <a:schemeClr val="tx1"/>
                    </a:gs>
                  </a:gsLst>
                  <a:lin ang="5400000" scaled="0"/>
                </a:gradFill>
              </a:rPr>
              <a:t> that you can use as references to build out similar solutions using both Azure Stack Hub and Azure.</a:t>
            </a:r>
          </a:p>
        </p:txBody>
      </p:sp>
    </p:spTree>
    <p:extLst>
      <p:ext uri="{BB962C8B-B14F-4D97-AF65-F5344CB8AC3E}">
        <p14:creationId xmlns:p14="http://schemas.microsoft.com/office/powerpoint/2010/main" val="126635950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1577-E317-4B60-B3EA-E51CE00F7196}"/>
              </a:ext>
            </a:extLst>
          </p:cNvPr>
          <p:cNvSpPr>
            <a:spLocks noGrp="1"/>
          </p:cNvSpPr>
          <p:nvPr>
            <p:ph type="title"/>
          </p:nvPr>
        </p:nvSpPr>
        <p:spPr/>
        <p:txBody>
          <a:bodyPr/>
          <a:lstStyle/>
          <a:p>
            <a:r>
              <a:rPr lang="en-US" dirty="0"/>
              <a:t>Foundational patterns for Azure Stack Hub</a:t>
            </a:r>
          </a:p>
        </p:txBody>
      </p:sp>
      <p:sp>
        <p:nvSpPr>
          <p:cNvPr id="3" name="Slide Number Placeholder 2">
            <a:extLst>
              <a:ext uri="{FF2B5EF4-FFF2-40B4-BE49-F238E27FC236}">
                <a16:creationId xmlns:a16="http://schemas.microsoft.com/office/drawing/2014/main" id="{E597894E-CDE8-4CB4-AC4B-3D78715FD462}"/>
              </a:ext>
            </a:extLst>
          </p:cNvPr>
          <p:cNvSpPr>
            <a:spLocks noGrp="1"/>
          </p:cNvSpPr>
          <p:nvPr>
            <p:ph type="sldNum" sz="quarter" idx="4"/>
          </p:nvPr>
        </p:nvSpPr>
        <p:spPr/>
        <p:txBody>
          <a:bodyPr/>
          <a:lstStyle/>
          <a:p>
            <a:fld id="{0E05EA2D-13DB-4BA1-9DA1-8ED54A2EECC2}" type="slidenum">
              <a:rPr lang="en-US" smtClean="0"/>
              <a:pPr/>
              <a:t>18</a:t>
            </a:fld>
            <a:endParaRPr lang="en-US"/>
          </a:p>
        </p:txBody>
      </p:sp>
      <p:pic>
        <p:nvPicPr>
          <p:cNvPr id="2050" name="Picture 2">
            <a:extLst>
              <a:ext uri="{FF2B5EF4-FFF2-40B4-BE49-F238E27FC236}">
                <a16:creationId xmlns:a16="http://schemas.microsoft.com/office/drawing/2014/main" id="{527475AD-8C6E-4BC0-A94C-8DD0F17B3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37" y="1592262"/>
            <a:ext cx="8037512" cy="5310133"/>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4">
            <a:extLst>
              <a:ext uri="{FF2B5EF4-FFF2-40B4-BE49-F238E27FC236}">
                <a16:creationId xmlns:a16="http://schemas.microsoft.com/office/drawing/2014/main" id="{F4A3789E-C9D1-4906-946D-E0BD4BDACA43}"/>
              </a:ext>
            </a:extLst>
          </p:cNvPr>
          <p:cNvSpPr/>
          <p:nvPr/>
        </p:nvSpPr>
        <p:spPr bwMode="auto">
          <a:xfrm>
            <a:off x="7589837" y="1897062"/>
            <a:ext cx="4038600" cy="682625"/>
          </a:xfrm>
          <a:prstGeom prst="wedgeRectCallout">
            <a:avLst>
              <a:gd name="adj1" fmla="val -21120"/>
              <a:gd name="adj2" fmla="val -87133"/>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hlinkClick r:id="rId3"/>
              </a:rPr>
              <a:t>Azure Stack Architectures - Azure Architecture Center | Microsoft Docs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997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19</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connectivity</a:t>
            </a:r>
          </a:p>
        </p:txBody>
      </p:sp>
      <p:pic>
        <p:nvPicPr>
          <p:cNvPr id="14" name="Picture 13">
            <a:extLst>
              <a:ext uri="{FF2B5EF4-FFF2-40B4-BE49-F238E27FC236}">
                <a16:creationId xmlns:a16="http://schemas.microsoft.com/office/drawing/2014/main" id="{DC37476E-88AA-4383-BBD6-D9CE411497F5}"/>
              </a:ext>
            </a:extLst>
          </p:cNvPr>
          <p:cNvPicPr>
            <a:picLocks noChangeAspect="1"/>
          </p:cNvPicPr>
          <p:nvPr/>
        </p:nvPicPr>
        <p:blipFill>
          <a:blip r:embed="rId3"/>
          <a:stretch>
            <a:fillRect/>
          </a:stretch>
        </p:blipFill>
        <p:spPr>
          <a:xfrm>
            <a:off x="4063942" y="1692742"/>
            <a:ext cx="8372533" cy="4868862"/>
          </a:xfrm>
          <a:prstGeom prst="rect">
            <a:avLst/>
          </a:prstGeom>
        </p:spPr>
      </p:pic>
      <p:sp>
        <p:nvSpPr>
          <p:cNvPr id="6" name="TextBox 5">
            <a:extLst>
              <a:ext uri="{FF2B5EF4-FFF2-40B4-BE49-F238E27FC236}">
                <a16:creationId xmlns:a16="http://schemas.microsoft.com/office/drawing/2014/main" id="{A638EB90-D0BD-4FD6-B9D5-3C9DFF97245C}"/>
              </a:ext>
            </a:extLst>
          </p:cNvPr>
          <p:cNvSpPr txBox="1"/>
          <p:nvPr/>
        </p:nvSpPr>
        <p:spPr>
          <a:xfrm>
            <a:off x="198437" y="2084567"/>
            <a:ext cx="3865505" cy="2825389"/>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92D050"/>
                </a:solidFill>
                <a:sym typeface="Wingdings" panose="05000000000000000000" pitchFamily="2" charset="2"/>
              </a:rPr>
              <a:t> </a:t>
            </a:r>
            <a:r>
              <a:rPr lang="en-US" sz="1400" b="1" dirty="0">
                <a:sym typeface="Wingdings" panose="05000000000000000000" pitchFamily="2" charset="2"/>
              </a:rPr>
              <a:t>Deploy a virtual network in Azure and Azure Stack Hub</a:t>
            </a:r>
            <a:endParaRPr lang="en-US" sz="2400" b="1" dirty="0">
              <a:solidFill>
                <a:srgbClr val="92D050"/>
              </a:solidFill>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 a virtual network gateway in Azure and Azure Stack Hub.</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 virtual machines in each virtual network</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Establish a VPN connection over the public internet between the network gateways</a:t>
            </a:r>
            <a:endParaRPr lang="en-US" sz="1400" b="1" dirty="0">
              <a:sym typeface="Wingdings" panose="05000000000000000000" pitchFamily="2" charset="2"/>
            </a:endParaRPr>
          </a:p>
        </p:txBody>
      </p:sp>
    </p:spTree>
    <p:extLst>
      <p:ext uri="{BB962C8B-B14F-4D97-AF65-F5344CB8AC3E}">
        <p14:creationId xmlns:p14="http://schemas.microsoft.com/office/powerpoint/2010/main" val="8413763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7" y="313511"/>
            <a:ext cx="11889564" cy="917575"/>
          </a:xfrm>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9" y="1211264"/>
            <a:ext cx="7509672" cy="3154710"/>
          </a:xfrm>
        </p:spPr>
        <p:txBody>
          <a:bodyPr lIns="182880" tIns="91440" rIns="91440"/>
          <a:lstStyle/>
          <a:p>
            <a:pPr>
              <a:lnSpc>
                <a:spcPct val="100000"/>
              </a:lnSpc>
              <a:spcBef>
                <a:spcPts val="0"/>
              </a:spcBef>
              <a:spcAft>
                <a:spcPts val="600"/>
              </a:spcAft>
            </a:pPr>
            <a:r>
              <a:rPr lang="en-US" sz="2800" dirty="0"/>
              <a:t>Azure Stack Hub Enables Hybrid Solutions</a:t>
            </a:r>
          </a:p>
          <a:p>
            <a:pPr>
              <a:lnSpc>
                <a:spcPct val="100000"/>
              </a:lnSpc>
              <a:spcBef>
                <a:spcPts val="0"/>
              </a:spcBef>
              <a:spcAft>
                <a:spcPts val="600"/>
              </a:spcAft>
            </a:pPr>
            <a:r>
              <a:rPr lang="en-US" sz="2800" dirty="0">
                <a:solidFill>
                  <a:srgbClr val="0078D7"/>
                </a:solidFill>
              </a:rPr>
              <a:t>Basics of ARM</a:t>
            </a:r>
          </a:p>
          <a:p>
            <a:pPr>
              <a:lnSpc>
                <a:spcPct val="100000"/>
              </a:lnSpc>
              <a:spcBef>
                <a:spcPts val="0"/>
              </a:spcBef>
              <a:spcAft>
                <a:spcPts val="600"/>
              </a:spcAft>
            </a:pPr>
            <a:r>
              <a:rPr lang="en-US" sz="2800" dirty="0">
                <a:solidFill>
                  <a:srgbClr val="0078D7"/>
                </a:solidFill>
              </a:rPr>
              <a:t>Azure Stack Hub Solution Architectures</a:t>
            </a:r>
          </a:p>
          <a:p>
            <a:pPr>
              <a:lnSpc>
                <a:spcPct val="100000"/>
              </a:lnSpc>
              <a:spcBef>
                <a:spcPts val="0"/>
              </a:spcBef>
              <a:spcAft>
                <a:spcPts val="600"/>
              </a:spcAft>
            </a:pPr>
            <a:r>
              <a:rPr lang="en-US" sz="2800" dirty="0">
                <a:solidFill>
                  <a:srgbClr val="0078D7"/>
                </a:solidFill>
              </a:rPr>
              <a:t>Hybrid Application Tutorials</a:t>
            </a:r>
          </a:p>
          <a:p>
            <a:pPr>
              <a:lnSpc>
                <a:spcPct val="100000"/>
              </a:lnSpc>
              <a:spcBef>
                <a:spcPts val="0"/>
              </a:spcBef>
              <a:spcAft>
                <a:spcPts val="600"/>
              </a:spcAft>
            </a:pPr>
            <a:r>
              <a:rPr lang="en-US" sz="2800" dirty="0">
                <a:solidFill>
                  <a:srgbClr val="0078D7"/>
                </a:solidFill>
              </a:rPr>
              <a:t>Tooling and developer tips</a:t>
            </a:r>
          </a:p>
          <a:p>
            <a:pPr>
              <a:lnSpc>
                <a:spcPct val="100000"/>
              </a:lnSpc>
              <a:spcBef>
                <a:spcPts val="0"/>
              </a:spcBef>
              <a:spcAft>
                <a:spcPts val="600"/>
              </a:spcAft>
            </a:pPr>
            <a:r>
              <a:rPr lang="en-US" sz="2800" dirty="0">
                <a:solidFill>
                  <a:srgbClr val="0078D7"/>
                </a:solidFill>
              </a:rPr>
              <a:t>Environments / Endpoints / API Versions</a:t>
            </a:r>
          </a:p>
        </p:txBody>
      </p:sp>
      <p:grpSp>
        <p:nvGrpSpPr>
          <p:cNvPr id="2" name="Group 1"/>
          <p:cNvGrpSpPr>
            <a:grpSpLocks noChangeAspect="1"/>
          </p:cNvGrpSpPr>
          <p:nvPr/>
        </p:nvGrpSpPr>
        <p:grpSpPr>
          <a:xfrm>
            <a:off x="7285037" y="-1"/>
            <a:ext cx="51514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20</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connectivity – Step by step</a:t>
            </a:r>
          </a:p>
        </p:txBody>
      </p:sp>
      <p:sp>
        <p:nvSpPr>
          <p:cNvPr id="7" name="TextBox 6">
            <a:extLst>
              <a:ext uri="{FF2B5EF4-FFF2-40B4-BE49-F238E27FC236}">
                <a16:creationId xmlns:a16="http://schemas.microsoft.com/office/drawing/2014/main" id="{3E351991-7903-40F1-8D78-792FC6EE7940}"/>
              </a:ext>
            </a:extLst>
          </p:cNvPr>
          <p:cNvSpPr txBox="1"/>
          <p:nvPr/>
        </p:nvSpPr>
        <p:spPr>
          <a:xfrm>
            <a:off x="530588" y="5630862"/>
            <a:ext cx="11353800" cy="112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Detailed instructions for setting up site to site VPN between Azure Stack Hub and Azure are here - </a:t>
            </a:r>
            <a:r>
              <a:rPr lang="en-US" sz="2000" dirty="0">
                <a:gradFill>
                  <a:gsLst>
                    <a:gs pos="2917">
                      <a:schemeClr val="tx1"/>
                    </a:gs>
                    <a:gs pos="30000">
                      <a:schemeClr val="tx1"/>
                    </a:gs>
                  </a:gsLst>
                  <a:lin ang="5400000" scaled="0"/>
                </a:gradFill>
                <a:hlinkClick r:id="rId3"/>
              </a:rPr>
              <a:t>https://docs.microsoft.com/en-us/azure/azure-stack/user/azure-stack-solution-hybrid-connectivity</a:t>
            </a:r>
            <a:r>
              <a:rPr lang="en-US" sz="2000" dirty="0">
                <a:gradFill>
                  <a:gsLst>
                    <a:gs pos="2917">
                      <a:schemeClr val="tx1"/>
                    </a:gs>
                    <a:gs pos="30000">
                      <a:schemeClr val="tx1"/>
                    </a:gs>
                  </a:gsLst>
                  <a:lin ang="5400000" scaled="0"/>
                </a:gradFill>
              </a:rPr>
              <a:t> </a:t>
            </a:r>
          </a:p>
        </p:txBody>
      </p:sp>
      <p:pic>
        <p:nvPicPr>
          <p:cNvPr id="3" name="Picture 2">
            <a:extLst>
              <a:ext uri="{FF2B5EF4-FFF2-40B4-BE49-F238E27FC236}">
                <a16:creationId xmlns:a16="http://schemas.microsoft.com/office/drawing/2014/main" id="{D4CFD2F7-CA1B-45D3-8915-9E4FCAD916FC}"/>
              </a:ext>
            </a:extLst>
          </p:cNvPr>
          <p:cNvPicPr>
            <a:picLocks noChangeAspect="1"/>
          </p:cNvPicPr>
          <p:nvPr/>
        </p:nvPicPr>
        <p:blipFill>
          <a:blip r:embed="rId4"/>
          <a:stretch>
            <a:fillRect/>
          </a:stretch>
        </p:blipFill>
        <p:spPr>
          <a:xfrm>
            <a:off x="1889917" y="1556345"/>
            <a:ext cx="8656637" cy="3795049"/>
          </a:xfrm>
          <a:prstGeom prst="rect">
            <a:avLst/>
          </a:prstGeom>
          <a:ln>
            <a:solidFill>
              <a:schemeClr val="tx2"/>
            </a:solidFill>
          </a:ln>
        </p:spPr>
      </p:pic>
    </p:spTree>
    <p:extLst>
      <p:ext uri="{BB962C8B-B14F-4D97-AF65-F5344CB8AC3E}">
        <p14:creationId xmlns:p14="http://schemas.microsoft.com/office/powerpoint/2010/main" val="219760320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21</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identity - users</a:t>
            </a:r>
          </a:p>
        </p:txBody>
      </p:sp>
      <p:sp>
        <p:nvSpPr>
          <p:cNvPr id="6" name="TextBox 5">
            <a:extLst>
              <a:ext uri="{FF2B5EF4-FFF2-40B4-BE49-F238E27FC236}">
                <a16:creationId xmlns:a16="http://schemas.microsoft.com/office/drawing/2014/main" id="{A00C0684-29C9-4E1B-B7CC-7B52B6E05EA8}"/>
              </a:ext>
            </a:extLst>
          </p:cNvPr>
          <p:cNvSpPr txBox="1"/>
          <p:nvPr/>
        </p:nvSpPr>
        <p:spPr>
          <a:xfrm>
            <a:off x="244475" y="2677037"/>
            <a:ext cx="4114800" cy="1640449"/>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92D050"/>
                </a:solidFill>
                <a:sym typeface="Wingdings" panose="05000000000000000000" pitchFamily="2" charset="2"/>
              </a:rPr>
              <a:t> </a:t>
            </a:r>
            <a:r>
              <a:rPr lang="en-US" sz="1400" b="1" dirty="0"/>
              <a:t>Set up an Azure Active Directory tenant</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Create users</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 manage, and operate application resources on Azure and Azure Stack Hub</a:t>
            </a:r>
            <a:endParaRPr lang="en-US" sz="1400" b="1" dirty="0">
              <a:sym typeface="Wingdings" panose="05000000000000000000" pitchFamily="2" charset="2"/>
            </a:endParaRPr>
          </a:p>
        </p:txBody>
      </p:sp>
      <p:pic>
        <p:nvPicPr>
          <p:cNvPr id="2" name="Picture 1">
            <a:extLst>
              <a:ext uri="{FF2B5EF4-FFF2-40B4-BE49-F238E27FC236}">
                <a16:creationId xmlns:a16="http://schemas.microsoft.com/office/drawing/2014/main" id="{ABA7CC6B-D4FD-400B-9378-EAD08A559AE2}"/>
              </a:ext>
            </a:extLst>
          </p:cNvPr>
          <p:cNvPicPr>
            <a:picLocks noChangeAspect="1"/>
          </p:cNvPicPr>
          <p:nvPr/>
        </p:nvPicPr>
        <p:blipFill>
          <a:blip r:embed="rId3"/>
          <a:stretch>
            <a:fillRect/>
          </a:stretch>
        </p:blipFill>
        <p:spPr>
          <a:xfrm>
            <a:off x="4389438" y="1897062"/>
            <a:ext cx="8047037" cy="3319915"/>
          </a:xfrm>
          <a:prstGeom prst="rect">
            <a:avLst/>
          </a:prstGeom>
        </p:spPr>
      </p:pic>
    </p:spTree>
    <p:extLst>
      <p:ext uri="{BB962C8B-B14F-4D97-AF65-F5344CB8AC3E}">
        <p14:creationId xmlns:p14="http://schemas.microsoft.com/office/powerpoint/2010/main" val="353273259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22</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identity – service principles</a:t>
            </a:r>
          </a:p>
        </p:txBody>
      </p:sp>
      <p:sp>
        <p:nvSpPr>
          <p:cNvPr id="6" name="TextBox 5">
            <a:extLst>
              <a:ext uri="{FF2B5EF4-FFF2-40B4-BE49-F238E27FC236}">
                <a16:creationId xmlns:a16="http://schemas.microsoft.com/office/drawing/2014/main" id="{B392FB8A-6194-4A35-9842-E2B780A3B893}"/>
              </a:ext>
            </a:extLst>
          </p:cNvPr>
          <p:cNvSpPr txBox="1"/>
          <p:nvPr/>
        </p:nvSpPr>
        <p:spPr>
          <a:xfrm>
            <a:off x="219074" y="2649337"/>
            <a:ext cx="3785447" cy="1695849"/>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92D050"/>
                </a:solidFill>
                <a:sym typeface="Wingdings" panose="05000000000000000000" pitchFamily="2" charset="2"/>
              </a:rPr>
              <a:t> </a:t>
            </a:r>
            <a:r>
              <a:rPr lang="en-US" sz="1400" b="1" dirty="0"/>
              <a:t>Create service principles</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 with service principles</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Application resources can communicate over network</a:t>
            </a:r>
            <a:endParaRPr lang="en-US" sz="1400" b="1" dirty="0">
              <a:sym typeface="Wingdings" panose="05000000000000000000" pitchFamily="2" charset="2"/>
            </a:endParaRPr>
          </a:p>
        </p:txBody>
      </p:sp>
      <p:pic>
        <p:nvPicPr>
          <p:cNvPr id="2" name="Picture 1">
            <a:extLst>
              <a:ext uri="{FF2B5EF4-FFF2-40B4-BE49-F238E27FC236}">
                <a16:creationId xmlns:a16="http://schemas.microsoft.com/office/drawing/2014/main" id="{77F8EFBD-19D7-436D-BF90-C456D453FF93}"/>
              </a:ext>
            </a:extLst>
          </p:cNvPr>
          <p:cNvPicPr>
            <a:picLocks noChangeAspect="1"/>
          </p:cNvPicPr>
          <p:nvPr/>
        </p:nvPicPr>
        <p:blipFill>
          <a:blip r:embed="rId3"/>
          <a:stretch>
            <a:fillRect/>
          </a:stretch>
        </p:blipFill>
        <p:spPr>
          <a:xfrm>
            <a:off x="3983884" y="2080124"/>
            <a:ext cx="8274791" cy="3372597"/>
          </a:xfrm>
          <a:prstGeom prst="rect">
            <a:avLst/>
          </a:prstGeom>
        </p:spPr>
      </p:pic>
    </p:spTree>
    <p:extLst>
      <p:ext uri="{BB962C8B-B14F-4D97-AF65-F5344CB8AC3E}">
        <p14:creationId xmlns:p14="http://schemas.microsoft.com/office/powerpoint/2010/main" val="128115884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23</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identity – Step by step</a:t>
            </a:r>
          </a:p>
        </p:txBody>
      </p:sp>
      <p:sp>
        <p:nvSpPr>
          <p:cNvPr id="7" name="TextBox 6">
            <a:extLst>
              <a:ext uri="{FF2B5EF4-FFF2-40B4-BE49-F238E27FC236}">
                <a16:creationId xmlns:a16="http://schemas.microsoft.com/office/drawing/2014/main" id="{3E351991-7903-40F1-8D78-792FC6EE7940}"/>
              </a:ext>
            </a:extLst>
          </p:cNvPr>
          <p:cNvSpPr txBox="1"/>
          <p:nvPr/>
        </p:nvSpPr>
        <p:spPr>
          <a:xfrm>
            <a:off x="541335" y="5630862"/>
            <a:ext cx="11353800" cy="112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Detailed instructions for setting up hybrid identity service principal for use between Azure and Azure Stack Hub are here - </a:t>
            </a:r>
            <a:r>
              <a:rPr lang="en-US" sz="2000" dirty="0">
                <a:gradFill>
                  <a:gsLst>
                    <a:gs pos="2917">
                      <a:schemeClr val="tx1"/>
                    </a:gs>
                    <a:gs pos="30000">
                      <a:schemeClr val="tx1"/>
                    </a:gs>
                  </a:gsLst>
                  <a:lin ang="5400000" scaled="0"/>
                </a:gradFill>
                <a:hlinkClick r:id="rId3"/>
              </a:rPr>
              <a:t>https://docs.microsoft.com/en-us/azure/azure-stack/user/azure-stack-solution-hybrid-identity</a:t>
            </a:r>
            <a:endParaRPr lang="en-US" sz="20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6231ECB1-9946-42AB-BF45-6C7BF09937C6}"/>
              </a:ext>
            </a:extLst>
          </p:cNvPr>
          <p:cNvPicPr>
            <a:picLocks noChangeAspect="1"/>
          </p:cNvPicPr>
          <p:nvPr/>
        </p:nvPicPr>
        <p:blipFill>
          <a:blip r:embed="rId4"/>
          <a:stretch>
            <a:fillRect/>
          </a:stretch>
        </p:blipFill>
        <p:spPr>
          <a:xfrm>
            <a:off x="2461417" y="1577836"/>
            <a:ext cx="7513637" cy="3738390"/>
          </a:xfrm>
          <a:prstGeom prst="rect">
            <a:avLst/>
          </a:prstGeom>
          <a:ln>
            <a:solidFill>
              <a:schemeClr val="tx2"/>
            </a:solidFill>
          </a:ln>
        </p:spPr>
      </p:pic>
    </p:spTree>
    <p:extLst>
      <p:ext uri="{BB962C8B-B14F-4D97-AF65-F5344CB8AC3E}">
        <p14:creationId xmlns:p14="http://schemas.microsoft.com/office/powerpoint/2010/main" val="250813170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3C26C-6A74-453B-9E05-9FD518AEE836}"/>
              </a:ext>
            </a:extLst>
          </p:cNvPr>
          <p:cNvPicPr>
            <a:picLocks noChangeAspect="1"/>
          </p:cNvPicPr>
          <p:nvPr/>
        </p:nvPicPr>
        <p:blipFill>
          <a:blip r:embed="rId3"/>
          <a:stretch>
            <a:fillRect/>
          </a:stretch>
        </p:blipFill>
        <p:spPr>
          <a:xfrm>
            <a:off x="0" y="1446761"/>
            <a:ext cx="12436475" cy="3714586"/>
          </a:xfrm>
          <a:prstGeom prst="rect">
            <a:avLst/>
          </a:prstGeom>
        </p:spPr>
      </p:pic>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24</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CI/CD pipeline</a:t>
            </a:r>
          </a:p>
        </p:txBody>
      </p:sp>
      <p:sp>
        <p:nvSpPr>
          <p:cNvPr id="6" name="TextBox 5">
            <a:extLst>
              <a:ext uri="{FF2B5EF4-FFF2-40B4-BE49-F238E27FC236}">
                <a16:creationId xmlns:a16="http://schemas.microsoft.com/office/drawing/2014/main" id="{B392FB8A-6194-4A35-9842-E2B780A3B893}"/>
              </a:ext>
            </a:extLst>
          </p:cNvPr>
          <p:cNvSpPr txBox="1"/>
          <p:nvPr/>
        </p:nvSpPr>
        <p:spPr>
          <a:xfrm>
            <a:off x="180974" y="4740547"/>
            <a:ext cx="11940995" cy="218829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92D050"/>
                </a:solidFill>
                <a:sym typeface="Wingdings" panose="05000000000000000000" pitchFamily="2" charset="2"/>
              </a:rPr>
              <a:t> </a:t>
            </a:r>
            <a:r>
              <a:rPr lang="en-US" sz="1400" b="1" dirty="0"/>
              <a:t>Engineer makes changes to application code and ARM template</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Code and ARM template are checked into Visual Studio Team Services Git</a:t>
            </a:r>
            <a:br>
              <a:rPr lang="en-US" sz="1400" b="1" dirty="0"/>
            </a:br>
            <a:r>
              <a:rPr lang="en-US" sz="2400" dirty="0">
                <a:solidFill>
                  <a:srgbClr val="92D050"/>
                </a:solidFill>
                <a:sym typeface="Wingdings" panose="05000000000000000000" pitchFamily="2" charset="2"/>
              </a:rPr>
              <a:t> </a:t>
            </a:r>
            <a:r>
              <a:rPr lang="en-US" sz="1400" b="1" dirty="0"/>
              <a:t>Continuous integration triggers application build and unit tests</a:t>
            </a:r>
            <a:endParaRPr lang="en-US" sz="2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Continuous deployment trigger orchestrates deployment of application artifacts with environment-specific parameters</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Deployment to App Service on both Azure and Azure Stack Hub</a:t>
            </a:r>
            <a:endParaRPr lang="en-US" sz="1400" b="1" dirty="0">
              <a:sym typeface="Wingdings" panose="05000000000000000000" pitchFamily="2" charset="2"/>
            </a:endParaRPr>
          </a:p>
        </p:txBody>
      </p:sp>
    </p:spTree>
    <p:extLst>
      <p:ext uri="{BB962C8B-B14F-4D97-AF65-F5344CB8AC3E}">
        <p14:creationId xmlns:p14="http://schemas.microsoft.com/office/powerpoint/2010/main" val="78530068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25</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CI/CD pipeline – Step by step</a:t>
            </a:r>
          </a:p>
        </p:txBody>
      </p:sp>
      <p:pic>
        <p:nvPicPr>
          <p:cNvPr id="2" name="Picture 1">
            <a:extLst>
              <a:ext uri="{FF2B5EF4-FFF2-40B4-BE49-F238E27FC236}">
                <a16:creationId xmlns:a16="http://schemas.microsoft.com/office/drawing/2014/main" id="{364543EA-E080-4A47-8E90-38CE79FFA1FD}"/>
              </a:ext>
            </a:extLst>
          </p:cNvPr>
          <p:cNvPicPr>
            <a:picLocks noChangeAspect="1"/>
          </p:cNvPicPr>
          <p:nvPr/>
        </p:nvPicPr>
        <p:blipFill>
          <a:blip r:embed="rId3"/>
          <a:stretch>
            <a:fillRect/>
          </a:stretch>
        </p:blipFill>
        <p:spPr>
          <a:xfrm>
            <a:off x="1851818" y="1427127"/>
            <a:ext cx="8732837" cy="3937460"/>
          </a:xfrm>
          <a:prstGeom prst="rect">
            <a:avLst/>
          </a:prstGeom>
          <a:ln>
            <a:solidFill>
              <a:schemeClr val="tx2"/>
            </a:solidFill>
          </a:ln>
        </p:spPr>
      </p:pic>
      <p:sp>
        <p:nvSpPr>
          <p:cNvPr id="7" name="TextBox 6">
            <a:extLst>
              <a:ext uri="{FF2B5EF4-FFF2-40B4-BE49-F238E27FC236}">
                <a16:creationId xmlns:a16="http://schemas.microsoft.com/office/drawing/2014/main" id="{3E351991-7903-40F1-8D78-792FC6EE7940}"/>
              </a:ext>
            </a:extLst>
          </p:cNvPr>
          <p:cNvSpPr txBox="1"/>
          <p:nvPr/>
        </p:nvSpPr>
        <p:spPr>
          <a:xfrm>
            <a:off x="541336" y="5364587"/>
            <a:ext cx="11353800"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Detailed instructions for setting up CI/CD from Visual Studio to Azure Stack Hub are here - </a:t>
            </a:r>
            <a:r>
              <a:rPr lang="en-US" sz="2000" dirty="0">
                <a:gradFill>
                  <a:gsLst>
                    <a:gs pos="2917">
                      <a:schemeClr val="tx1"/>
                    </a:gs>
                    <a:gs pos="30000">
                      <a:schemeClr val="tx1"/>
                    </a:gs>
                  </a:gsLst>
                  <a:lin ang="5400000" scaled="0"/>
                </a:gradFill>
                <a:hlinkClick r:id="rId4"/>
              </a:rPr>
              <a:t>https://docs.microsoft.com/en-us/azure/azure-stack/user/azure-stack-solution-pipeline</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The pattern deploys an application to Azure and then to Azure Stack Hub once it has passed testing</a:t>
            </a:r>
          </a:p>
        </p:txBody>
      </p:sp>
    </p:spTree>
    <p:extLst>
      <p:ext uri="{BB962C8B-B14F-4D97-AF65-F5344CB8AC3E}">
        <p14:creationId xmlns:p14="http://schemas.microsoft.com/office/powerpoint/2010/main" val="216708966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26</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Footfall detection pattern</a:t>
            </a:r>
          </a:p>
        </p:txBody>
      </p:sp>
      <p:pic>
        <p:nvPicPr>
          <p:cNvPr id="7" name="Picture 6">
            <a:extLst>
              <a:ext uri="{FF2B5EF4-FFF2-40B4-BE49-F238E27FC236}">
                <a16:creationId xmlns:a16="http://schemas.microsoft.com/office/drawing/2014/main" id="{5086E35D-979B-46D2-B250-594F2324FF3E}"/>
              </a:ext>
            </a:extLst>
          </p:cNvPr>
          <p:cNvPicPr>
            <a:picLocks noChangeAspect="1"/>
          </p:cNvPicPr>
          <p:nvPr/>
        </p:nvPicPr>
        <p:blipFill>
          <a:blip r:embed="rId3"/>
          <a:stretch>
            <a:fillRect/>
          </a:stretch>
        </p:blipFill>
        <p:spPr>
          <a:xfrm>
            <a:off x="884237" y="1439862"/>
            <a:ext cx="8791839" cy="3485200"/>
          </a:xfrm>
          <a:prstGeom prst="rect">
            <a:avLst/>
          </a:prstGeom>
        </p:spPr>
      </p:pic>
      <p:sp>
        <p:nvSpPr>
          <p:cNvPr id="10" name="TextBox 9">
            <a:extLst>
              <a:ext uri="{FF2B5EF4-FFF2-40B4-BE49-F238E27FC236}">
                <a16:creationId xmlns:a16="http://schemas.microsoft.com/office/drawing/2014/main" id="{77B45796-A0F5-44E6-B161-DBC0F4246E17}"/>
              </a:ext>
            </a:extLst>
          </p:cNvPr>
          <p:cNvSpPr txBox="1"/>
          <p:nvPr/>
        </p:nvSpPr>
        <p:spPr>
          <a:xfrm>
            <a:off x="579437" y="5021262"/>
            <a:ext cx="10896600" cy="1200329"/>
          </a:xfrm>
          <a:prstGeom prst="rect">
            <a:avLst/>
          </a:prstGeom>
          <a:noFill/>
        </p:spPr>
        <p:txBody>
          <a:bodyPr wrap="square">
            <a:spAutoFit/>
          </a:bodyPr>
          <a:lstStyle/>
          <a:p>
            <a:r>
              <a:rPr lang="en-US" b="0" i="0" dirty="0">
                <a:solidFill>
                  <a:srgbClr val="171717"/>
                </a:solidFill>
                <a:effectLst/>
                <a:latin typeface="Segoe UI" panose="020B0502040204020203" pitchFamily="34" charset="0"/>
              </a:rPr>
              <a:t>Patten for implementing an AI-based footfall detection solution for analyzing visitor traffic in retail stores </a:t>
            </a:r>
          </a:p>
          <a:p>
            <a:endParaRPr lang="en-US" dirty="0">
              <a:solidFill>
                <a:srgbClr val="171717"/>
              </a:solidFill>
              <a:latin typeface="Segoe UI" panose="020B0502040204020203" pitchFamily="34" charset="0"/>
            </a:endParaRPr>
          </a:p>
          <a:p>
            <a:r>
              <a:rPr lang="en-US" b="0" i="0" dirty="0">
                <a:solidFill>
                  <a:srgbClr val="171717"/>
                </a:solidFill>
                <a:effectLst/>
                <a:latin typeface="Segoe UI" panose="020B0502040204020203" pitchFamily="34" charset="0"/>
              </a:rPr>
              <a:t>The solution generates insights from real world actions, using Azure, Azure Stack Hub, and the Custom Vision AI Dev Kit.</a:t>
            </a:r>
            <a:endParaRPr lang="en-US" dirty="0"/>
          </a:p>
        </p:txBody>
      </p:sp>
    </p:spTree>
    <p:extLst>
      <p:ext uri="{BB962C8B-B14F-4D97-AF65-F5344CB8AC3E}">
        <p14:creationId xmlns:p14="http://schemas.microsoft.com/office/powerpoint/2010/main" val="4269925250"/>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27</a:t>
            </a:fld>
            <a:endParaRPr lang="en-US"/>
          </a:p>
        </p:txBody>
      </p:sp>
      <p:sp>
        <p:nvSpPr>
          <p:cNvPr id="17" name="Text Placeholder 1"/>
          <p:cNvSpPr>
            <a:spLocks noGrp="1"/>
          </p:cNvSpPr>
          <p:nvPr>
            <p:ph type="body" sz="quarter" idx="15"/>
          </p:nvPr>
        </p:nvSpPr>
        <p:spPr>
          <a:xfrm>
            <a:off x="275545" y="560250"/>
            <a:ext cx="11863887" cy="932563"/>
          </a:xfrm>
        </p:spPr>
        <p:txBody>
          <a:bodyPr/>
          <a:lstStyle/>
          <a:p>
            <a:r>
              <a:rPr lang="en-US" dirty="0">
                <a:solidFill>
                  <a:schemeClr val="tx1"/>
                </a:solidFill>
              </a:rPr>
              <a:t>Footfall detection pattern | Step by step</a:t>
            </a:r>
          </a:p>
        </p:txBody>
      </p:sp>
      <p:sp>
        <p:nvSpPr>
          <p:cNvPr id="7" name="TextBox 6">
            <a:extLst>
              <a:ext uri="{FF2B5EF4-FFF2-40B4-BE49-F238E27FC236}">
                <a16:creationId xmlns:a16="http://schemas.microsoft.com/office/drawing/2014/main" id="{3E351991-7903-40F1-8D78-792FC6EE7940}"/>
              </a:ext>
            </a:extLst>
          </p:cNvPr>
          <p:cNvSpPr txBox="1"/>
          <p:nvPr/>
        </p:nvSpPr>
        <p:spPr>
          <a:xfrm>
            <a:off x="541336" y="4792662"/>
            <a:ext cx="1135380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hlinkClick r:id="rId3"/>
              </a:rPr>
              <a:t>Deploy AI-based footfall detection solution in Azure and Azure Stack Hub - Azure Hybrid App Solutions | Microsoft Docs</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The pattern </a:t>
            </a:r>
          </a:p>
          <a:p>
            <a:pPr marL="809271"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Deploys Cloud Native Application Bundles (CNAB) at the edge.</a:t>
            </a:r>
          </a:p>
          <a:p>
            <a:pPr marL="809271"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Deploys an app that spans cloud boundaries.</a:t>
            </a:r>
          </a:p>
          <a:p>
            <a:pPr marL="809271"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the Custom Vision AI Dev Kit for inference at the edge.</a:t>
            </a:r>
          </a:p>
        </p:txBody>
      </p:sp>
      <p:sp>
        <p:nvSpPr>
          <p:cNvPr id="3" name="TextBox 2">
            <a:extLst>
              <a:ext uri="{FF2B5EF4-FFF2-40B4-BE49-F238E27FC236}">
                <a16:creationId xmlns:a16="http://schemas.microsoft.com/office/drawing/2014/main" id="{B4DBB539-1149-4903-96AD-51D01FD4CB45}"/>
              </a:ext>
            </a:extLst>
          </p:cNvPr>
          <p:cNvSpPr txBox="1"/>
          <p:nvPr/>
        </p:nvSpPr>
        <p:spPr>
          <a:xfrm>
            <a:off x="560000" y="1726094"/>
            <a:ext cx="11940995" cy="2742289"/>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92D050"/>
                </a:solidFill>
                <a:sym typeface="Wingdings" panose="05000000000000000000" pitchFamily="2" charset="2"/>
              </a:rPr>
              <a:t> </a:t>
            </a:r>
            <a:r>
              <a:rPr lang="en-US" b="1" dirty="0"/>
              <a:t>Deploy </a:t>
            </a:r>
            <a:r>
              <a:rPr lang="en-US" b="1" dirty="0" err="1"/>
              <a:t>Hyrbid</a:t>
            </a:r>
            <a:r>
              <a:rPr lang="en-US" b="1" dirty="0"/>
              <a:t> Cloud App </a:t>
            </a:r>
          </a:p>
          <a:p>
            <a:pPr>
              <a:lnSpc>
                <a:spcPct val="90000"/>
              </a:lnSpc>
              <a:spcAft>
                <a:spcPts val="600"/>
              </a:spcAft>
            </a:pPr>
            <a:r>
              <a:rPr lang="en-US" sz="3200" dirty="0">
                <a:solidFill>
                  <a:srgbClr val="92D050"/>
                </a:solidFill>
                <a:sym typeface="Wingdings" panose="05000000000000000000" pitchFamily="2" charset="2"/>
              </a:rPr>
              <a:t> </a:t>
            </a:r>
            <a:r>
              <a:rPr lang="en-US" b="1" dirty="0"/>
              <a:t>Prepare the Custom Vision AI </a:t>
            </a:r>
            <a:r>
              <a:rPr lang="en-US" b="1" dirty="0" err="1"/>
              <a:t>DevKit</a:t>
            </a:r>
            <a:br>
              <a:rPr lang="en-US" b="1" dirty="0"/>
            </a:br>
            <a:r>
              <a:rPr lang="en-US" sz="3200" dirty="0">
                <a:solidFill>
                  <a:srgbClr val="92D050"/>
                </a:solidFill>
                <a:sym typeface="Wingdings" panose="05000000000000000000" pitchFamily="2" charset="2"/>
              </a:rPr>
              <a:t> </a:t>
            </a:r>
            <a:r>
              <a:rPr lang="en-US" b="1" dirty="0"/>
              <a:t>Deploy the Camera App</a:t>
            </a:r>
            <a:endParaRPr lang="en-US" sz="3200" b="1" dirty="0">
              <a:sym typeface="Wingdings" panose="05000000000000000000" pitchFamily="2" charset="2"/>
            </a:endParaRPr>
          </a:p>
          <a:p>
            <a:pPr>
              <a:lnSpc>
                <a:spcPct val="90000"/>
              </a:lnSpc>
              <a:spcAft>
                <a:spcPts val="600"/>
              </a:spcAft>
            </a:pPr>
            <a:r>
              <a:rPr lang="en-US" sz="3200" dirty="0">
                <a:solidFill>
                  <a:srgbClr val="92D050"/>
                </a:solidFill>
                <a:sym typeface="Wingdings" panose="05000000000000000000" pitchFamily="2" charset="2"/>
              </a:rPr>
              <a:t> </a:t>
            </a:r>
            <a:r>
              <a:rPr lang="en-US" b="1" dirty="0"/>
              <a:t>Configure Azure Stream Analytics</a:t>
            </a:r>
            <a:endParaRPr lang="en-US" b="1" dirty="0">
              <a:sym typeface="Wingdings" panose="05000000000000000000" pitchFamily="2" charset="2"/>
            </a:endParaRPr>
          </a:p>
          <a:p>
            <a:pPr>
              <a:lnSpc>
                <a:spcPct val="90000"/>
              </a:lnSpc>
              <a:spcAft>
                <a:spcPts val="600"/>
              </a:spcAft>
            </a:pPr>
            <a:r>
              <a:rPr lang="en-US" sz="3200" dirty="0">
                <a:solidFill>
                  <a:srgbClr val="92D050"/>
                </a:solidFill>
                <a:sym typeface="Wingdings" panose="05000000000000000000" pitchFamily="2" charset="2"/>
              </a:rPr>
              <a:t> </a:t>
            </a:r>
            <a:r>
              <a:rPr lang="en-US" b="1" dirty="0"/>
              <a:t>Create a Power BI Dash Board</a:t>
            </a:r>
            <a:endParaRPr lang="en-US" b="1" dirty="0">
              <a:sym typeface="Wingdings" panose="05000000000000000000" pitchFamily="2" charset="2"/>
            </a:endParaRPr>
          </a:p>
        </p:txBody>
      </p:sp>
    </p:spTree>
    <p:extLst>
      <p:ext uri="{BB962C8B-B14F-4D97-AF65-F5344CB8AC3E}">
        <p14:creationId xmlns:p14="http://schemas.microsoft.com/office/powerpoint/2010/main" val="289887979"/>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C8EE-9473-4E6D-939D-DA90DD20B2FF}"/>
              </a:ext>
            </a:extLst>
          </p:cNvPr>
          <p:cNvSpPr>
            <a:spLocks noGrp="1"/>
          </p:cNvSpPr>
          <p:nvPr>
            <p:ph type="title"/>
          </p:nvPr>
        </p:nvSpPr>
        <p:spPr>
          <a:xfrm>
            <a:off x="274638" y="3250803"/>
            <a:ext cx="7315199" cy="1846659"/>
          </a:xfrm>
        </p:spPr>
        <p:txBody>
          <a:bodyPr/>
          <a:lstStyle/>
          <a:p>
            <a:r>
              <a:rPr lang="en-US" dirty="0"/>
              <a:t>Hybrid Application Tutorials</a:t>
            </a:r>
          </a:p>
        </p:txBody>
      </p:sp>
    </p:spTree>
    <p:extLst>
      <p:ext uri="{BB962C8B-B14F-4D97-AF65-F5344CB8AC3E}">
        <p14:creationId xmlns:p14="http://schemas.microsoft.com/office/powerpoint/2010/main" val="40297628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E3E7-7B0D-4CFB-90F6-F8EE09A343F9}"/>
              </a:ext>
            </a:extLst>
          </p:cNvPr>
          <p:cNvSpPr>
            <a:spLocks noGrp="1"/>
          </p:cNvSpPr>
          <p:nvPr>
            <p:ph type="title"/>
          </p:nvPr>
        </p:nvSpPr>
        <p:spPr/>
        <p:txBody>
          <a:bodyPr/>
          <a:lstStyle/>
          <a:p>
            <a:r>
              <a:rPr lang="en-US"/>
              <a:t>Guidance and artifacts</a:t>
            </a:r>
          </a:p>
        </p:txBody>
      </p:sp>
      <p:sp>
        <p:nvSpPr>
          <p:cNvPr id="6" name="Rectangle 5">
            <a:extLst>
              <a:ext uri="{FF2B5EF4-FFF2-40B4-BE49-F238E27FC236}">
                <a16:creationId xmlns:a16="http://schemas.microsoft.com/office/drawing/2014/main" id="{5515580C-743D-47DB-913E-D8C65AE57C85}"/>
              </a:ext>
            </a:extLst>
          </p:cNvPr>
          <p:cNvSpPr/>
          <p:nvPr/>
        </p:nvSpPr>
        <p:spPr>
          <a:xfrm>
            <a:off x="7799184" y="5958235"/>
            <a:ext cx="3297754" cy="376684"/>
          </a:xfrm>
          <a:prstGeom prst="rect">
            <a:avLst/>
          </a:prstGeom>
        </p:spPr>
        <p:txBody>
          <a:bodyPr wrap="none">
            <a:spAutoFit/>
          </a:bodyPr>
          <a:lstStyle/>
          <a:p>
            <a:pPr defTabSz="932563"/>
            <a:r>
              <a:rPr lang="en-US" dirty="0">
                <a:solidFill>
                  <a:srgbClr val="1A1A1A"/>
                </a:solidFill>
                <a:latin typeface="Segoe UI"/>
                <a:hlinkClick r:id="rId2"/>
              </a:rPr>
              <a:t>https://aka.ms/azsdevtutorials</a:t>
            </a:r>
            <a:endParaRPr lang="en-US" dirty="0">
              <a:solidFill>
                <a:srgbClr val="1A1A1A"/>
              </a:solidFill>
              <a:latin typeface="Segoe UI"/>
            </a:endParaRPr>
          </a:p>
        </p:txBody>
      </p:sp>
      <p:pic>
        <p:nvPicPr>
          <p:cNvPr id="4" name="Picture 3">
            <a:extLst>
              <a:ext uri="{FF2B5EF4-FFF2-40B4-BE49-F238E27FC236}">
                <a16:creationId xmlns:a16="http://schemas.microsoft.com/office/drawing/2014/main" id="{FD28B55A-D029-4FD2-B567-7F4E9EB85167}"/>
              </a:ext>
            </a:extLst>
          </p:cNvPr>
          <p:cNvPicPr>
            <a:picLocks noChangeAspect="1"/>
          </p:cNvPicPr>
          <p:nvPr/>
        </p:nvPicPr>
        <p:blipFill>
          <a:blip r:embed="rId3"/>
          <a:stretch>
            <a:fillRect/>
          </a:stretch>
        </p:blipFill>
        <p:spPr>
          <a:xfrm>
            <a:off x="1951037" y="1497177"/>
            <a:ext cx="7743470" cy="4176729"/>
          </a:xfrm>
          <a:prstGeom prst="rect">
            <a:avLst/>
          </a:prstGeom>
        </p:spPr>
      </p:pic>
    </p:spTree>
    <p:extLst>
      <p:ext uri="{BB962C8B-B14F-4D97-AF65-F5344CB8AC3E}">
        <p14:creationId xmlns:p14="http://schemas.microsoft.com/office/powerpoint/2010/main" val="9721711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dirty="0"/>
              <a:t>Azure Stack Hub Enables Hybrid Solutions</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9284" b="92573" l="4515" r="92325">
                        <a14:foregroundMark x1="9932" y1="40584" x2="9707" y2="34218"/>
                        <a14:foregroundMark x1="8578" y1="35013" x2="9481" y2="34483"/>
                        <a14:foregroundMark x1="4740" y1="29973" x2="4966" y2="27321"/>
                        <a14:foregroundMark x1="15576" y1="16976" x2="15801" y2="17241"/>
                        <a14:foregroundMark x1="54853" y1="89125" x2="54853" y2="92573"/>
                        <a14:foregroundMark x1="43567" y1="54907" x2="53950" y2="54111"/>
                        <a14:foregroundMark x1="53950" y1="53581" x2="60948" y2="53316"/>
                        <a14:foregroundMark x1="62528" y1="50928" x2="71332" y2="49602"/>
                        <a14:foregroundMark x1="70880" y1="46950" x2="70880" y2="36340"/>
                        <a14:foregroundMark x1="70203" y1="58621" x2="70429" y2="55172"/>
                        <a14:foregroundMark x1="63657" y1="14854" x2="67946" y2="10345"/>
                        <a14:foregroundMark x1="61851" y1="12997" x2="67043" y2="14324"/>
                        <a14:foregroundMark x1="84199" y1="19363" x2="87133" y2="20690"/>
                        <a14:foregroundMark x1="85779" y1="15915" x2="85779" y2="17772"/>
                        <a14:foregroundMark x1="84424" y1="15119" x2="85779" y2="13528"/>
                        <a14:foregroundMark x1="87810" y1="23607" x2="92325" y2="30769"/>
                        <a14:foregroundMark x1="73589" y1="14058" x2="73589" y2="14058"/>
                        <a14:foregroundMark x1="16930" y1="22016" x2="15576" y2="22812"/>
                        <a14:foregroundMark x1="13995" y1="19363" x2="17833" y2="19098"/>
                        <a14:foregroundMark x1="17381" y1="18568" x2="13995" y2="20424"/>
                        <a14:foregroundMark x1="62302" y1="10610" x2="69300" y2="11406"/>
                      </a14:backgroundRemoval>
                    </a14:imgEffect>
                  </a14:imgLayer>
                </a14:imgProps>
              </a:ext>
              <a:ext uri="{28A0092B-C50C-407E-A947-70E740481C1C}">
                <a14:useLocalDpi xmlns:a14="http://schemas.microsoft.com/office/drawing/2010/main"/>
              </a:ext>
            </a:extLst>
          </a:blip>
          <a:stretch>
            <a:fillRect/>
          </a:stretch>
        </p:blipFill>
        <p:spPr>
          <a:xfrm>
            <a:off x="10104437" y="4945062"/>
            <a:ext cx="2177230" cy="1852857"/>
          </a:xfrm>
          <a:prstGeom prst="rect">
            <a:avLst/>
          </a:prstGeom>
        </p:spPr>
      </p:pic>
    </p:spTree>
    <p:extLst>
      <p:ext uri="{BB962C8B-B14F-4D97-AF65-F5344CB8AC3E}">
        <p14:creationId xmlns:p14="http://schemas.microsoft.com/office/powerpoint/2010/main" val="9653044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99FF-8C09-498F-BFD4-86D837DCB4AF}"/>
              </a:ext>
            </a:extLst>
          </p:cNvPr>
          <p:cNvSpPr>
            <a:spLocks noGrp="1"/>
          </p:cNvSpPr>
          <p:nvPr>
            <p:ph type="title"/>
          </p:nvPr>
        </p:nvSpPr>
        <p:spPr>
          <a:xfrm>
            <a:off x="350837" y="213433"/>
            <a:ext cx="11237870" cy="565027"/>
          </a:xfrm>
        </p:spPr>
        <p:txBody>
          <a:bodyPr/>
          <a:lstStyle/>
          <a:p>
            <a:r>
              <a:rPr lang="en-US" dirty="0"/>
              <a:t>Guidance and artifacts</a:t>
            </a:r>
          </a:p>
        </p:txBody>
      </p:sp>
      <p:sp>
        <p:nvSpPr>
          <p:cNvPr id="3" name="Text Placeholder 2">
            <a:extLst>
              <a:ext uri="{FF2B5EF4-FFF2-40B4-BE49-F238E27FC236}">
                <a16:creationId xmlns:a16="http://schemas.microsoft.com/office/drawing/2014/main" id="{9548C6C4-02F8-412A-A1AD-C976ECC217E0}"/>
              </a:ext>
            </a:extLst>
          </p:cNvPr>
          <p:cNvSpPr>
            <a:spLocks noGrp="1"/>
          </p:cNvSpPr>
          <p:nvPr>
            <p:ph type="body" sz="quarter" idx="10"/>
          </p:nvPr>
        </p:nvSpPr>
        <p:spPr>
          <a:xfrm>
            <a:off x="350837" y="2461380"/>
            <a:ext cx="5315839" cy="2865785"/>
          </a:xfrm>
        </p:spPr>
        <p:txBody>
          <a:bodyPr/>
          <a:lstStyle/>
          <a:p>
            <a:pPr marL="457200" indent="-457200">
              <a:buFont typeface="Arial" panose="020B0604020202020204" pitchFamily="34" charset="0"/>
              <a:buChar char="•"/>
            </a:pPr>
            <a:r>
              <a:rPr lang="en-US" dirty="0"/>
              <a:t>First releases in a series</a:t>
            </a:r>
          </a:p>
          <a:p>
            <a:pPr marL="457200" indent="-457200">
              <a:buFont typeface="Arial" panose="020B0604020202020204" pitchFamily="34" charset="0"/>
              <a:buChar char="•"/>
            </a:pPr>
            <a:r>
              <a:rPr lang="en-US" dirty="0"/>
              <a:t>Reference scripts and templates</a:t>
            </a:r>
          </a:p>
          <a:p>
            <a:pPr marL="457200" indent="-457200">
              <a:buFont typeface="Arial" panose="020B0604020202020204" pitchFamily="34" charset="0"/>
              <a:buChar char="•"/>
            </a:pPr>
            <a:r>
              <a:rPr lang="en-US" dirty="0"/>
              <a:t>Showcase Azure to Azure Stack Hub hybrid connections</a:t>
            </a:r>
          </a:p>
        </p:txBody>
      </p:sp>
      <p:pic>
        <p:nvPicPr>
          <p:cNvPr id="5" name="Picture 4">
            <a:extLst>
              <a:ext uri="{FF2B5EF4-FFF2-40B4-BE49-F238E27FC236}">
                <a16:creationId xmlns:a16="http://schemas.microsoft.com/office/drawing/2014/main" id="{75B02F0B-A7BA-4CBD-ACD7-B6E47347EEBB}"/>
              </a:ext>
            </a:extLst>
          </p:cNvPr>
          <p:cNvPicPr>
            <a:picLocks noChangeAspect="1"/>
          </p:cNvPicPr>
          <p:nvPr/>
        </p:nvPicPr>
        <p:blipFill>
          <a:blip r:embed="rId2"/>
          <a:stretch>
            <a:fillRect/>
          </a:stretch>
        </p:blipFill>
        <p:spPr>
          <a:xfrm>
            <a:off x="5565894" y="1105815"/>
            <a:ext cx="6607231" cy="5332724"/>
          </a:xfrm>
          <a:prstGeom prst="rect">
            <a:avLst/>
          </a:prstGeom>
        </p:spPr>
      </p:pic>
      <p:sp>
        <p:nvSpPr>
          <p:cNvPr id="6" name="Rectangle 5">
            <a:extLst>
              <a:ext uri="{FF2B5EF4-FFF2-40B4-BE49-F238E27FC236}">
                <a16:creationId xmlns:a16="http://schemas.microsoft.com/office/drawing/2014/main" id="{FE5AE37F-4C69-4B49-917E-3CBD87C97BC6}"/>
              </a:ext>
            </a:extLst>
          </p:cNvPr>
          <p:cNvSpPr/>
          <p:nvPr/>
        </p:nvSpPr>
        <p:spPr>
          <a:xfrm>
            <a:off x="7156774" y="6528223"/>
            <a:ext cx="3551361" cy="382308"/>
          </a:xfrm>
          <a:prstGeom prst="rect">
            <a:avLst/>
          </a:prstGeom>
        </p:spPr>
        <p:txBody>
          <a:bodyPr wrap="none">
            <a:spAutoFit/>
          </a:bodyPr>
          <a:lstStyle/>
          <a:p>
            <a:r>
              <a:rPr lang="en-US" sz="1836">
                <a:hlinkClick r:id="rId3"/>
              </a:rPr>
              <a:t>https://aka.ms/azshybridsample</a:t>
            </a:r>
            <a:endParaRPr lang="en-US" sz="1836"/>
          </a:p>
        </p:txBody>
      </p:sp>
    </p:spTree>
    <p:extLst>
      <p:ext uri="{BB962C8B-B14F-4D97-AF65-F5344CB8AC3E}">
        <p14:creationId xmlns:p14="http://schemas.microsoft.com/office/powerpoint/2010/main" val="25306585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7BF2-575D-4A02-A3E2-D71ACCDC6922}"/>
              </a:ext>
            </a:extLst>
          </p:cNvPr>
          <p:cNvSpPr>
            <a:spLocks noGrp="1"/>
          </p:cNvSpPr>
          <p:nvPr>
            <p:ph type="title"/>
          </p:nvPr>
        </p:nvSpPr>
        <p:spPr>
          <a:xfrm>
            <a:off x="600855" y="466301"/>
            <a:ext cx="11237870" cy="565027"/>
          </a:xfrm>
        </p:spPr>
        <p:txBody>
          <a:bodyPr/>
          <a:lstStyle/>
          <a:p>
            <a:r>
              <a:rPr lang="en-US"/>
              <a:t>Hybrid cloud solutions</a:t>
            </a:r>
          </a:p>
        </p:txBody>
      </p:sp>
      <p:grpSp>
        <p:nvGrpSpPr>
          <p:cNvPr id="20" name="Group 19">
            <a:extLst>
              <a:ext uri="{FF2B5EF4-FFF2-40B4-BE49-F238E27FC236}">
                <a16:creationId xmlns:a16="http://schemas.microsoft.com/office/drawing/2014/main" id="{9AE526DD-7A3C-4197-8E37-3006FC1EFF86}"/>
              </a:ext>
            </a:extLst>
          </p:cNvPr>
          <p:cNvGrpSpPr/>
          <p:nvPr/>
        </p:nvGrpSpPr>
        <p:grpSpPr>
          <a:xfrm>
            <a:off x="301243" y="5182754"/>
            <a:ext cx="11834817" cy="583861"/>
            <a:chOff x="294498" y="4899343"/>
            <a:chExt cx="11603815" cy="572465"/>
          </a:xfrm>
        </p:grpSpPr>
        <p:sp>
          <p:nvSpPr>
            <p:cNvPr id="23" name="Rectangle 22">
              <a:extLst>
                <a:ext uri="{FF2B5EF4-FFF2-40B4-BE49-F238E27FC236}">
                  <a16:creationId xmlns:a16="http://schemas.microsoft.com/office/drawing/2014/main" id="{8B4C2D20-403D-4F07-B94A-23F78CE9A6C1}"/>
                </a:ext>
              </a:extLst>
            </p:cNvPr>
            <p:cNvSpPr/>
            <p:nvPr/>
          </p:nvSpPr>
          <p:spPr bwMode="auto">
            <a:xfrm>
              <a:off x="294498" y="4899344"/>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Hybrid DevOps</a:t>
              </a:r>
            </a:p>
          </p:txBody>
        </p:sp>
        <p:sp>
          <p:nvSpPr>
            <p:cNvPr id="24" name="Rectangle 23">
              <a:extLst>
                <a:ext uri="{FF2B5EF4-FFF2-40B4-BE49-F238E27FC236}">
                  <a16:creationId xmlns:a16="http://schemas.microsoft.com/office/drawing/2014/main" id="{01F6019E-94AD-4717-9E60-586816A87EFD}"/>
                </a:ext>
              </a:extLst>
            </p:cNvPr>
            <p:cNvSpPr/>
            <p:nvPr/>
          </p:nvSpPr>
          <p:spPr bwMode="auto">
            <a:xfrm>
              <a:off x="4178975" y="4899344"/>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Cross-cloud scaling </a:t>
              </a:r>
            </a:p>
          </p:txBody>
        </p:sp>
        <p:sp>
          <p:nvSpPr>
            <p:cNvPr id="25" name="Rectangle 24">
              <a:extLst>
                <a:ext uri="{FF2B5EF4-FFF2-40B4-BE49-F238E27FC236}">
                  <a16:creationId xmlns:a16="http://schemas.microsoft.com/office/drawing/2014/main" id="{E7CB8875-E6DA-4D0F-B806-E12DEBFAE2DB}"/>
                </a:ext>
              </a:extLst>
            </p:cNvPr>
            <p:cNvSpPr/>
            <p:nvPr/>
          </p:nvSpPr>
          <p:spPr bwMode="auto">
            <a:xfrm>
              <a:off x="8063452" y="4899343"/>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Data sovereignty and gravity </a:t>
              </a:r>
            </a:p>
          </p:txBody>
        </p:sp>
      </p:grpSp>
      <p:grpSp>
        <p:nvGrpSpPr>
          <p:cNvPr id="31" name="Group 30">
            <a:extLst>
              <a:ext uri="{FF2B5EF4-FFF2-40B4-BE49-F238E27FC236}">
                <a16:creationId xmlns:a16="http://schemas.microsoft.com/office/drawing/2014/main" id="{3A41C3E7-9D06-4AE1-93B9-B9058489048E}"/>
              </a:ext>
            </a:extLst>
          </p:cNvPr>
          <p:cNvGrpSpPr/>
          <p:nvPr/>
        </p:nvGrpSpPr>
        <p:grpSpPr>
          <a:xfrm>
            <a:off x="301243" y="5809977"/>
            <a:ext cx="11834817" cy="583861"/>
            <a:chOff x="294498" y="5641173"/>
            <a:chExt cx="11603815" cy="572465"/>
          </a:xfrm>
        </p:grpSpPr>
        <p:sp>
          <p:nvSpPr>
            <p:cNvPr id="27" name="Rectangle 26">
              <a:extLst>
                <a:ext uri="{FF2B5EF4-FFF2-40B4-BE49-F238E27FC236}">
                  <a16:creationId xmlns:a16="http://schemas.microsoft.com/office/drawing/2014/main" id="{E9A1969E-D6AA-4944-9C8A-9997DCD2F770}"/>
                </a:ext>
              </a:extLst>
            </p:cNvPr>
            <p:cNvSpPr/>
            <p:nvPr/>
          </p:nvSpPr>
          <p:spPr bwMode="auto">
            <a:xfrm>
              <a:off x="294498" y="5641174"/>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AI at the edge</a:t>
              </a:r>
            </a:p>
          </p:txBody>
        </p:sp>
        <p:sp>
          <p:nvSpPr>
            <p:cNvPr id="29" name="Rectangle 28">
              <a:extLst>
                <a:ext uri="{FF2B5EF4-FFF2-40B4-BE49-F238E27FC236}">
                  <a16:creationId xmlns:a16="http://schemas.microsoft.com/office/drawing/2014/main" id="{E7273EF8-ED12-4F26-AD55-60197BBFE8CA}"/>
                </a:ext>
              </a:extLst>
            </p:cNvPr>
            <p:cNvSpPr/>
            <p:nvPr/>
          </p:nvSpPr>
          <p:spPr bwMode="auto">
            <a:xfrm>
              <a:off x="4178975" y="5641173"/>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Geo-distributed applications </a:t>
              </a:r>
            </a:p>
          </p:txBody>
        </p:sp>
        <p:sp>
          <p:nvSpPr>
            <p:cNvPr id="30" name="Rectangle 29">
              <a:extLst>
                <a:ext uri="{FF2B5EF4-FFF2-40B4-BE49-F238E27FC236}">
                  <a16:creationId xmlns:a16="http://schemas.microsoft.com/office/drawing/2014/main" id="{4B30ACFB-D0F6-4297-8F91-5D96EC69D182}"/>
                </a:ext>
              </a:extLst>
            </p:cNvPr>
            <p:cNvSpPr/>
            <p:nvPr/>
          </p:nvSpPr>
          <p:spPr bwMode="auto">
            <a:xfrm>
              <a:off x="8063452" y="5641174"/>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Tiered data for analytics </a:t>
              </a:r>
            </a:p>
          </p:txBody>
        </p:sp>
      </p:grpSp>
      <p:cxnSp>
        <p:nvCxnSpPr>
          <p:cNvPr id="33" name="Straight Connector 32">
            <a:extLst>
              <a:ext uri="{FF2B5EF4-FFF2-40B4-BE49-F238E27FC236}">
                <a16:creationId xmlns:a16="http://schemas.microsoft.com/office/drawing/2014/main" id="{F6C5AF7D-CF03-414C-9E96-3C0CCA61E15A}"/>
              </a:ext>
            </a:extLst>
          </p:cNvPr>
          <p:cNvCxnSpPr/>
          <p:nvPr/>
        </p:nvCxnSpPr>
        <p:spPr>
          <a:xfrm>
            <a:off x="689454" y="4982098"/>
            <a:ext cx="11057568"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C21AEBE-0809-4FEB-B23F-4ED9FD6555C2}"/>
              </a:ext>
            </a:extLst>
          </p:cNvPr>
          <p:cNvPicPr>
            <a:picLocks noChangeAspect="1"/>
          </p:cNvPicPr>
          <p:nvPr/>
        </p:nvPicPr>
        <p:blipFill>
          <a:blip r:embed="rId3"/>
          <a:stretch>
            <a:fillRect/>
          </a:stretch>
        </p:blipFill>
        <p:spPr>
          <a:xfrm>
            <a:off x="1455280" y="1597017"/>
            <a:ext cx="9525913" cy="2819391"/>
          </a:xfrm>
          <a:prstGeom prst="rect">
            <a:avLst/>
          </a:prstGeom>
        </p:spPr>
      </p:pic>
      <p:sp>
        <p:nvSpPr>
          <p:cNvPr id="14" name="TextBox 13">
            <a:extLst>
              <a:ext uri="{FF2B5EF4-FFF2-40B4-BE49-F238E27FC236}">
                <a16:creationId xmlns:a16="http://schemas.microsoft.com/office/drawing/2014/main" id="{1833DB83-159F-49E5-BED5-5A1B73B3AC31}"/>
              </a:ext>
            </a:extLst>
          </p:cNvPr>
          <p:cNvSpPr txBox="1"/>
          <p:nvPr/>
        </p:nvSpPr>
        <p:spPr>
          <a:xfrm>
            <a:off x="2084991" y="6513204"/>
            <a:ext cx="8896202" cy="369332"/>
          </a:xfrm>
          <a:prstGeom prst="rect">
            <a:avLst/>
          </a:prstGeom>
          <a:noFill/>
        </p:spPr>
        <p:txBody>
          <a:bodyPr wrap="square">
            <a:spAutoFit/>
          </a:bodyPr>
          <a:lstStyle/>
          <a:p>
            <a:r>
              <a:rPr lang="en-US" dirty="0">
                <a:hlinkClick r:id="rId4"/>
              </a:rPr>
              <a:t>Azure hybrid and </a:t>
            </a:r>
            <a:r>
              <a:rPr lang="en-US" dirty="0" err="1">
                <a:hlinkClick r:id="rId4"/>
              </a:rPr>
              <a:t>multicloud</a:t>
            </a:r>
            <a:r>
              <a:rPr lang="en-US" dirty="0">
                <a:hlinkClick r:id="rId4"/>
              </a:rPr>
              <a:t> patterns and solutions documentation | Microsoft Docs</a:t>
            </a:r>
            <a:endParaRPr lang="en-US" dirty="0"/>
          </a:p>
        </p:txBody>
      </p:sp>
    </p:spTree>
    <p:extLst>
      <p:ext uri="{BB962C8B-B14F-4D97-AF65-F5344CB8AC3E}">
        <p14:creationId xmlns:p14="http://schemas.microsoft.com/office/powerpoint/2010/main" val="18219862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750"/>
                                        <p:tgtEl>
                                          <p:spTgt spid="33"/>
                                        </p:tgtEl>
                                      </p:cBhvr>
                                    </p:animEffect>
                                  </p:childTnLst>
                                </p:cTn>
                              </p:par>
                              <p:par>
                                <p:cTn id="8" presetID="10" presetClass="entr" presetSubtype="0" fill="hold" nodeType="withEffect">
                                  <p:stCondLst>
                                    <p:cond delay="1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42" presetClass="path" presetSubtype="0" decel="100000" fill="hold" nodeType="withEffect">
                                  <p:stCondLst>
                                    <p:cond delay="150"/>
                                  </p:stCondLst>
                                  <p:childTnLst>
                                    <p:animMotion origin="layout" path="M 4.4192E-6 -0.04494 L 4.4192E-6 -6.58193E-7 " pathEditMode="relative" rAng="0" ptsTypes="AA">
                                      <p:cBhvr>
                                        <p:cTn id="12" dur="600" fill="hold"/>
                                        <p:tgtEl>
                                          <p:spTgt spid="20"/>
                                        </p:tgtEl>
                                        <p:attrNameLst>
                                          <p:attrName>ppt_x</p:attrName>
                                          <p:attrName>ppt_y</p:attrName>
                                        </p:attrNameLst>
                                      </p:cBhvr>
                                      <p:rCtr x="0" y="2247"/>
                                    </p:animMotion>
                                  </p:childTnLst>
                                </p:cTn>
                              </p:par>
                              <p:par>
                                <p:cTn id="13" presetID="10" presetClass="entr" presetSubtype="0" fill="hold" nodeType="withEffect">
                                  <p:stCondLst>
                                    <p:cond delay="30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42" presetClass="path" presetSubtype="0" decel="100000" fill="hold" nodeType="withEffect">
                                  <p:stCondLst>
                                    <p:cond delay="300"/>
                                  </p:stCondLst>
                                  <p:childTnLst>
                                    <p:animMotion origin="layout" path="M 4.4192E-6 -0.04494 L 4.4192E-6 -6.58193E-7 " pathEditMode="relative" rAng="0" ptsTypes="AA">
                                      <p:cBhvr>
                                        <p:cTn id="17" dur="600" fill="hold"/>
                                        <p:tgtEl>
                                          <p:spTgt spid="31"/>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4" name="Rectangle 83">
            <a:extLst>
              <a:ext uri="{FF2B5EF4-FFF2-40B4-BE49-F238E27FC236}">
                <a16:creationId xmlns:a16="http://schemas.microsoft.com/office/drawing/2014/main" id="{A248BA22-EE61-4579-85B5-5BEE105F30E8}"/>
              </a:ext>
            </a:extLst>
          </p:cNvPr>
          <p:cNvSpPr/>
          <p:nvPr/>
        </p:nvSpPr>
        <p:spPr>
          <a:xfrm>
            <a:off x="5484427" y="152967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Rectangle 46">
            <a:extLst>
              <a:ext uri="{FF2B5EF4-FFF2-40B4-BE49-F238E27FC236}">
                <a16:creationId xmlns:a16="http://schemas.microsoft.com/office/drawing/2014/main" id="{EE3E563F-76E3-4E1B-9EB8-1CFDCF863B78}"/>
              </a:ext>
            </a:extLst>
          </p:cNvPr>
          <p:cNvSpPr/>
          <p:nvPr/>
        </p:nvSpPr>
        <p:spPr>
          <a:xfrm>
            <a:off x="5484427" y="514138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are automatically directed to the most compliant cloud</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Data is stored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on Azure Stack Hub</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Hybrid developer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uses a hybrid CI/CD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pipeline to maintain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consistent deployments</a:t>
            </a:r>
          </a:p>
        </p:txBody>
      </p:sp>
      <p:pic>
        <p:nvPicPr>
          <p:cNvPr id="90" name="Picture 89" descr="A close up of a sign&#10;&#10;Description generated with very high confidence">
            <a:extLst>
              <a:ext uri="{FF2B5EF4-FFF2-40B4-BE49-F238E27FC236}">
                <a16:creationId xmlns:a16="http://schemas.microsoft.com/office/drawing/2014/main" id="{02F1638A-DA23-421E-80CE-85A13398A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4" y="4899381"/>
            <a:ext cx="682398" cy="682398"/>
          </a:xfrm>
          <a:prstGeom prst="rect">
            <a:avLst/>
          </a:prstGeom>
        </p:spPr>
      </p:pic>
      <p:sp>
        <p:nvSpPr>
          <p:cNvPr id="92" name="TextBox 91">
            <a:extLst>
              <a:ext uri="{FF2B5EF4-FFF2-40B4-BE49-F238E27FC236}">
                <a16:creationId xmlns:a16="http://schemas.microsoft.com/office/drawing/2014/main" id="{6D73FD06-405C-457A-9709-5566EB2FD1D4}"/>
              </a:ext>
            </a:extLst>
          </p:cNvPr>
          <p:cNvSpPr txBox="1"/>
          <p:nvPr/>
        </p:nvSpPr>
        <p:spPr>
          <a:xfrm>
            <a:off x="4713725" y="1780469"/>
            <a:ext cx="761422" cy="318286"/>
          </a:xfrm>
          <a:prstGeom prst="rect">
            <a:avLst/>
          </a:prstGeom>
          <a:noFill/>
        </p:spPr>
        <p:txBody>
          <a:bodyPr wrap="square" rtlCol="0">
            <a:spAutoFit/>
          </a:bodyPr>
          <a:lstStyle/>
          <a:p>
            <a:pPr algn="r"/>
            <a:r>
              <a:rPr lang="en-US" sz="1428">
                <a:gradFill>
                  <a:gsLst>
                    <a:gs pos="40075">
                      <a:schemeClr val="tx1"/>
                    </a:gs>
                    <a:gs pos="30000">
                      <a:schemeClr val="tx1"/>
                    </a:gs>
                  </a:gsLst>
                  <a:lin ang="5400000" scaled="0"/>
                </a:gradFill>
                <a:cs typeface="Segoe UI Semilight" panose="020B0402040204020203" pitchFamily="34" charset="0"/>
              </a:rPr>
              <a:t>Azure</a:t>
            </a:r>
          </a:p>
        </p:txBody>
      </p:sp>
      <p:sp>
        <p:nvSpPr>
          <p:cNvPr id="96" name="Oval 95">
            <a:extLst>
              <a:ext uri="{FF2B5EF4-FFF2-40B4-BE49-F238E27FC236}">
                <a16:creationId xmlns:a16="http://schemas.microsoft.com/office/drawing/2014/main" id="{F045B53B-93E9-42C0-BAE0-FA90FA2A3F0C}"/>
              </a:ext>
            </a:extLst>
          </p:cNvPr>
          <p:cNvSpPr/>
          <p:nvPr/>
        </p:nvSpPr>
        <p:spPr>
          <a:xfrm>
            <a:off x="3433477" y="3066303"/>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pic>
        <p:nvPicPr>
          <p:cNvPr id="102" name="Picture 101" descr="A picture containing object, first-aid kit&#10;&#10;Description generated with high confidence">
            <a:extLst>
              <a:ext uri="{FF2B5EF4-FFF2-40B4-BE49-F238E27FC236}">
                <a16:creationId xmlns:a16="http://schemas.microsoft.com/office/drawing/2014/main" id="{974F9DD2-CF0B-4D05-9361-F63231924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1943353"/>
            <a:ext cx="378441" cy="378441"/>
          </a:xfrm>
          <a:prstGeom prst="rect">
            <a:avLst/>
          </a:prstGeom>
        </p:spPr>
      </p:pic>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Complete hybrid solution</a:t>
            </a:r>
          </a:p>
        </p:txBody>
      </p:sp>
      <p:pic>
        <p:nvPicPr>
          <p:cNvPr id="88" name="Picture 87" descr="A stop sign&#10;&#10;Description generated with high confidence">
            <a:extLst>
              <a:ext uri="{FF2B5EF4-FFF2-40B4-BE49-F238E27FC236}">
                <a16:creationId xmlns:a16="http://schemas.microsoft.com/office/drawing/2014/main" id="{2095371D-7CCF-4057-BF71-332A8C12A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584" y="3628031"/>
            <a:ext cx="682398" cy="682398"/>
          </a:xfrm>
          <a:prstGeom prst="rect">
            <a:avLst/>
          </a:prstGeom>
        </p:spPr>
      </p:pic>
      <p:pic>
        <p:nvPicPr>
          <p:cNvPr id="112" name="Picture 111" descr="A close up of a logo&#10;&#10;Description generated with high confidence">
            <a:extLst>
              <a:ext uri="{FF2B5EF4-FFF2-40B4-BE49-F238E27FC236}">
                <a16:creationId xmlns:a16="http://schemas.microsoft.com/office/drawing/2014/main" id="{A736688A-4163-4342-A720-88ED63B45E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5474301"/>
            <a:ext cx="601568" cy="601568"/>
          </a:xfrm>
          <a:prstGeom prst="rect">
            <a:avLst/>
          </a:prstGeom>
        </p:spPr>
      </p:pic>
      <p:pic>
        <p:nvPicPr>
          <p:cNvPr id="49" name="Picture 48" descr="A close up of a logo&#10;&#10;Description generated with high confidence">
            <a:extLst>
              <a:ext uri="{FF2B5EF4-FFF2-40B4-BE49-F238E27FC236}">
                <a16:creationId xmlns:a16="http://schemas.microsoft.com/office/drawing/2014/main" id="{5EAA713C-4EAE-48B2-9823-924811E13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1862591"/>
            <a:ext cx="601568" cy="601568"/>
          </a:xfrm>
          <a:prstGeom prst="rect">
            <a:avLst/>
          </a:prstGeom>
        </p:spPr>
      </p:pic>
      <p:pic>
        <p:nvPicPr>
          <p:cNvPr id="103" name="Picture 102">
            <a:extLst>
              <a:ext uri="{FF2B5EF4-FFF2-40B4-BE49-F238E27FC236}">
                <a16:creationId xmlns:a16="http://schemas.microsoft.com/office/drawing/2014/main" id="{7A29EC16-BE98-454C-89D5-8D8F96C09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1946216"/>
            <a:ext cx="434321" cy="434321"/>
          </a:xfrm>
          <a:prstGeom prst="rect">
            <a:avLst/>
          </a:prstGeom>
        </p:spPr>
      </p:pic>
      <p:grpSp>
        <p:nvGrpSpPr>
          <p:cNvPr id="7" name="Group 6">
            <a:extLst>
              <a:ext uri="{FF2B5EF4-FFF2-40B4-BE49-F238E27FC236}">
                <a16:creationId xmlns:a16="http://schemas.microsoft.com/office/drawing/2014/main" id="{0C70E4FF-4828-4A38-80C6-F0178E8603E9}"/>
              </a:ext>
            </a:extLst>
          </p:cNvPr>
          <p:cNvGrpSpPr/>
          <p:nvPr/>
        </p:nvGrpSpPr>
        <p:grpSpPr>
          <a:xfrm>
            <a:off x="7177077" y="5375673"/>
            <a:ext cx="538044" cy="407096"/>
            <a:chOff x="7112528" y="5263832"/>
            <a:chExt cx="581568" cy="440027"/>
          </a:xfrm>
        </p:grpSpPr>
        <p:pic>
          <p:nvPicPr>
            <p:cNvPr id="106" name="Picture 105" descr="A picture containing electronics, display&#10;&#10;Description generated with very high confidence">
              <a:extLst>
                <a:ext uri="{FF2B5EF4-FFF2-40B4-BE49-F238E27FC236}">
                  <a16:creationId xmlns:a16="http://schemas.microsoft.com/office/drawing/2014/main" id="{261F1F39-23A3-4739-9E6B-E2D40C1B2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2528" y="5263832"/>
              <a:ext cx="374968" cy="374968"/>
            </a:xfrm>
            <a:prstGeom prst="rect">
              <a:avLst/>
            </a:prstGeom>
          </p:spPr>
        </p:pic>
        <p:pic>
          <p:nvPicPr>
            <p:cNvPr id="107" name="Picture 106" descr="A close up of a sign&#10;&#10;Description generated with high confidence">
              <a:extLst>
                <a:ext uri="{FF2B5EF4-FFF2-40B4-BE49-F238E27FC236}">
                  <a16:creationId xmlns:a16="http://schemas.microsoft.com/office/drawing/2014/main" id="{C43F461B-CF4F-4C75-8CE5-2F2D64247C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9117" y="5378880"/>
              <a:ext cx="324979" cy="324979"/>
            </a:xfrm>
            <a:prstGeom prst="rect">
              <a:avLst/>
            </a:prstGeom>
          </p:spPr>
        </p:pic>
      </p:grpSp>
      <p:pic>
        <p:nvPicPr>
          <p:cNvPr id="51" name="Picture 50" descr="A picture containing object, first-aid kit&#10;&#10;Description generated with high confidence">
            <a:extLst>
              <a:ext uri="{FF2B5EF4-FFF2-40B4-BE49-F238E27FC236}">
                <a16:creationId xmlns:a16="http://schemas.microsoft.com/office/drawing/2014/main" id="{F3ECAB3D-46A2-40CC-A65E-AC73AFCA2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5782769"/>
            <a:ext cx="378441" cy="378441"/>
          </a:xfrm>
          <a:prstGeom prst="rect">
            <a:avLst/>
          </a:prstGeom>
        </p:spPr>
      </p:pic>
      <p:pic>
        <p:nvPicPr>
          <p:cNvPr id="52" name="Picture 51">
            <a:extLst>
              <a:ext uri="{FF2B5EF4-FFF2-40B4-BE49-F238E27FC236}">
                <a16:creationId xmlns:a16="http://schemas.microsoft.com/office/drawing/2014/main" id="{A265B6BA-85E9-41F4-975D-9804E0724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5785632"/>
            <a:ext cx="434321" cy="434321"/>
          </a:xfrm>
          <a:prstGeom prst="rect">
            <a:avLst/>
          </a:prstGeom>
        </p:spPr>
      </p:pic>
      <p:sp>
        <p:nvSpPr>
          <p:cNvPr id="8" name="Rectangle 7">
            <a:extLst>
              <a:ext uri="{FF2B5EF4-FFF2-40B4-BE49-F238E27FC236}">
                <a16:creationId xmlns:a16="http://schemas.microsoft.com/office/drawing/2014/main" id="{B5B2F59C-62AE-4129-BB03-E9FE4CE2F4CD}"/>
              </a:ext>
            </a:extLst>
          </p:cNvPr>
          <p:cNvSpPr/>
          <p:nvPr/>
        </p:nvSpPr>
        <p:spPr bwMode="auto">
          <a:xfrm>
            <a:off x="6626251" y="162143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 name="Rectangle 53">
            <a:extLst>
              <a:ext uri="{FF2B5EF4-FFF2-40B4-BE49-F238E27FC236}">
                <a16:creationId xmlns:a16="http://schemas.microsoft.com/office/drawing/2014/main" id="{01516C63-C72A-43DD-AE7E-CC2798DEF24E}"/>
              </a:ext>
            </a:extLst>
          </p:cNvPr>
          <p:cNvSpPr/>
          <p:nvPr/>
        </p:nvSpPr>
        <p:spPr bwMode="auto">
          <a:xfrm>
            <a:off x="6626251" y="523314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9" name="Group 8">
            <a:extLst>
              <a:ext uri="{FF2B5EF4-FFF2-40B4-BE49-F238E27FC236}">
                <a16:creationId xmlns:a16="http://schemas.microsoft.com/office/drawing/2014/main" id="{B6086050-E31D-4BD6-AF0F-DF6DD9914EB8}"/>
              </a:ext>
            </a:extLst>
          </p:cNvPr>
          <p:cNvGrpSpPr/>
          <p:nvPr/>
        </p:nvGrpSpPr>
        <p:grpSpPr>
          <a:xfrm>
            <a:off x="984624" y="3578313"/>
            <a:ext cx="781835" cy="781835"/>
            <a:chOff x="588263" y="3358356"/>
            <a:chExt cx="1066800" cy="1066800"/>
          </a:xfrm>
        </p:grpSpPr>
        <p:sp>
          <p:nvSpPr>
            <p:cNvPr id="5" name="Oval 4">
              <a:extLst>
                <a:ext uri="{FF2B5EF4-FFF2-40B4-BE49-F238E27FC236}">
                  <a16:creationId xmlns:a16="http://schemas.microsoft.com/office/drawing/2014/main" id="{CAEF218E-9721-4651-8E8D-4901C293A427}"/>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85" name="globe_6" title="Icon of a monitor in front of a sphere made of lines">
              <a:extLst>
                <a:ext uri="{FF2B5EF4-FFF2-40B4-BE49-F238E27FC236}">
                  <a16:creationId xmlns:a16="http://schemas.microsoft.com/office/drawing/2014/main" id="{D0416C0E-E8BB-4A6D-A46C-11EED3614E69}"/>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18" name="Straight Arrow Connector 17">
            <a:extLst>
              <a:ext uri="{FF2B5EF4-FFF2-40B4-BE49-F238E27FC236}">
                <a16:creationId xmlns:a16="http://schemas.microsoft.com/office/drawing/2014/main" id="{88BC905B-5C89-49DC-A14F-AF7254EBEF42}"/>
              </a:ext>
            </a:extLst>
          </p:cNvPr>
          <p:cNvCxnSpPr>
            <a:stCxn id="60" idx="0"/>
          </p:cNvCxnSpPr>
          <p:nvPr/>
        </p:nvCxnSpPr>
        <p:spPr>
          <a:xfrm flipH="1" flipV="1">
            <a:off x="6062803" y="2586820"/>
            <a:ext cx="1579" cy="991494"/>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05593C26-3853-45F8-AFF9-2081F9038894}"/>
              </a:ext>
            </a:extLst>
          </p:cNvPr>
          <p:cNvCxnSpPr>
            <a:cxnSpLocks/>
            <a:stCxn id="60" idx="4"/>
          </p:cNvCxnSpPr>
          <p:nvPr/>
        </p:nvCxnSpPr>
        <p:spPr>
          <a:xfrm flipH="1">
            <a:off x="6062803" y="4360148"/>
            <a:ext cx="1579" cy="667167"/>
          </a:xfrm>
          <a:prstGeom prst="straightConnector1">
            <a:avLst/>
          </a:prstGeom>
          <a:noFill/>
          <a:ln w="15875" cap="flat" cmpd="sng" algn="ctr">
            <a:solidFill>
              <a:schemeClr val="accent3"/>
            </a:solidFill>
            <a:prstDash val="sysDash"/>
            <a:headEnd type="none" w="lg" len="med"/>
            <a:tailEnd type="arrow"/>
          </a:ln>
          <a:effectLst/>
        </p:spPr>
      </p:cxnSp>
      <p:grpSp>
        <p:nvGrpSpPr>
          <p:cNvPr id="15" name="Group 14">
            <a:extLst>
              <a:ext uri="{FF2B5EF4-FFF2-40B4-BE49-F238E27FC236}">
                <a16:creationId xmlns:a16="http://schemas.microsoft.com/office/drawing/2014/main" id="{D7C8FA90-A4BF-4809-B88F-8878626CE05A}"/>
              </a:ext>
            </a:extLst>
          </p:cNvPr>
          <p:cNvGrpSpPr/>
          <p:nvPr/>
        </p:nvGrpSpPr>
        <p:grpSpPr>
          <a:xfrm>
            <a:off x="5437107" y="3387670"/>
            <a:ext cx="1018193" cy="972478"/>
            <a:chOff x="5168752" y="3321547"/>
            <a:chExt cx="998319" cy="953496"/>
          </a:xfrm>
        </p:grpSpPr>
        <p:grpSp>
          <p:nvGrpSpPr>
            <p:cNvPr id="13" name="Group 12">
              <a:extLst>
                <a:ext uri="{FF2B5EF4-FFF2-40B4-BE49-F238E27FC236}">
                  <a16:creationId xmlns:a16="http://schemas.microsoft.com/office/drawing/2014/main" id="{CA5A67DD-3F0A-41C4-84A0-555C5C907657}"/>
                </a:ext>
              </a:extLst>
            </p:cNvPr>
            <p:cNvGrpSpPr/>
            <p:nvPr/>
          </p:nvGrpSpPr>
          <p:grpSpPr>
            <a:xfrm>
              <a:off x="5400497" y="3508469"/>
              <a:ext cx="766574" cy="766574"/>
              <a:chOff x="3911612" y="3508469"/>
              <a:chExt cx="766574" cy="766574"/>
            </a:xfrm>
          </p:grpSpPr>
          <p:sp>
            <p:nvSpPr>
              <p:cNvPr id="60" name="Oval 59">
                <a:extLst>
                  <a:ext uri="{FF2B5EF4-FFF2-40B4-BE49-F238E27FC236}">
                    <a16:creationId xmlns:a16="http://schemas.microsoft.com/office/drawing/2014/main" id="{472BC507-3067-4899-8E41-BFA10B2A86D7}"/>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3" name="Picture 1" descr="image001">
                <a:extLst>
                  <a:ext uri="{FF2B5EF4-FFF2-40B4-BE49-F238E27FC236}">
                    <a16:creationId xmlns:a16="http://schemas.microsoft.com/office/drawing/2014/main" id="{53BDE4AA-D7FC-4BF1-B954-D5B73D34D6B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61">
              <a:extLst>
                <a:ext uri="{FF2B5EF4-FFF2-40B4-BE49-F238E27FC236}">
                  <a16:creationId xmlns:a16="http://schemas.microsoft.com/office/drawing/2014/main" id="{CEE0C631-D2B3-4957-B5EF-E3F62F57E9E4}"/>
                </a:ext>
              </a:extLst>
            </p:cNvPr>
            <p:cNvGrpSpPr/>
            <p:nvPr/>
          </p:nvGrpSpPr>
          <p:grpSpPr>
            <a:xfrm>
              <a:off x="5168752" y="3321547"/>
              <a:ext cx="432858" cy="432858"/>
              <a:chOff x="1373037" y="2628501"/>
              <a:chExt cx="766574" cy="766574"/>
            </a:xfrm>
          </p:grpSpPr>
          <p:sp>
            <p:nvSpPr>
              <p:cNvPr id="63" name="Oval 62">
                <a:extLst>
                  <a:ext uri="{FF2B5EF4-FFF2-40B4-BE49-F238E27FC236}">
                    <a16:creationId xmlns:a16="http://schemas.microsoft.com/office/drawing/2014/main" id="{39C2EBBE-8DE4-4340-BAA8-BB0A748544B8}"/>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64" name="people_12" title="Icon of three people">
                <a:extLst>
                  <a:ext uri="{FF2B5EF4-FFF2-40B4-BE49-F238E27FC236}">
                    <a16:creationId xmlns:a16="http://schemas.microsoft.com/office/drawing/2014/main" id="{1A5FEEFE-FC82-461E-86AE-D85A01C1DF8F}"/>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grpSp>
        <p:nvGrpSpPr>
          <p:cNvPr id="25" name="Group 24">
            <a:extLst>
              <a:ext uri="{FF2B5EF4-FFF2-40B4-BE49-F238E27FC236}">
                <a16:creationId xmlns:a16="http://schemas.microsoft.com/office/drawing/2014/main" id="{23AFABB3-A827-4331-B344-B690661E4731}"/>
              </a:ext>
            </a:extLst>
          </p:cNvPr>
          <p:cNvGrpSpPr/>
          <p:nvPr/>
        </p:nvGrpSpPr>
        <p:grpSpPr>
          <a:xfrm>
            <a:off x="7276932" y="3040675"/>
            <a:ext cx="323402" cy="1908904"/>
            <a:chOff x="7376260" y="2981325"/>
            <a:chExt cx="317090" cy="1871644"/>
          </a:xfrm>
        </p:grpSpPr>
        <p:cxnSp>
          <p:nvCxnSpPr>
            <p:cNvPr id="23" name="Straight Arrow Connector 22">
              <a:extLst>
                <a:ext uri="{FF2B5EF4-FFF2-40B4-BE49-F238E27FC236}">
                  <a16:creationId xmlns:a16="http://schemas.microsoft.com/office/drawing/2014/main" id="{D56566B6-0B89-4F25-A915-58F0A00C97F9}"/>
                </a:ext>
              </a:extLst>
            </p:cNvPr>
            <p:cNvCxnSpPr/>
            <p:nvPr/>
          </p:nvCxnSpPr>
          <p:spPr>
            <a:xfrm>
              <a:off x="7376260" y="2981325"/>
              <a:ext cx="0" cy="1871644"/>
            </a:xfrm>
            <a:prstGeom prst="straightConnector1">
              <a:avLst/>
            </a:prstGeom>
            <a:noFill/>
            <a:ln w="15875" cap="flat" cmpd="sng" algn="ctr">
              <a:solidFill>
                <a:schemeClr val="accent3"/>
              </a:solidFill>
              <a:prstDash val="sysDash"/>
              <a:headEnd type="none" w="lg" len="med"/>
              <a:tailEnd type="arrow"/>
            </a:ln>
            <a:effectLst/>
          </p:spPr>
        </p:cxnSp>
        <p:cxnSp>
          <p:nvCxnSpPr>
            <p:cNvPr id="75" name="Straight Arrow Connector 74">
              <a:extLst>
                <a:ext uri="{FF2B5EF4-FFF2-40B4-BE49-F238E27FC236}">
                  <a16:creationId xmlns:a16="http://schemas.microsoft.com/office/drawing/2014/main" id="{13CD765C-E960-4504-83EA-BCC07229171F}"/>
                </a:ext>
              </a:extLst>
            </p:cNvPr>
            <p:cNvCxnSpPr>
              <a:cxnSpLocks/>
            </p:cNvCxnSpPr>
            <p:nvPr/>
          </p:nvCxnSpPr>
          <p:spPr>
            <a:xfrm flipV="1">
              <a:off x="7693350" y="2981325"/>
              <a:ext cx="0" cy="1871644"/>
            </a:xfrm>
            <a:prstGeom prst="straightConnector1">
              <a:avLst/>
            </a:prstGeom>
            <a:noFill/>
            <a:ln w="15875" cap="flat" cmpd="sng" algn="ctr">
              <a:solidFill>
                <a:schemeClr val="accent3"/>
              </a:solidFill>
              <a:prstDash val="sysDash"/>
              <a:headEnd type="none" w="lg" len="med"/>
              <a:tailEnd type="arrow"/>
            </a:ln>
            <a:effectLst/>
          </p:spPr>
        </p:cxnSp>
      </p:grpSp>
      <p:grpSp>
        <p:nvGrpSpPr>
          <p:cNvPr id="77" name="Group 76">
            <a:extLst>
              <a:ext uri="{FF2B5EF4-FFF2-40B4-BE49-F238E27FC236}">
                <a16:creationId xmlns:a16="http://schemas.microsoft.com/office/drawing/2014/main" id="{9DB766DC-3D66-4AAF-9627-13E80BB0DA4F}"/>
              </a:ext>
            </a:extLst>
          </p:cNvPr>
          <p:cNvGrpSpPr/>
          <p:nvPr/>
        </p:nvGrpSpPr>
        <p:grpSpPr>
          <a:xfrm>
            <a:off x="617633" y="3748493"/>
            <a:ext cx="441475" cy="441475"/>
            <a:chOff x="1373037" y="2628501"/>
            <a:chExt cx="766574" cy="766574"/>
          </a:xfrm>
        </p:grpSpPr>
        <p:sp>
          <p:nvSpPr>
            <p:cNvPr id="78" name="Oval 77">
              <a:extLst>
                <a:ext uri="{FF2B5EF4-FFF2-40B4-BE49-F238E27FC236}">
                  <a16:creationId xmlns:a16="http://schemas.microsoft.com/office/drawing/2014/main" id="{4BA0810B-32D3-4A84-80C9-1D6A7097E612}"/>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9" name="people_12" title="Icon of three people">
              <a:extLst>
                <a:ext uri="{FF2B5EF4-FFF2-40B4-BE49-F238E27FC236}">
                  <a16:creationId xmlns:a16="http://schemas.microsoft.com/office/drawing/2014/main" id="{EFC3793A-BDAB-4078-90E8-77DC60883016}"/>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26" name="Group 25">
            <a:extLst>
              <a:ext uri="{FF2B5EF4-FFF2-40B4-BE49-F238E27FC236}">
                <a16:creationId xmlns:a16="http://schemas.microsoft.com/office/drawing/2014/main" id="{87D75E0B-DEF7-43AC-B5BE-FFC51FD70FAA}"/>
              </a:ext>
            </a:extLst>
          </p:cNvPr>
          <p:cNvGrpSpPr/>
          <p:nvPr/>
        </p:nvGrpSpPr>
        <p:grpSpPr>
          <a:xfrm>
            <a:off x="880147" y="3289923"/>
            <a:ext cx="441475" cy="1358616"/>
            <a:chOff x="793788" y="3218281"/>
            <a:chExt cx="432858" cy="1332097"/>
          </a:xfrm>
        </p:grpSpPr>
        <p:grpSp>
          <p:nvGrpSpPr>
            <p:cNvPr id="10" name="Group 9">
              <a:extLst>
                <a:ext uri="{FF2B5EF4-FFF2-40B4-BE49-F238E27FC236}">
                  <a16:creationId xmlns:a16="http://schemas.microsoft.com/office/drawing/2014/main" id="{72B6D864-536C-4A69-AD5C-64181AEF963A}"/>
                </a:ext>
              </a:extLst>
            </p:cNvPr>
            <p:cNvGrpSpPr/>
            <p:nvPr/>
          </p:nvGrpSpPr>
          <p:grpSpPr>
            <a:xfrm>
              <a:off x="793788" y="3218281"/>
              <a:ext cx="432858" cy="432858"/>
              <a:chOff x="1373037" y="2628501"/>
              <a:chExt cx="766574" cy="766574"/>
            </a:xfrm>
          </p:grpSpPr>
          <p:sp>
            <p:nvSpPr>
              <p:cNvPr id="56" name="Oval 55">
                <a:extLst>
                  <a:ext uri="{FF2B5EF4-FFF2-40B4-BE49-F238E27FC236}">
                    <a16:creationId xmlns:a16="http://schemas.microsoft.com/office/drawing/2014/main" id="{FBD31131-58D2-478E-BB77-454900E98CB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6" name="people_12" title="Icon of three people">
                <a:extLst>
                  <a:ext uri="{FF2B5EF4-FFF2-40B4-BE49-F238E27FC236}">
                    <a16:creationId xmlns:a16="http://schemas.microsoft.com/office/drawing/2014/main" id="{F04DA509-CC10-4E4E-AA8B-1637C14C8B11}"/>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80" name="Group 79">
              <a:extLst>
                <a:ext uri="{FF2B5EF4-FFF2-40B4-BE49-F238E27FC236}">
                  <a16:creationId xmlns:a16="http://schemas.microsoft.com/office/drawing/2014/main" id="{DE371337-0E4F-4859-9AD3-081254925C78}"/>
                </a:ext>
              </a:extLst>
            </p:cNvPr>
            <p:cNvGrpSpPr/>
            <p:nvPr/>
          </p:nvGrpSpPr>
          <p:grpSpPr>
            <a:xfrm>
              <a:off x="793788" y="4117520"/>
              <a:ext cx="432858" cy="432858"/>
              <a:chOff x="1373037" y="2628501"/>
              <a:chExt cx="766574" cy="766574"/>
            </a:xfrm>
          </p:grpSpPr>
          <p:sp>
            <p:nvSpPr>
              <p:cNvPr id="81" name="Oval 80">
                <a:extLst>
                  <a:ext uri="{FF2B5EF4-FFF2-40B4-BE49-F238E27FC236}">
                    <a16:creationId xmlns:a16="http://schemas.microsoft.com/office/drawing/2014/main" id="{285C5061-86F8-4196-A512-43F90B61AA8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2" name="people_12" title="Icon of three people">
                <a:extLst>
                  <a:ext uri="{FF2B5EF4-FFF2-40B4-BE49-F238E27FC236}">
                    <a16:creationId xmlns:a16="http://schemas.microsoft.com/office/drawing/2014/main" id="{6FAC40AB-3270-40E2-B42B-F0B9F4BBC8CD}"/>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cxnSp>
        <p:nvCxnSpPr>
          <p:cNvPr id="30" name="Straight Arrow Connector 29">
            <a:extLst>
              <a:ext uri="{FF2B5EF4-FFF2-40B4-BE49-F238E27FC236}">
                <a16:creationId xmlns:a16="http://schemas.microsoft.com/office/drawing/2014/main" id="{137E2FCD-207F-4598-BB3A-887962013B05}"/>
              </a:ext>
            </a:extLst>
          </p:cNvPr>
          <p:cNvCxnSpPr>
            <a:stCxn id="88" idx="2"/>
          </p:cNvCxnSpPr>
          <p:nvPr/>
        </p:nvCxnSpPr>
        <p:spPr>
          <a:xfrm flipH="1">
            <a:off x="3598183" y="4310430"/>
            <a:ext cx="3600" cy="499280"/>
          </a:xfrm>
          <a:prstGeom prst="straightConnector1">
            <a:avLst/>
          </a:prstGeom>
          <a:noFill/>
          <a:ln w="15875" cap="flat" cmpd="sng" algn="ctr">
            <a:solidFill>
              <a:schemeClr val="accent3"/>
            </a:solidFill>
            <a:prstDash val="sysDash"/>
            <a:headEnd type="none" w="lg" len="med"/>
            <a:tailEnd type="arrow"/>
          </a:ln>
          <a:effectLst/>
        </p:spPr>
      </p:cxnSp>
      <p:cxnSp>
        <p:nvCxnSpPr>
          <p:cNvPr id="32" name="Straight Arrow Connector 31">
            <a:extLst>
              <a:ext uri="{FF2B5EF4-FFF2-40B4-BE49-F238E27FC236}">
                <a16:creationId xmlns:a16="http://schemas.microsoft.com/office/drawing/2014/main" id="{364D822E-FA71-43C7-8C7C-7774C149F655}"/>
              </a:ext>
            </a:extLst>
          </p:cNvPr>
          <p:cNvCxnSpPr>
            <a:stCxn id="5" idx="6"/>
          </p:cNvCxnSpPr>
          <p:nvPr/>
        </p:nvCxnSpPr>
        <p:spPr>
          <a:xfrm>
            <a:off x="1766459" y="3969230"/>
            <a:ext cx="1409575" cy="0"/>
          </a:xfrm>
          <a:prstGeom prst="straightConnector1">
            <a:avLst/>
          </a:prstGeom>
          <a:noFill/>
          <a:ln w="15875" cap="flat" cmpd="sng" algn="ctr">
            <a:solidFill>
              <a:schemeClr val="accent3"/>
            </a:solidFill>
            <a:prstDash val="sysDash"/>
            <a:headEnd type="none" w="lg" len="med"/>
            <a:tailEnd type="arrow"/>
          </a:ln>
          <a:effectLst/>
        </p:spPr>
      </p:cxnSp>
      <p:cxnSp>
        <p:nvCxnSpPr>
          <p:cNvPr id="34" name="Connector: Elbow 33">
            <a:extLst>
              <a:ext uri="{FF2B5EF4-FFF2-40B4-BE49-F238E27FC236}">
                <a16:creationId xmlns:a16="http://schemas.microsoft.com/office/drawing/2014/main" id="{1E864612-B145-459F-9AFD-D2696EC460FF}"/>
              </a:ext>
            </a:extLst>
          </p:cNvPr>
          <p:cNvCxnSpPr>
            <a:cxnSpLocks/>
            <a:stCxn id="88" idx="3"/>
            <a:endCxn id="84" idx="1"/>
          </p:cNvCxnSpPr>
          <p:nvPr/>
        </p:nvCxnSpPr>
        <p:spPr>
          <a:xfrm flipV="1">
            <a:off x="3942982" y="2163376"/>
            <a:ext cx="1541445" cy="1805854"/>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39" name="Connector: Elbow 38">
            <a:extLst>
              <a:ext uri="{FF2B5EF4-FFF2-40B4-BE49-F238E27FC236}">
                <a16:creationId xmlns:a16="http://schemas.microsoft.com/office/drawing/2014/main" id="{1AF0F486-AA80-4CC6-9C32-60C1CB8AD155}"/>
              </a:ext>
            </a:extLst>
          </p:cNvPr>
          <p:cNvCxnSpPr>
            <a:cxnSpLocks/>
            <a:stCxn id="88" idx="3"/>
            <a:endCxn id="47" idx="1"/>
          </p:cNvCxnSpPr>
          <p:nvPr/>
        </p:nvCxnSpPr>
        <p:spPr>
          <a:xfrm>
            <a:off x="3942982" y="3969230"/>
            <a:ext cx="1541445" cy="1805856"/>
          </a:xfrm>
          <a:prstGeom prst="bentConnector3">
            <a:avLst>
              <a:gd name="adj1" fmla="val 50000"/>
            </a:avLst>
          </a:prstGeom>
          <a:noFill/>
          <a:ln w="15875" cap="flat" cmpd="sng" algn="ctr">
            <a:solidFill>
              <a:schemeClr val="accent3"/>
            </a:solidFill>
            <a:prstDash val="sysDash"/>
            <a:headEnd type="none" w="lg" len="med"/>
            <a:tailEnd type="arrow"/>
          </a:ln>
          <a:effectLst/>
        </p:spPr>
      </p:cxnSp>
      <p:sp>
        <p:nvSpPr>
          <p:cNvPr id="117" name="Oval 116">
            <a:extLst>
              <a:ext uri="{FF2B5EF4-FFF2-40B4-BE49-F238E27FC236}">
                <a16:creationId xmlns:a16="http://schemas.microsoft.com/office/drawing/2014/main" id="{4F8C8EF1-F170-4FE9-81DA-2812DCE3C3A2}"/>
              </a:ext>
            </a:extLst>
          </p:cNvPr>
          <p:cNvSpPr/>
          <p:nvPr/>
        </p:nvSpPr>
        <p:spPr>
          <a:xfrm>
            <a:off x="5475146" y="4071530"/>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118" name="Oval 117">
            <a:extLst>
              <a:ext uri="{FF2B5EF4-FFF2-40B4-BE49-F238E27FC236}">
                <a16:creationId xmlns:a16="http://schemas.microsoft.com/office/drawing/2014/main" id="{F2803AB7-9A57-4BE7-9E0F-210B46386153}"/>
              </a:ext>
            </a:extLst>
          </p:cNvPr>
          <p:cNvSpPr/>
          <p:nvPr/>
        </p:nvSpPr>
        <p:spPr>
          <a:xfrm>
            <a:off x="7737216" y="3841851"/>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sp>
        <p:nvSpPr>
          <p:cNvPr id="119" name="TextBox 118">
            <a:extLst>
              <a:ext uri="{FF2B5EF4-FFF2-40B4-BE49-F238E27FC236}">
                <a16:creationId xmlns:a16="http://schemas.microsoft.com/office/drawing/2014/main" id="{5C488939-C713-4F87-B111-C67BD770BDBC}"/>
              </a:ext>
            </a:extLst>
          </p:cNvPr>
          <p:cNvSpPr txBox="1"/>
          <p:nvPr/>
        </p:nvSpPr>
        <p:spPr>
          <a:xfrm>
            <a:off x="4244882" y="5847306"/>
            <a:ext cx="1230265" cy="531812"/>
          </a:xfrm>
          <a:prstGeom prst="rect">
            <a:avLst/>
          </a:prstGeom>
          <a:noFill/>
        </p:spPr>
        <p:txBody>
          <a:bodyPr wrap="square" rtlCol="0">
            <a:spAutoFit/>
          </a:bodyPr>
          <a:lstStyle/>
          <a:p>
            <a:pPr algn="r"/>
            <a:r>
              <a:rPr lang="en-US" sz="1428" dirty="0">
                <a:gradFill>
                  <a:gsLst>
                    <a:gs pos="40075">
                      <a:schemeClr val="tx1"/>
                    </a:gs>
                    <a:gs pos="30000">
                      <a:schemeClr val="tx1"/>
                    </a:gs>
                  </a:gsLst>
                  <a:lin ang="5400000" scaled="0"/>
                </a:gradFill>
                <a:cs typeface="Segoe UI Semilight" panose="020B0402040204020203" pitchFamily="34" charset="0"/>
              </a:rPr>
              <a:t>Azure Stack Hub</a:t>
            </a:r>
          </a:p>
        </p:txBody>
      </p:sp>
    </p:spTree>
    <p:extLst>
      <p:ext uri="{BB962C8B-B14F-4D97-AF65-F5344CB8AC3E}">
        <p14:creationId xmlns:p14="http://schemas.microsoft.com/office/powerpoint/2010/main" val="6272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4" name="Rectangle 83">
            <a:extLst>
              <a:ext uri="{FF2B5EF4-FFF2-40B4-BE49-F238E27FC236}">
                <a16:creationId xmlns:a16="http://schemas.microsoft.com/office/drawing/2014/main" id="{A248BA22-EE61-4579-85B5-5BEE105F30E8}"/>
              </a:ext>
            </a:extLst>
          </p:cNvPr>
          <p:cNvSpPr/>
          <p:nvPr/>
        </p:nvSpPr>
        <p:spPr>
          <a:xfrm>
            <a:off x="5484427" y="152967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Rectangle 46">
            <a:extLst>
              <a:ext uri="{FF2B5EF4-FFF2-40B4-BE49-F238E27FC236}">
                <a16:creationId xmlns:a16="http://schemas.microsoft.com/office/drawing/2014/main" id="{EE3E563F-76E3-4E1B-9EB8-1CFDCF863B78}"/>
              </a:ext>
            </a:extLst>
          </p:cNvPr>
          <p:cNvSpPr/>
          <p:nvPr/>
        </p:nvSpPr>
        <p:spPr>
          <a:xfrm>
            <a:off x="5484427" y="514138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are automatically directed to the most compliant cloud</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Data is stored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on Azure Stack Hub</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Hybrid developer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uses a hybrid CI/CD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pipeline to maintain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consistent deployments</a:t>
            </a:r>
          </a:p>
        </p:txBody>
      </p:sp>
      <p:pic>
        <p:nvPicPr>
          <p:cNvPr id="90" name="Picture 89" descr="A close up of a sign&#10;&#10;Description generated with very high confidence">
            <a:extLst>
              <a:ext uri="{FF2B5EF4-FFF2-40B4-BE49-F238E27FC236}">
                <a16:creationId xmlns:a16="http://schemas.microsoft.com/office/drawing/2014/main" id="{02F1638A-DA23-421E-80CE-85A13398A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4" y="4899381"/>
            <a:ext cx="682398" cy="682398"/>
          </a:xfrm>
          <a:prstGeom prst="rect">
            <a:avLst/>
          </a:prstGeom>
        </p:spPr>
      </p:pic>
      <p:sp>
        <p:nvSpPr>
          <p:cNvPr id="92" name="TextBox 91">
            <a:extLst>
              <a:ext uri="{FF2B5EF4-FFF2-40B4-BE49-F238E27FC236}">
                <a16:creationId xmlns:a16="http://schemas.microsoft.com/office/drawing/2014/main" id="{6D73FD06-405C-457A-9709-5566EB2FD1D4}"/>
              </a:ext>
            </a:extLst>
          </p:cNvPr>
          <p:cNvSpPr txBox="1"/>
          <p:nvPr/>
        </p:nvSpPr>
        <p:spPr>
          <a:xfrm>
            <a:off x="4713725" y="1780469"/>
            <a:ext cx="761422" cy="318286"/>
          </a:xfrm>
          <a:prstGeom prst="rect">
            <a:avLst/>
          </a:prstGeom>
          <a:noFill/>
        </p:spPr>
        <p:txBody>
          <a:bodyPr wrap="square" rtlCol="0">
            <a:spAutoFit/>
          </a:bodyPr>
          <a:lstStyle/>
          <a:p>
            <a:pPr algn="r"/>
            <a:r>
              <a:rPr lang="en-US" sz="1428">
                <a:gradFill>
                  <a:gsLst>
                    <a:gs pos="40075">
                      <a:schemeClr val="tx1"/>
                    </a:gs>
                    <a:gs pos="30000">
                      <a:schemeClr val="tx1"/>
                    </a:gs>
                  </a:gsLst>
                  <a:lin ang="5400000" scaled="0"/>
                </a:gradFill>
                <a:cs typeface="Segoe UI Semilight" panose="020B0402040204020203" pitchFamily="34" charset="0"/>
              </a:rPr>
              <a:t>Azure</a:t>
            </a:r>
          </a:p>
        </p:txBody>
      </p:sp>
      <p:sp>
        <p:nvSpPr>
          <p:cNvPr id="96" name="Oval 95">
            <a:extLst>
              <a:ext uri="{FF2B5EF4-FFF2-40B4-BE49-F238E27FC236}">
                <a16:creationId xmlns:a16="http://schemas.microsoft.com/office/drawing/2014/main" id="{F045B53B-93E9-42C0-BAE0-FA90FA2A3F0C}"/>
              </a:ext>
            </a:extLst>
          </p:cNvPr>
          <p:cNvSpPr/>
          <p:nvPr/>
        </p:nvSpPr>
        <p:spPr>
          <a:xfrm>
            <a:off x="3433477" y="3066303"/>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pic>
        <p:nvPicPr>
          <p:cNvPr id="102" name="Picture 101" descr="A picture containing object, first-aid kit&#10;&#10;Description generated with high confidence">
            <a:extLst>
              <a:ext uri="{FF2B5EF4-FFF2-40B4-BE49-F238E27FC236}">
                <a16:creationId xmlns:a16="http://schemas.microsoft.com/office/drawing/2014/main" id="{974F9DD2-CF0B-4D05-9361-F63231924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1943353"/>
            <a:ext cx="378441" cy="378441"/>
          </a:xfrm>
          <a:prstGeom prst="rect">
            <a:avLst/>
          </a:prstGeom>
        </p:spPr>
      </p:pic>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Complete Hybrid Solution</a:t>
            </a:r>
          </a:p>
        </p:txBody>
      </p:sp>
      <p:pic>
        <p:nvPicPr>
          <p:cNvPr id="88" name="Picture 87" descr="A stop sign&#10;&#10;Description generated with high confidence">
            <a:extLst>
              <a:ext uri="{FF2B5EF4-FFF2-40B4-BE49-F238E27FC236}">
                <a16:creationId xmlns:a16="http://schemas.microsoft.com/office/drawing/2014/main" id="{2095371D-7CCF-4057-BF71-332A8C12A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584" y="3628031"/>
            <a:ext cx="682398" cy="682398"/>
          </a:xfrm>
          <a:prstGeom prst="rect">
            <a:avLst/>
          </a:prstGeom>
        </p:spPr>
      </p:pic>
      <p:pic>
        <p:nvPicPr>
          <p:cNvPr id="112" name="Picture 111" descr="A close up of a logo&#10;&#10;Description generated with high confidence">
            <a:extLst>
              <a:ext uri="{FF2B5EF4-FFF2-40B4-BE49-F238E27FC236}">
                <a16:creationId xmlns:a16="http://schemas.microsoft.com/office/drawing/2014/main" id="{A736688A-4163-4342-A720-88ED63B45E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5474301"/>
            <a:ext cx="601568" cy="601568"/>
          </a:xfrm>
          <a:prstGeom prst="rect">
            <a:avLst/>
          </a:prstGeom>
        </p:spPr>
      </p:pic>
      <p:pic>
        <p:nvPicPr>
          <p:cNvPr id="49" name="Picture 48" descr="A close up of a logo&#10;&#10;Description generated with high confidence">
            <a:extLst>
              <a:ext uri="{FF2B5EF4-FFF2-40B4-BE49-F238E27FC236}">
                <a16:creationId xmlns:a16="http://schemas.microsoft.com/office/drawing/2014/main" id="{5EAA713C-4EAE-48B2-9823-924811E13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1862591"/>
            <a:ext cx="601568" cy="601568"/>
          </a:xfrm>
          <a:prstGeom prst="rect">
            <a:avLst/>
          </a:prstGeom>
        </p:spPr>
      </p:pic>
      <p:pic>
        <p:nvPicPr>
          <p:cNvPr id="103" name="Picture 102">
            <a:extLst>
              <a:ext uri="{FF2B5EF4-FFF2-40B4-BE49-F238E27FC236}">
                <a16:creationId xmlns:a16="http://schemas.microsoft.com/office/drawing/2014/main" id="{7A29EC16-BE98-454C-89D5-8D8F96C09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1946216"/>
            <a:ext cx="434321" cy="434321"/>
          </a:xfrm>
          <a:prstGeom prst="rect">
            <a:avLst/>
          </a:prstGeom>
        </p:spPr>
      </p:pic>
      <p:grpSp>
        <p:nvGrpSpPr>
          <p:cNvPr id="7" name="Group 6">
            <a:extLst>
              <a:ext uri="{FF2B5EF4-FFF2-40B4-BE49-F238E27FC236}">
                <a16:creationId xmlns:a16="http://schemas.microsoft.com/office/drawing/2014/main" id="{0C70E4FF-4828-4A38-80C6-F0178E8603E9}"/>
              </a:ext>
            </a:extLst>
          </p:cNvPr>
          <p:cNvGrpSpPr/>
          <p:nvPr/>
        </p:nvGrpSpPr>
        <p:grpSpPr>
          <a:xfrm>
            <a:off x="7177077" y="5375673"/>
            <a:ext cx="538044" cy="407096"/>
            <a:chOff x="7112528" y="5263832"/>
            <a:chExt cx="581568" cy="440027"/>
          </a:xfrm>
        </p:grpSpPr>
        <p:pic>
          <p:nvPicPr>
            <p:cNvPr id="106" name="Picture 105" descr="A picture containing electronics, display&#10;&#10;Description generated with very high confidence">
              <a:extLst>
                <a:ext uri="{FF2B5EF4-FFF2-40B4-BE49-F238E27FC236}">
                  <a16:creationId xmlns:a16="http://schemas.microsoft.com/office/drawing/2014/main" id="{261F1F39-23A3-4739-9E6B-E2D40C1B2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2528" y="5263832"/>
              <a:ext cx="374968" cy="374968"/>
            </a:xfrm>
            <a:prstGeom prst="rect">
              <a:avLst/>
            </a:prstGeom>
          </p:spPr>
        </p:pic>
        <p:pic>
          <p:nvPicPr>
            <p:cNvPr id="107" name="Picture 106" descr="A close up of a sign&#10;&#10;Description generated with high confidence">
              <a:extLst>
                <a:ext uri="{FF2B5EF4-FFF2-40B4-BE49-F238E27FC236}">
                  <a16:creationId xmlns:a16="http://schemas.microsoft.com/office/drawing/2014/main" id="{C43F461B-CF4F-4C75-8CE5-2F2D64247C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9117" y="5378880"/>
              <a:ext cx="324979" cy="324979"/>
            </a:xfrm>
            <a:prstGeom prst="rect">
              <a:avLst/>
            </a:prstGeom>
          </p:spPr>
        </p:pic>
      </p:grpSp>
      <p:pic>
        <p:nvPicPr>
          <p:cNvPr id="51" name="Picture 50" descr="A picture containing object, first-aid kit&#10;&#10;Description generated with high confidence">
            <a:extLst>
              <a:ext uri="{FF2B5EF4-FFF2-40B4-BE49-F238E27FC236}">
                <a16:creationId xmlns:a16="http://schemas.microsoft.com/office/drawing/2014/main" id="{F3ECAB3D-46A2-40CC-A65E-AC73AFCA2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5782769"/>
            <a:ext cx="378441" cy="378441"/>
          </a:xfrm>
          <a:prstGeom prst="rect">
            <a:avLst/>
          </a:prstGeom>
        </p:spPr>
      </p:pic>
      <p:pic>
        <p:nvPicPr>
          <p:cNvPr id="52" name="Picture 51">
            <a:extLst>
              <a:ext uri="{FF2B5EF4-FFF2-40B4-BE49-F238E27FC236}">
                <a16:creationId xmlns:a16="http://schemas.microsoft.com/office/drawing/2014/main" id="{A265B6BA-85E9-41F4-975D-9804E0724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5785632"/>
            <a:ext cx="434321" cy="434321"/>
          </a:xfrm>
          <a:prstGeom prst="rect">
            <a:avLst/>
          </a:prstGeom>
        </p:spPr>
      </p:pic>
      <p:sp>
        <p:nvSpPr>
          <p:cNvPr id="8" name="Rectangle 7">
            <a:extLst>
              <a:ext uri="{FF2B5EF4-FFF2-40B4-BE49-F238E27FC236}">
                <a16:creationId xmlns:a16="http://schemas.microsoft.com/office/drawing/2014/main" id="{B5B2F59C-62AE-4129-BB03-E9FE4CE2F4CD}"/>
              </a:ext>
            </a:extLst>
          </p:cNvPr>
          <p:cNvSpPr/>
          <p:nvPr/>
        </p:nvSpPr>
        <p:spPr bwMode="auto">
          <a:xfrm>
            <a:off x="6626251" y="162143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 name="Rectangle 53">
            <a:extLst>
              <a:ext uri="{FF2B5EF4-FFF2-40B4-BE49-F238E27FC236}">
                <a16:creationId xmlns:a16="http://schemas.microsoft.com/office/drawing/2014/main" id="{01516C63-C72A-43DD-AE7E-CC2798DEF24E}"/>
              </a:ext>
            </a:extLst>
          </p:cNvPr>
          <p:cNvSpPr/>
          <p:nvPr/>
        </p:nvSpPr>
        <p:spPr bwMode="auto">
          <a:xfrm>
            <a:off x="6626251" y="523314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9" name="Group 8">
            <a:extLst>
              <a:ext uri="{FF2B5EF4-FFF2-40B4-BE49-F238E27FC236}">
                <a16:creationId xmlns:a16="http://schemas.microsoft.com/office/drawing/2014/main" id="{B6086050-E31D-4BD6-AF0F-DF6DD9914EB8}"/>
              </a:ext>
            </a:extLst>
          </p:cNvPr>
          <p:cNvGrpSpPr/>
          <p:nvPr/>
        </p:nvGrpSpPr>
        <p:grpSpPr>
          <a:xfrm>
            <a:off x="984624" y="3578313"/>
            <a:ext cx="781835" cy="781835"/>
            <a:chOff x="588263" y="3358356"/>
            <a:chExt cx="1066800" cy="1066800"/>
          </a:xfrm>
        </p:grpSpPr>
        <p:sp>
          <p:nvSpPr>
            <p:cNvPr id="5" name="Oval 4">
              <a:extLst>
                <a:ext uri="{FF2B5EF4-FFF2-40B4-BE49-F238E27FC236}">
                  <a16:creationId xmlns:a16="http://schemas.microsoft.com/office/drawing/2014/main" id="{CAEF218E-9721-4651-8E8D-4901C293A427}"/>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85" name="globe_6" title="Icon of a monitor in front of a sphere made of lines">
              <a:extLst>
                <a:ext uri="{FF2B5EF4-FFF2-40B4-BE49-F238E27FC236}">
                  <a16:creationId xmlns:a16="http://schemas.microsoft.com/office/drawing/2014/main" id="{D0416C0E-E8BB-4A6D-A46C-11EED3614E69}"/>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18" name="Straight Arrow Connector 17">
            <a:extLst>
              <a:ext uri="{FF2B5EF4-FFF2-40B4-BE49-F238E27FC236}">
                <a16:creationId xmlns:a16="http://schemas.microsoft.com/office/drawing/2014/main" id="{88BC905B-5C89-49DC-A14F-AF7254EBEF42}"/>
              </a:ext>
            </a:extLst>
          </p:cNvPr>
          <p:cNvCxnSpPr>
            <a:stCxn id="60" idx="0"/>
          </p:cNvCxnSpPr>
          <p:nvPr/>
        </p:nvCxnSpPr>
        <p:spPr>
          <a:xfrm flipH="1" flipV="1">
            <a:off x="6062803" y="2586820"/>
            <a:ext cx="1579" cy="991494"/>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05593C26-3853-45F8-AFF9-2081F9038894}"/>
              </a:ext>
            </a:extLst>
          </p:cNvPr>
          <p:cNvCxnSpPr>
            <a:cxnSpLocks/>
            <a:stCxn id="60" idx="4"/>
          </p:cNvCxnSpPr>
          <p:nvPr/>
        </p:nvCxnSpPr>
        <p:spPr>
          <a:xfrm flipH="1">
            <a:off x="6062803" y="4360148"/>
            <a:ext cx="1579" cy="667167"/>
          </a:xfrm>
          <a:prstGeom prst="straightConnector1">
            <a:avLst/>
          </a:prstGeom>
          <a:noFill/>
          <a:ln w="15875" cap="flat" cmpd="sng" algn="ctr">
            <a:solidFill>
              <a:schemeClr val="accent3"/>
            </a:solidFill>
            <a:prstDash val="sysDash"/>
            <a:headEnd type="none" w="lg" len="med"/>
            <a:tailEnd type="arrow"/>
          </a:ln>
          <a:effectLst/>
        </p:spPr>
      </p:cxnSp>
      <p:grpSp>
        <p:nvGrpSpPr>
          <p:cNvPr id="15" name="Group 14">
            <a:extLst>
              <a:ext uri="{FF2B5EF4-FFF2-40B4-BE49-F238E27FC236}">
                <a16:creationId xmlns:a16="http://schemas.microsoft.com/office/drawing/2014/main" id="{D7C8FA90-A4BF-4809-B88F-8878626CE05A}"/>
              </a:ext>
            </a:extLst>
          </p:cNvPr>
          <p:cNvGrpSpPr/>
          <p:nvPr/>
        </p:nvGrpSpPr>
        <p:grpSpPr>
          <a:xfrm>
            <a:off x="5437107" y="3387670"/>
            <a:ext cx="1018193" cy="972478"/>
            <a:chOff x="5168752" y="3321547"/>
            <a:chExt cx="998319" cy="953496"/>
          </a:xfrm>
        </p:grpSpPr>
        <p:grpSp>
          <p:nvGrpSpPr>
            <p:cNvPr id="13" name="Group 12">
              <a:extLst>
                <a:ext uri="{FF2B5EF4-FFF2-40B4-BE49-F238E27FC236}">
                  <a16:creationId xmlns:a16="http://schemas.microsoft.com/office/drawing/2014/main" id="{CA5A67DD-3F0A-41C4-84A0-555C5C907657}"/>
                </a:ext>
              </a:extLst>
            </p:cNvPr>
            <p:cNvGrpSpPr/>
            <p:nvPr/>
          </p:nvGrpSpPr>
          <p:grpSpPr>
            <a:xfrm>
              <a:off x="5400497" y="3508469"/>
              <a:ext cx="766574" cy="766574"/>
              <a:chOff x="3911612" y="3508469"/>
              <a:chExt cx="766574" cy="766574"/>
            </a:xfrm>
          </p:grpSpPr>
          <p:sp>
            <p:nvSpPr>
              <p:cNvPr id="60" name="Oval 59">
                <a:extLst>
                  <a:ext uri="{FF2B5EF4-FFF2-40B4-BE49-F238E27FC236}">
                    <a16:creationId xmlns:a16="http://schemas.microsoft.com/office/drawing/2014/main" id="{472BC507-3067-4899-8E41-BFA10B2A86D7}"/>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3" name="Picture 1" descr="image001">
                <a:extLst>
                  <a:ext uri="{FF2B5EF4-FFF2-40B4-BE49-F238E27FC236}">
                    <a16:creationId xmlns:a16="http://schemas.microsoft.com/office/drawing/2014/main" id="{53BDE4AA-D7FC-4BF1-B954-D5B73D34D6B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61">
              <a:extLst>
                <a:ext uri="{FF2B5EF4-FFF2-40B4-BE49-F238E27FC236}">
                  <a16:creationId xmlns:a16="http://schemas.microsoft.com/office/drawing/2014/main" id="{CEE0C631-D2B3-4957-B5EF-E3F62F57E9E4}"/>
                </a:ext>
              </a:extLst>
            </p:cNvPr>
            <p:cNvGrpSpPr/>
            <p:nvPr/>
          </p:nvGrpSpPr>
          <p:grpSpPr>
            <a:xfrm>
              <a:off x="5168752" y="3321547"/>
              <a:ext cx="432858" cy="432858"/>
              <a:chOff x="1373037" y="2628501"/>
              <a:chExt cx="766574" cy="766574"/>
            </a:xfrm>
          </p:grpSpPr>
          <p:sp>
            <p:nvSpPr>
              <p:cNvPr id="63" name="Oval 62">
                <a:extLst>
                  <a:ext uri="{FF2B5EF4-FFF2-40B4-BE49-F238E27FC236}">
                    <a16:creationId xmlns:a16="http://schemas.microsoft.com/office/drawing/2014/main" id="{39C2EBBE-8DE4-4340-BAA8-BB0A748544B8}"/>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64" name="people_12" title="Icon of three people">
                <a:extLst>
                  <a:ext uri="{FF2B5EF4-FFF2-40B4-BE49-F238E27FC236}">
                    <a16:creationId xmlns:a16="http://schemas.microsoft.com/office/drawing/2014/main" id="{1A5FEEFE-FC82-461E-86AE-D85A01C1DF8F}"/>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grpSp>
        <p:nvGrpSpPr>
          <p:cNvPr id="25" name="Group 24">
            <a:extLst>
              <a:ext uri="{FF2B5EF4-FFF2-40B4-BE49-F238E27FC236}">
                <a16:creationId xmlns:a16="http://schemas.microsoft.com/office/drawing/2014/main" id="{23AFABB3-A827-4331-B344-B690661E4731}"/>
              </a:ext>
            </a:extLst>
          </p:cNvPr>
          <p:cNvGrpSpPr/>
          <p:nvPr/>
        </p:nvGrpSpPr>
        <p:grpSpPr>
          <a:xfrm>
            <a:off x="7276932" y="3040675"/>
            <a:ext cx="323402" cy="1908904"/>
            <a:chOff x="7376260" y="2981325"/>
            <a:chExt cx="317090" cy="1871644"/>
          </a:xfrm>
        </p:grpSpPr>
        <p:cxnSp>
          <p:nvCxnSpPr>
            <p:cNvPr id="23" name="Straight Arrow Connector 22">
              <a:extLst>
                <a:ext uri="{FF2B5EF4-FFF2-40B4-BE49-F238E27FC236}">
                  <a16:creationId xmlns:a16="http://schemas.microsoft.com/office/drawing/2014/main" id="{D56566B6-0B89-4F25-A915-58F0A00C97F9}"/>
                </a:ext>
              </a:extLst>
            </p:cNvPr>
            <p:cNvCxnSpPr/>
            <p:nvPr/>
          </p:nvCxnSpPr>
          <p:spPr>
            <a:xfrm>
              <a:off x="7376260" y="2981325"/>
              <a:ext cx="0" cy="1871644"/>
            </a:xfrm>
            <a:prstGeom prst="straightConnector1">
              <a:avLst/>
            </a:prstGeom>
            <a:noFill/>
            <a:ln w="15875" cap="flat" cmpd="sng" algn="ctr">
              <a:solidFill>
                <a:schemeClr val="accent3"/>
              </a:solidFill>
              <a:prstDash val="sysDash"/>
              <a:headEnd type="none" w="lg" len="med"/>
              <a:tailEnd type="arrow"/>
            </a:ln>
            <a:effectLst/>
          </p:spPr>
        </p:cxnSp>
        <p:cxnSp>
          <p:nvCxnSpPr>
            <p:cNvPr id="75" name="Straight Arrow Connector 74">
              <a:extLst>
                <a:ext uri="{FF2B5EF4-FFF2-40B4-BE49-F238E27FC236}">
                  <a16:creationId xmlns:a16="http://schemas.microsoft.com/office/drawing/2014/main" id="{13CD765C-E960-4504-83EA-BCC07229171F}"/>
                </a:ext>
              </a:extLst>
            </p:cNvPr>
            <p:cNvCxnSpPr>
              <a:cxnSpLocks/>
            </p:cNvCxnSpPr>
            <p:nvPr/>
          </p:nvCxnSpPr>
          <p:spPr>
            <a:xfrm flipV="1">
              <a:off x="7693350" y="2981325"/>
              <a:ext cx="0" cy="1871644"/>
            </a:xfrm>
            <a:prstGeom prst="straightConnector1">
              <a:avLst/>
            </a:prstGeom>
            <a:noFill/>
            <a:ln w="15875" cap="flat" cmpd="sng" algn="ctr">
              <a:solidFill>
                <a:schemeClr val="accent3"/>
              </a:solidFill>
              <a:prstDash val="sysDash"/>
              <a:headEnd type="none" w="lg" len="med"/>
              <a:tailEnd type="arrow"/>
            </a:ln>
            <a:effectLst/>
          </p:spPr>
        </p:cxnSp>
      </p:grpSp>
      <p:grpSp>
        <p:nvGrpSpPr>
          <p:cNvPr id="77" name="Group 76">
            <a:extLst>
              <a:ext uri="{FF2B5EF4-FFF2-40B4-BE49-F238E27FC236}">
                <a16:creationId xmlns:a16="http://schemas.microsoft.com/office/drawing/2014/main" id="{9DB766DC-3D66-4AAF-9627-13E80BB0DA4F}"/>
              </a:ext>
            </a:extLst>
          </p:cNvPr>
          <p:cNvGrpSpPr/>
          <p:nvPr/>
        </p:nvGrpSpPr>
        <p:grpSpPr>
          <a:xfrm>
            <a:off x="617633" y="3748493"/>
            <a:ext cx="441475" cy="441475"/>
            <a:chOff x="1373037" y="2628501"/>
            <a:chExt cx="766574" cy="766574"/>
          </a:xfrm>
        </p:grpSpPr>
        <p:sp>
          <p:nvSpPr>
            <p:cNvPr id="78" name="Oval 77">
              <a:extLst>
                <a:ext uri="{FF2B5EF4-FFF2-40B4-BE49-F238E27FC236}">
                  <a16:creationId xmlns:a16="http://schemas.microsoft.com/office/drawing/2014/main" id="{4BA0810B-32D3-4A84-80C9-1D6A7097E612}"/>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9" name="people_12" title="Icon of three people">
              <a:extLst>
                <a:ext uri="{FF2B5EF4-FFF2-40B4-BE49-F238E27FC236}">
                  <a16:creationId xmlns:a16="http://schemas.microsoft.com/office/drawing/2014/main" id="{EFC3793A-BDAB-4078-90E8-77DC60883016}"/>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26" name="Group 25">
            <a:extLst>
              <a:ext uri="{FF2B5EF4-FFF2-40B4-BE49-F238E27FC236}">
                <a16:creationId xmlns:a16="http://schemas.microsoft.com/office/drawing/2014/main" id="{87D75E0B-DEF7-43AC-B5BE-FFC51FD70FAA}"/>
              </a:ext>
            </a:extLst>
          </p:cNvPr>
          <p:cNvGrpSpPr/>
          <p:nvPr/>
        </p:nvGrpSpPr>
        <p:grpSpPr>
          <a:xfrm>
            <a:off x="880147" y="3289923"/>
            <a:ext cx="441475" cy="1358616"/>
            <a:chOff x="793788" y="3218281"/>
            <a:chExt cx="432858" cy="1332097"/>
          </a:xfrm>
        </p:grpSpPr>
        <p:grpSp>
          <p:nvGrpSpPr>
            <p:cNvPr id="10" name="Group 9">
              <a:extLst>
                <a:ext uri="{FF2B5EF4-FFF2-40B4-BE49-F238E27FC236}">
                  <a16:creationId xmlns:a16="http://schemas.microsoft.com/office/drawing/2014/main" id="{72B6D864-536C-4A69-AD5C-64181AEF963A}"/>
                </a:ext>
              </a:extLst>
            </p:cNvPr>
            <p:cNvGrpSpPr/>
            <p:nvPr/>
          </p:nvGrpSpPr>
          <p:grpSpPr>
            <a:xfrm>
              <a:off x="793788" y="3218281"/>
              <a:ext cx="432858" cy="432858"/>
              <a:chOff x="1373037" y="2628501"/>
              <a:chExt cx="766574" cy="766574"/>
            </a:xfrm>
          </p:grpSpPr>
          <p:sp>
            <p:nvSpPr>
              <p:cNvPr id="56" name="Oval 55">
                <a:extLst>
                  <a:ext uri="{FF2B5EF4-FFF2-40B4-BE49-F238E27FC236}">
                    <a16:creationId xmlns:a16="http://schemas.microsoft.com/office/drawing/2014/main" id="{FBD31131-58D2-478E-BB77-454900E98CB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6" name="people_12" title="Icon of three people">
                <a:extLst>
                  <a:ext uri="{FF2B5EF4-FFF2-40B4-BE49-F238E27FC236}">
                    <a16:creationId xmlns:a16="http://schemas.microsoft.com/office/drawing/2014/main" id="{F04DA509-CC10-4E4E-AA8B-1637C14C8B11}"/>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80" name="Group 79">
              <a:extLst>
                <a:ext uri="{FF2B5EF4-FFF2-40B4-BE49-F238E27FC236}">
                  <a16:creationId xmlns:a16="http://schemas.microsoft.com/office/drawing/2014/main" id="{DE371337-0E4F-4859-9AD3-081254925C78}"/>
                </a:ext>
              </a:extLst>
            </p:cNvPr>
            <p:cNvGrpSpPr/>
            <p:nvPr/>
          </p:nvGrpSpPr>
          <p:grpSpPr>
            <a:xfrm>
              <a:off x="793788" y="4117520"/>
              <a:ext cx="432858" cy="432858"/>
              <a:chOff x="1373037" y="2628501"/>
              <a:chExt cx="766574" cy="766574"/>
            </a:xfrm>
          </p:grpSpPr>
          <p:sp>
            <p:nvSpPr>
              <p:cNvPr id="81" name="Oval 80">
                <a:extLst>
                  <a:ext uri="{FF2B5EF4-FFF2-40B4-BE49-F238E27FC236}">
                    <a16:creationId xmlns:a16="http://schemas.microsoft.com/office/drawing/2014/main" id="{285C5061-86F8-4196-A512-43F90B61AA8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2" name="people_12" title="Icon of three people">
                <a:extLst>
                  <a:ext uri="{FF2B5EF4-FFF2-40B4-BE49-F238E27FC236}">
                    <a16:creationId xmlns:a16="http://schemas.microsoft.com/office/drawing/2014/main" id="{6FAC40AB-3270-40E2-B42B-F0B9F4BBC8CD}"/>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cxnSp>
        <p:nvCxnSpPr>
          <p:cNvPr id="30" name="Straight Arrow Connector 29">
            <a:extLst>
              <a:ext uri="{FF2B5EF4-FFF2-40B4-BE49-F238E27FC236}">
                <a16:creationId xmlns:a16="http://schemas.microsoft.com/office/drawing/2014/main" id="{137E2FCD-207F-4598-BB3A-887962013B05}"/>
              </a:ext>
            </a:extLst>
          </p:cNvPr>
          <p:cNvCxnSpPr>
            <a:stCxn id="88" idx="2"/>
          </p:cNvCxnSpPr>
          <p:nvPr/>
        </p:nvCxnSpPr>
        <p:spPr>
          <a:xfrm flipH="1">
            <a:off x="3598183" y="4310430"/>
            <a:ext cx="3600" cy="499280"/>
          </a:xfrm>
          <a:prstGeom prst="straightConnector1">
            <a:avLst/>
          </a:prstGeom>
          <a:noFill/>
          <a:ln w="15875" cap="flat" cmpd="sng" algn="ctr">
            <a:solidFill>
              <a:schemeClr val="accent3"/>
            </a:solidFill>
            <a:prstDash val="sysDash"/>
            <a:headEnd type="none" w="lg" len="med"/>
            <a:tailEnd type="arrow"/>
          </a:ln>
          <a:effectLst/>
        </p:spPr>
      </p:cxnSp>
      <p:cxnSp>
        <p:nvCxnSpPr>
          <p:cNvPr id="32" name="Straight Arrow Connector 31">
            <a:extLst>
              <a:ext uri="{FF2B5EF4-FFF2-40B4-BE49-F238E27FC236}">
                <a16:creationId xmlns:a16="http://schemas.microsoft.com/office/drawing/2014/main" id="{364D822E-FA71-43C7-8C7C-7774C149F655}"/>
              </a:ext>
            </a:extLst>
          </p:cNvPr>
          <p:cNvCxnSpPr>
            <a:stCxn id="5" idx="6"/>
          </p:cNvCxnSpPr>
          <p:nvPr/>
        </p:nvCxnSpPr>
        <p:spPr>
          <a:xfrm>
            <a:off x="1766459" y="3969230"/>
            <a:ext cx="1409575" cy="0"/>
          </a:xfrm>
          <a:prstGeom prst="straightConnector1">
            <a:avLst/>
          </a:prstGeom>
          <a:noFill/>
          <a:ln w="15875" cap="flat" cmpd="sng" algn="ctr">
            <a:solidFill>
              <a:schemeClr val="accent3"/>
            </a:solidFill>
            <a:prstDash val="sysDash"/>
            <a:headEnd type="none" w="lg" len="med"/>
            <a:tailEnd type="arrow"/>
          </a:ln>
          <a:effectLst/>
        </p:spPr>
      </p:cxnSp>
      <p:cxnSp>
        <p:nvCxnSpPr>
          <p:cNvPr id="34" name="Connector: Elbow 33">
            <a:extLst>
              <a:ext uri="{FF2B5EF4-FFF2-40B4-BE49-F238E27FC236}">
                <a16:creationId xmlns:a16="http://schemas.microsoft.com/office/drawing/2014/main" id="{1E864612-B145-459F-9AFD-D2696EC460FF}"/>
              </a:ext>
            </a:extLst>
          </p:cNvPr>
          <p:cNvCxnSpPr>
            <a:cxnSpLocks/>
            <a:stCxn id="88" idx="3"/>
            <a:endCxn id="84" idx="1"/>
          </p:cNvCxnSpPr>
          <p:nvPr/>
        </p:nvCxnSpPr>
        <p:spPr>
          <a:xfrm flipV="1">
            <a:off x="3942982" y="2163376"/>
            <a:ext cx="1541445" cy="1805854"/>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39" name="Connector: Elbow 38">
            <a:extLst>
              <a:ext uri="{FF2B5EF4-FFF2-40B4-BE49-F238E27FC236}">
                <a16:creationId xmlns:a16="http://schemas.microsoft.com/office/drawing/2014/main" id="{1AF0F486-AA80-4CC6-9C32-60C1CB8AD155}"/>
              </a:ext>
            </a:extLst>
          </p:cNvPr>
          <p:cNvCxnSpPr>
            <a:cxnSpLocks/>
            <a:stCxn id="88" idx="3"/>
            <a:endCxn id="47" idx="1"/>
          </p:cNvCxnSpPr>
          <p:nvPr/>
        </p:nvCxnSpPr>
        <p:spPr>
          <a:xfrm>
            <a:off x="3942982" y="3969230"/>
            <a:ext cx="1541445" cy="1805856"/>
          </a:xfrm>
          <a:prstGeom prst="bentConnector3">
            <a:avLst>
              <a:gd name="adj1" fmla="val 50000"/>
            </a:avLst>
          </a:prstGeom>
          <a:noFill/>
          <a:ln w="15875" cap="flat" cmpd="sng" algn="ctr">
            <a:solidFill>
              <a:schemeClr val="accent3"/>
            </a:solidFill>
            <a:prstDash val="sysDash"/>
            <a:headEnd type="none" w="lg" len="med"/>
            <a:tailEnd type="arrow"/>
          </a:ln>
          <a:effectLst/>
        </p:spPr>
      </p:cxnSp>
      <p:sp>
        <p:nvSpPr>
          <p:cNvPr id="117" name="Oval 116">
            <a:extLst>
              <a:ext uri="{FF2B5EF4-FFF2-40B4-BE49-F238E27FC236}">
                <a16:creationId xmlns:a16="http://schemas.microsoft.com/office/drawing/2014/main" id="{4F8C8EF1-F170-4FE9-81DA-2812DCE3C3A2}"/>
              </a:ext>
            </a:extLst>
          </p:cNvPr>
          <p:cNvSpPr/>
          <p:nvPr/>
        </p:nvSpPr>
        <p:spPr>
          <a:xfrm>
            <a:off x="5475146" y="4071530"/>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118" name="Oval 117">
            <a:extLst>
              <a:ext uri="{FF2B5EF4-FFF2-40B4-BE49-F238E27FC236}">
                <a16:creationId xmlns:a16="http://schemas.microsoft.com/office/drawing/2014/main" id="{F2803AB7-9A57-4BE7-9E0F-210B46386153}"/>
              </a:ext>
            </a:extLst>
          </p:cNvPr>
          <p:cNvSpPr/>
          <p:nvPr/>
        </p:nvSpPr>
        <p:spPr>
          <a:xfrm>
            <a:off x="7737216" y="3841851"/>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sp>
        <p:nvSpPr>
          <p:cNvPr id="119" name="TextBox 118">
            <a:extLst>
              <a:ext uri="{FF2B5EF4-FFF2-40B4-BE49-F238E27FC236}">
                <a16:creationId xmlns:a16="http://schemas.microsoft.com/office/drawing/2014/main" id="{5C488939-C713-4F87-B111-C67BD770BDBC}"/>
              </a:ext>
            </a:extLst>
          </p:cNvPr>
          <p:cNvSpPr txBox="1"/>
          <p:nvPr/>
        </p:nvSpPr>
        <p:spPr>
          <a:xfrm>
            <a:off x="4244882" y="5847306"/>
            <a:ext cx="1230265" cy="531812"/>
          </a:xfrm>
          <a:prstGeom prst="rect">
            <a:avLst/>
          </a:prstGeom>
          <a:noFill/>
        </p:spPr>
        <p:txBody>
          <a:bodyPr wrap="square" rtlCol="0">
            <a:spAutoFit/>
          </a:bodyPr>
          <a:lstStyle/>
          <a:p>
            <a:pPr algn="r"/>
            <a:r>
              <a:rPr lang="en-US" sz="1428" dirty="0">
                <a:gradFill>
                  <a:gsLst>
                    <a:gs pos="40075">
                      <a:schemeClr val="tx1"/>
                    </a:gs>
                    <a:gs pos="30000">
                      <a:schemeClr val="tx1"/>
                    </a:gs>
                  </a:gsLst>
                  <a:lin ang="5400000" scaled="0"/>
                </a:gradFill>
                <a:cs typeface="Segoe UI Semilight" panose="020B0402040204020203" pitchFamily="34" charset="0"/>
              </a:rPr>
              <a:t>Azure Stack Hub</a:t>
            </a:r>
          </a:p>
        </p:txBody>
      </p:sp>
      <p:sp>
        <p:nvSpPr>
          <p:cNvPr id="41" name="Rectangle 40">
            <a:extLst>
              <a:ext uri="{FF2B5EF4-FFF2-40B4-BE49-F238E27FC236}">
                <a16:creationId xmlns:a16="http://schemas.microsoft.com/office/drawing/2014/main" id="{8807C606-7171-4964-8BE2-BD79FB375C8B}"/>
              </a:ext>
            </a:extLst>
          </p:cNvPr>
          <p:cNvSpPr/>
          <p:nvPr/>
        </p:nvSpPr>
        <p:spPr bwMode="auto">
          <a:xfrm>
            <a:off x="300415" y="1243470"/>
            <a:ext cx="6288238" cy="5451520"/>
          </a:xfrm>
          <a:prstGeom prst="rect">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20" name="Rectangle 119">
            <a:extLst>
              <a:ext uri="{FF2B5EF4-FFF2-40B4-BE49-F238E27FC236}">
                <a16:creationId xmlns:a16="http://schemas.microsoft.com/office/drawing/2014/main" id="{EB59579D-0E1C-4AE1-987C-A9A4305D61DF}"/>
              </a:ext>
            </a:extLst>
          </p:cNvPr>
          <p:cNvSpPr/>
          <p:nvPr/>
        </p:nvSpPr>
        <p:spPr bwMode="auto">
          <a:xfrm>
            <a:off x="6588653" y="1243470"/>
            <a:ext cx="2053973" cy="5451520"/>
          </a:xfrm>
          <a:prstGeom prst="rect">
            <a:avLst/>
          </a:prstGeom>
          <a:noFill/>
          <a:ln w="34925">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90402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42" presetClass="path" presetSubtype="0" decel="100000" fill="hold" grpId="1" nodeType="withEffect">
                                  <p:stCondLst>
                                    <p:cond delay="0"/>
                                  </p:stCondLst>
                                  <p:childTnLst>
                                    <p:animMotion origin="layout" path="M 2.25428E-6 0.04607 L 2.25428E-6 -6.58193E-7 " pathEditMode="relative" rAng="0" ptsTypes="AA">
                                      <p:cBhvr>
                                        <p:cTn id="12" dur="600" fill="hold"/>
                                        <p:tgtEl>
                                          <p:spTgt spid="12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0" grpId="0" animBg="1"/>
      <p:bldP spid="12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4" name="Rectangle 83">
            <a:extLst>
              <a:ext uri="{FF2B5EF4-FFF2-40B4-BE49-F238E27FC236}">
                <a16:creationId xmlns:a16="http://schemas.microsoft.com/office/drawing/2014/main" id="{A248BA22-EE61-4579-85B5-5BEE105F30E8}"/>
              </a:ext>
            </a:extLst>
          </p:cNvPr>
          <p:cNvSpPr/>
          <p:nvPr/>
        </p:nvSpPr>
        <p:spPr>
          <a:xfrm>
            <a:off x="5484427" y="152967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Rectangle 46">
            <a:extLst>
              <a:ext uri="{FF2B5EF4-FFF2-40B4-BE49-F238E27FC236}">
                <a16:creationId xmlns:a16="http://schemas.microsoft.com/office/drawing/2014/main" id="{EE3E563F-76E3-4E1B-9EB8-1CFDCF863B78}"/>
              </a:ext>
            </a:extLst>
          </p:cNvPr>
          <p:cNvSpPr/>
          <p:nvPr/>
        </p:nvSpPr>
        <p:spPr>
          <a:xfrm>
            <a:off x="5484427" y="514138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are automatically directed to the most compliant cloud</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Data is stored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on Azure Stack Hub</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Hybrid developer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uses a hybrid CI/CD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pipeline to maintain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consistent deployments</a:t>
            </a:r>
          </a:p>
        </p:txBody>
      </p:sp>
      <p:pic>
        <p:nvPicPr>
          <p:cNvPr id="90" name="Picture 89" descr="A close up of a sign&#10;&#10;Description generated with very high confidence">
            <a:extLst>
              <a:ext uri="{FF2B5EF4-FFF2-40B4-BE49-F238E27FC236}">
                <a16:creationId xmlns:a16="http://schemas.microsoft.com/office/drawing/2014/main" id="{02F1638A-DA23-421E-80CE-85A13398A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4" y="4899381"/>
            <a:ext cx="682398" cy="682398"/>
          </a:xfrm>
          <a:prstGeom prst="rect">
            <a:avLst/>
          </a:prstGeom>
        </p:spPr>
      </p:pic>
      <p:sp>
        <p:nvSpPr>
          <p:cNvPr id="92" name="TextBox 91">
            <a:extLst>
              <a:ext uri="{FF2B5EF4-FFF2-40B4-BE49-F238E27FC236}">
                <a16:creationId xmlns:a16="http://schemas.microsoft.com/office/drawing/2014/main" id="{6D73FD06-405C-457A-9709-5566EB2FD1D4}"/>
              </a:ext>
            </a:extLst>
          </p:cNvPr>
          <p:cNvSpPr txBox="1"/>
          <p:nvPr/>
        </p:nvSpPr>
        <p:spPr>
          <a:xfrm>
            <a:off x="4713725" y="1780469"/>
            <a:ext cx="761422" cy="318286"/>
          </a:xfrm>
          <a:prstGeom prst="rect">
            <a:avLst/>
          </a:prstGeom>
          <a:noFill/>
        </p:spPr>
        <p:txBody>
          <a:bodyPr wrap="square" rtlCol="0">
            <a:spAutoFit/>
          </a:bodyPr>
          <a:lstStyle/>
          <a:p>
            <a:pPr algn="r"/>
            <a:r>
              <a:rPr lang="en-US" sz="1428">
                <a:gradFill>
                  <a:gsLst>
                    <a:gs pos="40075">
                      <a:schemeClr val="tx1"/>
                    </a:gs>
                    <a:gs pos="30000">
                      <a:schemeClr val="tx1"/>
                    </a:gs>
                  </a:gsLst>
                  <a:lin ang="5400000" scaled="0"/>
                </a:gradFill>
                <a:cs typeface="Segoe UI Semilight" panose="020B0402040204020203" pitchFamily="34" charset="0"/>
              </a:rPr>
              <a:t>Azure</a:t>
            </a:r>
          </a:p>
        </p:txBody>
      </p:sp>
      <p:sp>
        <p:nvSpPr>
          <p:cNvPr id="96" name="Oval 95">
            <a:extLst>
              <a:ext uri="{FF2B5EF4-FFF2-40B4-BE49-F238E27FC236}">
                <a16:creationId xmlns:a16="http://schemas.microsoft.com/office/drawing/2014/main" id="{F045B53B-93E9-42C0-BAE0-FA90FA2A3F0C}"/>
              </a:ext>
            </a:extLst>
          </p:cNvPr>
          <p:cNvSpPr/>
          <p:nvPr/>
        </p:nvSpPr>
        <p:spPr>
          <a:xfrm>
            <a:off x="3433477" y="3066303"/>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pic>
        <p:nvPicPr>
          <p:cNvPr id="102" name="Picture 101" descr="A picture containing object, first-aid kit&#10;&#10;Description generated with high confidence">
            <a:extLst>
              <a:ext uri="{FF2B5EF4-FFF2-40B4-BE49-F238E27FC236}">
                <a16:creationId xmlns:a16="http://schemas.microsoft.com/office/drawing/2014/main" id="{974F9DD2-CF0B-4D05-9361-F63231924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1943353"/>
            <a:ext cx="378441" cy="378441"/>
          </a:xfrm>
          <a:prstGeom prst="rect">
            <a:avLst/>
          </a:prstGeom>
        </p:spPr>
      </p:pic>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Complete Hybrid Solution</a:t>
            </a:r>
          </a:p>
        </p:txBody>
      </p:sp>
      <p:pic>
        <p:nvPicPr>
          <p:cNvPr id="88" name="Picture 87" descr="A stop sign&#10;&#10;Description generated with high confidence">
            <a:extLst>
              <a:ext uri="{FF2B5EF4-FFF2-40B4-BE49-F238E27FC236}">
                <a16:creationId xmlns:a16="http://schemas.microsoft.com/office/drawing/2014/main" id="{2095371D-7CCF-4057-BF71-332A8C12A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584" y="3628031"/>
            <a:ext cx="682398" cy="682398"/>
          </a:xfrm>
          <a:prstGeom prst="rect">
            <a:avLst/>
          </a:prstGeom>
        </p:spPr>
      </p:pic>
      <p:pic>
        <p:nvPicPr>
          <p:cNvPr id="112" name="Picture 111" descr="A close up of a logo&#10;&#10;Description generated with high confidence">
            <a:extLst>
              <a:ext uri="{FF2B5EF4-FFF2-40B4-BE49-F238E27FC236}">
                <a16:creationId xmlns:a16="http://schemas.microsoft.com/office/drawing/2014/main" id="{A736688A-4163-4342-A720-88ED63B45E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5474301"/>
            <a:ext cx="601568" cy="601568"/>
          </a:xfrm>
          <a:prstGeom prst="rect">
            <a:avLst/>
          </a:prstGeom>
        </p:spPr>
      </p:pic>
      <p:pic>
        <p:nvPicPr>
          <p:cNvPr id="49" name="Picture 48" descr="A close up of a logo&#10;&#10;Description generated with high confidence">
            <a:extLst>
              <a:ext uri="{FF2B5EF4-FFF2-40B4-BE49-F238E27FC236}">
                <a16:creationId xmlns:a16="http://schemas.microsoft.com/office/drawing/2014/main" id="{5EAA713C-4EAE-48B2-9823-924811E13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1862591"/>
            <a:ext cx="601568" cy="601568"/>
          </a:xfrm>
          <a:prstGeom prst="rect">
            <a:avLst/>
          </a:prstGeom>
        </p:spPr>
      </p:pic>
      <p:pic>
        <p:nvPicPr>
          <p:cNvPr id="103" name="Picture 102">
            <a:extLst>
              <a:ext uri="{FF2B5EF4-FFF2-40B4-BE49-F238E27FC236}">
                <a16:creationId xmlns:a16="http://schemas.microsoft.com/office/drawing/2014/main" id="{7A29EC16-BE98-454C-89D5-8D8F96C09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1946216"/>
            <a:ext cx="434321" cy="434321"/>
          </a:xfrm>
          <a:prstGeom prst="rect">
            <a:avLst/>
          </a:prstGeom>
        </p:spPr>
      </p:pic>
      <p:grpSp>
        <p:nvGrpSpPr>
          <p:cNvPr id="7" name="Group 6">
            <a:extLst>
              <a:ext uri="{FF2B5EF4-FFF2-40B4-BE49-F238E27FC236}">
                <a16:creationId xmlns:a16="http://schemas.microsoft.com/office/drawing/2014/main" id="{0C70E4FF-4828-4A38-80C6-F0178E8603E9}"/>
              </a:ext>
            </a:extLst>
          </p:cNvPr>
          <p:cNvGrpSpPr/>
          <p:nvPr/>
        </p:nvGrpSpPr>
        <p:grpSpPr>
          <a:xfrm>
            <a:off x="7177077" y="5375673"/>
            <a:ext cx="538044" cy="407096"/>
            <a:chOff x="7112528" y="5263832"/>
            <a:chExt cx="581568" cy="440027"/>
          </a:xfrm>
        </p:grpSpPr>
        <p:pic>
          <p:nvPicPr>
            <p:cNvPr id="106" name="Picture 105" descr="A picture containing electronics, display&#10;&#10;Description generated with very high confidence">
              <a:extLst>
                <a:ext uri="{FF2B5EF4-FFF2-40B4-BE49-F238E27FC236}">
                  <a16:creationId xmlns:a16="http://schemas.microsoft.com/office/drawing/2014/main" id="{261F1F39-23A3-4739-9E6B-E2D40C1B2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2528" y="5263832"/>
              <a:ext cx="374968" cy="374968"/>
            </a:xfrm>
            <a:prstGeom prst="rect">
              <a:avLst/>
            </a:prstGeom>
          </p:spPr>
        </p:pic>
        <p:pic>
          <p:nvPicPr>
            <p:cNvPr id="107" name="Picture 106" descr="A close up of a sign&#10;&#10;Description generated with high confidence">
              <a:extLst>
                <a:ext uri="{FF2B5EF4-FFF2-40B4-BE49-F238E27FC236}">
                  <a16:creationId xmlns:a16="http://schemas.microsoft.com/office/drawing/2014/main" id="{C43F461B-CF4F-4C75-8CE5-2F2D64247C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9117" y="5378880"/>
              <a:ext cx="324979" cy="324979"/>
            </a:xfrm>
            <a:prstGeom prst="rect">
              <a:avLst/>
            </a:prstGeom>
          </p:spPr>
        </p:pic>
      </p:grpSp>
      <p:pic>
        <p:nvPicPr>
          <p:cNvPr id="51" name="Picture 50" descr="A picture containing object, first-aid kit&#10;&#10;Description generated with high confidence">
            <a:extLst>
              <a:ext uri="{FF2B5EF4-FFF2-40B4-BE49-F238E27FC236}">
                <a16:creationId xmlns:a16="http://schemas.microsoft.com/office/drawing/2014/main" id="{F3ECAB3D-46A2-40CC-A65E-AC73AFCA2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5782769"/>
            <a:ext cx="378441" cy="378441"/>
          </a:xfrm>
          <a:prstGeom prst="rect">
            <a:avLst/>
          </a:prstGeom>
        </p:spPr>
      </p:pic>
      <p:pic>
        <p:nvPicPr>
          <p:cNvPr id="52" name="Picture 51">
            <a:extLst>
              <a:ext uri="{FF2B5EF4-FFF2-40B4-BE49-F238E27FC236}">
                <a16:creationId xmlns:a16="http://schemas.microsoft.com/office/drawing/2014/main" id="{A265B6BA-85E9-41F4-975D-9804E0724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5785632"/>
            <a:ext cx="434321" cy="434321"/>
          </a:xfrm>
          <a:prstGeom prst="rect">
            <a:avLst/>
          </a:prstGeom>
        </p:spPr>
      </p:pic>
      <p:sp>
        <p:nvSpPr>
          <p:cNvPr id="8" name="Rectangle 7">
            <a:extLst>
              <a:ext uri="{FF2B5EF4-FFF2-40B4-BE49-F238E27FC236}">
                <a16:creationId xmlns:a16="http://schemas.microsoft.com/office/drawing/2014/main" id="{B5B2F59C-62AE-4129-BB03-E9FE4CE2F4CD}"/>
              </a:ext>
            </a:extLst>
          </p:cNvPr>
          <p:cNvSpPr/>
          <p:nvPr/>
        </p:nvSpPr>
        <p:spPr bwMode="auto">
          <a:xfrm>
            <a:off x="6626251" y="162143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 name="Rectangle 53">
            <a:extLst>
              <a:ext uri="{FF2B5EF4-FFF2-40B4-BE49-F238E27FC236}">
                <a16:creationId xmlns:a16="http://schemas.microsoft.com/office/drawing/2014/main" id="{01516C63-C72A-43DD-AE7E-CC2798DEF24E}"/>
              </a:ext>
            </a:extLst>
          </p:cNvPr>
          <p:cNvSpPr/>
          <p:nvPr/>
        </p:nvSpPr>
        <p:spPr bwMode="auto">
          <a:xfrm>
            <a:off x="6626251" y="523314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9" name="Group 8">
            <a:extLst>
              <a:ext uri="{FF2B5EF4-FFF2-40B4-BE49-F238E27FC236}">
                <a16:creationId xmlns:a16="http://schemas.microsoft.com/office/drawing/2014/main" id="{B6086050-E31D-4BD6-AF0F-DF6DD9914EB8}"/>
              </a:ext>
            </a:extLst>
          </p:cNvPr>
          <p:cNvGrpSpPr/>
          <p:nvPr/>
        </p:nvGrpSpPr>
        <p:grpSpPr>
          <a:xfrm>
            <a:off x="984624" y="3578313"/>
            <a:ext cx="781835" cy="781835"/>
            <a:chOff x="588263" y="3358356"/>
            <a:chExt cx="1066800" cy="1066800"/>
          </a:xfrm>
        </p:grpSpPr>
        <p:sp>
          <p:nvSpPr>
            <p:cNvPr id="5" name="Oval 4">
              <a:extLst>
                <a:ext uri="{FF2B5EF4-FFF2-40B4-BE49-F238E27FC236}">
                  <a16:creationId xmlns:a16="http://schemas.microsoft.com/office/drawing/2014/main" id="{CAEF218E-9721-4651-8E8D-4901C293A427}"/>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85" name="globe_6" title="Icon of a monitor in front of a sphere made of lines">
              <a:extLst>
                <a:ext uri="{FF2B5EF4-FFF2-40B4-BE49-F238E27FC236}">
                  <a16:creationId xmlns:a16="http://schemas.microsoft.com/office/drawing/2014/main" id="{D0416C0E-E8BB-4A6D-A46C-11EED3614E69}"/>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18" name="Straight Arrow Connector 17">
            <a:extLst>
              <a:ext uri="{FF2B5EF4-FFF2-40B4-BE49-F238E27FC236}">
                <a16:creationId xmlns:a16="http://schemas.microsoft.com/office/drawing/2014/main" id="{88BC905B-5C89-49DC-A14F-AF7254EBEF42}"/>
              </a:ext>
            </a:extLst>
          </p:cNvPr>
          <p:cNvCxnSpPr>
            <a:stCxn id="60" idx="0"/>
          </p:cNvCxnSpPr>
          <p:nvPr/>
        </p:nvCxnSpPr>
        <p:spPr>
          <a:xfrm flipH="1" flipV="1">
            <a:off x="6062803" y="2586820"/>
            <a:ext cx="1579" cy="991494"/>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05593C26-3853-45F8-AFF9-2081F9038894}"/>
              </a:ext>
            </a:extLst>
          </p:cNvPr>
          <p:cNvCxnSpPr>
            <a:cxnSpLocks/>
            <a:stCxn id="60" idx="4"/>
          </p:cNvCxnSpPr>
          <p:nvPr/>
        </p:nvCxnSpPr>
        <p:spPr>
          <a:xfrm flipH="1">
            <a:off x="6062803" y="4360148"/>
            <a:ext cx="1579" cy="667167"/>
          </a:xfrm>
          <a:prstGeom prst="straightConnector1">
            <a:avLst/>
          </a:prstGeom>
          <a:noFill/>
          <a:ln w="15875" cap="flat" cmpd="sng" algn="ctr">
            <a:solidFill>
              <a:schemeClr val="accent3"/>
            </a:solidFill>
            <a:prstDash val="sysDash"/>
            <a:headEnd type="none" w="lg" len="med"/>
            <a:tailEnd type="arrow"/>
          </a:ln>
          <a:effectLst/>
        </p:spPr>
      </p:cxnSp>
      <p:grpSp>
        <p:nvGrpSpPr>
          <p:cNvPr id="15" name="Group 14">
            <a:extLst>
              <a:ext uri="{FF2B5EF4-FFF2-40B4-BE49-F238E27FC236}">
                <a16:creationId xmlns:a16="http://schemas.microsoft.com/office/drawing/2014/main" id="{D7C8FA90-A4BF-4809-B88F-8878626CE05A}"/>
              </a:ext>
            </a:extLst>
          </p:cNvPr>
          <p:cNvGrpSpPr/>
          <p:nvPr/>
        </p:nvGrpSpPr>
        <p:grpSpPr>
          <a:xfrm>
            <a:off x="5437107" y="3387670"/>
            <a:ext cx="1018193" cy="972478"/>
            <a:chOff x="5168752" y="3321547"/>
            <a:chExt cx="998319" cy="953496"/>
          </a:xfrm>
        </p:grpSpPr>
        <p:grpSp>
          <p:nvGrpSpPr>
            <p:cNvPr id="13" name="Group 12">
              <a:extLst>
                <a:ext uri="{FF2B5EF4-FFF2-40B4-BE49-F238E27FC236}">
                  <a16:creationId xmlns:a16="http://schemas.microsoft.com/office/drawing/2014/main" id="{CA5A67DD-3F0A-41C4-84A0-555C5C907657}"/>
                </a:ext>
              </a:extLst>
            </p:cNvPr>
            <p:cNvGrpSpPr/>
            <p:nvPr/>
          </p:nvGrpSpPr>
          <p:grpSpPr>
            <a:xfrm>
              <a:off x="5400497" y="3508469"/>
              <a:ext cx="766574" cy="766574"/>
              <a:chOff x="3911612" y="3508469"/>
              <a:chExt cx="766574" cy="766574"/>
            </a:xfrm>
          </p:grpSpPr>
          <p:sp>
            <p:nvSpPr>
              <p:cNvPr id="60" name="Oval 59">
                <a:extLst>
                  <a:ext uri="{FF2B5EF4-FFF2-40B4-BE49-F238E27FC236}">
                    <a16:creationId xmlns:a16="http://schemas.microsoft.com/office/drawing/2014/main" id="{472BC507-3067-4899-8E41-BFA10B2A86D7}"/>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3" name="Picture 1" descr="image001">
                <a:extLst>
                  <a:ext uri="{FF2B5EF4-FFF2-40B4-BE49-F238E27FC236}">
                    <a16:creationId xmlns:a16="http://schemas.microsoft.com/office/drawing/2014/main" id="{53BDE4AA-D7FC-4BF1-B954-D5B73D34D6B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61">
              <a:extLst>
                <a:ext uri="{FF2B5EF4-FFF2-40B4-BE49-F238E27FC236}">
                  <a16:creationId xmlns:a16="http://schemas.microsoft.com/office/drawing/2014/main" id="{CEE0C631-D2B3-4957-B5EF-E3F62F57E9E4}"/>
                </a:ext>
              </a:extLst>
            </p:cNvPr>
            <p:cNvGrpSpPr/>
            <p:nvPr/>
          </p:nvGrpSpPr>
          <p:grpSpPr>
            <a:xfrm>
              <a:off x="5168752" y="3321547"/>
              <a:ext cx="432858" cy="432858"/>
              <a:chOff x="1373037" y="2628501"/>
              <a:chExt cx="766574" cy="766574"/>
            </a:xfrm>
          </p:grpSpPr>
          <p:sp>
            <p:nvSpPr>
              <p:cNvPr id="63" name="Oval 62">
                <a:extLst>
                  <a:ext uri="{FF2B5EF4-FFF2-40B4-BE49-F238E27FC236}">
                    <a16:creationId xmlns:a16="http://schemas.microsoft.com/office/drawing/2014/main" id="{39C2EBBE-8DE4-4340-BAA8-BB0A748544B8}"/>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64" name="people_12" title="Icon of three people">
                <a:extLst>
                  <a:ext uri="{FF2B5EF4-FFF2-40B4-BE49-F238E27FC236}">
                    <a16:creationId xmlns:a16="http://schemas.microsoft.com/office/drawing/2014/main" id="{1A5FEEFE-FC82-461E-86AE-D85A01C1DF8F}"/>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grpSp>
        <p:nvGrpSpPr>
          <p:cNvPr id="25" name="Group 24">
            <a:extLst>
              <a:ext uri="{FF2B5EF4-FFF2-40B4-BE49-F238E27FC236}">
                <a16:creationId xmlns:a16="http://schemas.microsoft.com/office/drawing/2014/main" id="{23AFABB3-A827-4331-B344-B690661E4731}"/>
              </a:ext>
            </a:extLst>
          </p:cNvPr>
          <p:cNvGrpSpPr/>
          <p:nvPr/>
        </p:nvGrpSpPr>
        <p:grpSpPr>
          <a:xfrm>
            <a:off x="7276932" y="3040675"/>
            <a:ext cx="323402" cy="1908904"/>
            <a:chOff x="7376260" y="2981325"/>
            <a:chExt cx="317090" cy="1871644"/>
          </a:xfrm>
        </p:grpSpPr>
        <p:cxnSp>
          <p:nvCxnSpPr>
            <p:cNvPr id="23" name="Straight Arrow Connector 22">
              <a:extLst>
                <a:ext uri="{FF2B5EF4-FFF2-40B4-BE49-F238E27FC236}">
                  <a16:creationId xmlns:a16="http://schemas.microsoft.com/office/drawing/2014/main" id="{D56566B6-0B89-4F25-A915-58F0A00C97F9}"/>
                </a:ext>
              </a:extLst>
            </p:cNvPr>
            <p:cNvCxnSpPr/>
            <p:nvPr/>
          </p:nvCxnSpPr>
          <p:spPr>
            <a:xfrm>
              <a:off x="7376260" y="2981325"/>
              <a:ext cx="0" cy="1871644"/>
            </a:xfrm>
            <a:prstGeom prst="straightConnector1">
              <a:avLst/>
            </a:prstGeom>
            <a:noFill/>
            <a:ln w="15875" cap="flat" cmpd="sng" algn="ctr">
              <a:solidFill>
                <a:schemeClr val="accent3"/>
              </a:solidFill>
              <a:prstDash val="sysDash"/>
              <a:headEnd type="none" w="lg" len="med"/>
              <a:tailEnd type="arrow"/>
            </a:ln>
            <a:effectLst/>
          </p:spPr>
        </p:cxnSp>
        <p:cxnSp>
          <p:nvCxnSpPr>
            <p:cNvPr id="75" name="Straight Arrow Connector 74">
              <a:extLst>
                <a:ext uri="{FF2B5EF4-FFF2-40B4-BE49-F238E27FC236}">
                  <a16:creationId xmlns:a16="http://schemas.microsoft.com/office/drawing/2014/main" id="{13CD765C-E960-4504-83EA-BCC07229171F}"/>
                </a:ext>
              </a:extLst>
            </p:cNvPr>
            <p:cNvCxnSpPr>
              <a:cxnSpLocks/>
            </p:cNvCxnSpPr>
            <p:nvPr/>
          </p:nvCxnSpPr>
          <p:spPr>
            <a:xfrm flipV="1">
              <a:off x="7693350" y="2981325"/>
              <a:ext cx="0" cy="1871644"/>
            </a:xfrm>
            <a:prstGeom prst="straightConnector1">
              <a:avLst/>
            </a:prstGeom>
            <a:noFill/>
            <a:ln w="15875" cap="flat" cmpd="sng" algn="ctr">
              <a:solidFill>
                <a:schemeClr val="accent3"/>
              </a:solidFill>
              <a:prstDash val="sysDash"/>
              <a:headEnd type="none" w="lg" len="med"/>
              <a:tailEnd type="arrow"/>
            </a:ln>
            <a:effectLst/>
          </p:spPr>
        </p:cxnSp>
      </p:grpSp>
      <p:grpSp>
        <p:nvGrpSpPr>
          <p:cNvPr id="77" name="Group 76">
            <a:extLst>
              <a:ext uri="{FF2B5EF4-FFF2-40B4-BE49-F238E27FC236}">
                <a16:creationId xmlns:a16="http://schemas.microsoft.com/office/drawing/2014/main" id="{9DB766DC-3D66-4AAF-9627-13E80BB0DA4F}"/>
              </a:ext>
            </a:extLst>
          </p:cNvPr>
          <p:cNvGrpSpPr/>
          <p:nvPr/>
        </p:nvGrpSpPr>
        <p:grpSpPr>
          <a:xfrm>
            <a:off x="617633" y="3748493"/>
            <a:ext cx="441475" cy="441475"/>
            <a:chOff x="1373037" y="2628501"/>
            <a:chExt cx="766574" cy="766574"/>
          </a:xfrm>
        </p:grpSpPr>
        <p:sp>
          <p:nvSpPr>
            <p:cNvPr id="78" name="Oval 77">
              <a:extLst>
                <a:ext uri="{FF2B5EF4-FFF2-40B4-BE49-F238E27FC236}">
                  <a16:creationId xmlns:a16="http://schemas.microsoft.com/office/drawing/2014/main" id="{4BA0810B-32D3-4A84-80C9-1D6A7097E612}"/>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9" name="people_12" title="Icon of three people">
              <a:extLst>
                <a:ext uri="{FF2B5EF4-FFF2-40B4-BE49-F238E27FC236}">
                  <a16:creationId xmlns:a16="http://schemas.microsoft.com/office/drawing/2014/main" id="{EFC3793A-BDAB-4078-90E8-77DC60883016}"/>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26" name="Group 25">
            <a:extLst>
              <a:ext uri="{FF2B5EF4-FFF2-40B4-BE49-F238E27FC236}">
                <a16:creationId xmlns:a16="http://schemas.microsoft.com/office/drawing/2014/main" id="{87D75E0B-DEF7-43AC-B5BE-FFC51FD70FAA}"/>
              </a:ext>
            </a:extLst>
          </p:cNvPr>
          <p:cNvGrpSpPr/>
          <p:nvPr/>
        </p:nvGrpSpPr>
        <p:grpSpPr>
          <a:xfrm>
            <a:off x="880147" y="3289923"/>
            <a:ext cx="441475" cy="1358616"/>
            <a:chOff x="793788" y="3218281"/>
            <a:chExt cx="432858" cy="1332097"/>
          </a:xfrm>
        </p:grpSpPr>
        <p:grpSp>
          <p:nvGrpSpPr>
            <p:cNvPr id="10" name="Group 9">
              <a:extLst>
                <a:ext uri="{FF2B5EF4-FFF2-40B4-BE49-F238E27FC236}">
                  <a16:creationId xmlns:a16="http://schemas.microsoft.com/office/drawing/2014/main" id="{72B6D864-536C-4A69-AD5C-64181AEF963A}"/>
                </a:ext>
              </a:extLst>
            </p:cNvPr>
            <p:cNvGrpSpPr/>
            <p:nvPr/>
          </p:nvGrpSpPr>
          <p:grpSpPr>
            <a:xfrm>
              <a:off x="793788" y="3218281"/>
              <a:ext cx="432858" cy="432858"/>
              <a:chOff x="1373037" y="2628501"/>
              <a:chExt cx="766574" cy="766574"/>
            </a:xfrm>
          </p:grpSpPr>
          <p:sp>
            <p:nvSpPr>
              <p:cNvPr id="56" name="Oval 55">
                <a:extLst>
                  <a:ext uri="{FF2B5EF4-FFF2-40B4-BE49-F238E27FC236}">
                    <a16:creationId xmlns:a16="http://schemas.microsoft.com/office/drawing/2014/main" id="{FBD31131-58D2-478E-BB77-454900E98CB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6" name="people_12" title="Icon of three people">
                <a:extLst>
                  <a:ext uri="{FF2B5EF4-FFF2-40B4-BE49-F238E27FC236}">
                    <a16:creationId xmlns:a16="http://schemas.microsoft.com/office/drawing/2014/main" id="{F04DA509-CC10-4E4E-AA8B-1637C14C8B11}"/>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80" name="Group 79">
              <a:extLst>
                <a:ext uri="{FF2B5EF4-FFF2-40B4-BE49-F238E27FC236}">
                  <a16:creationId xmlns:a16="http://schemas.microsoft.com/office/drawing/2014/main" id="{DE371337-0E4F-4859-9AD3-081254925C78}"/>
                </a:ext>
              </a:extLst>
            </p:cNvPr>
            <p:cNvGrpSpPr/>
            <p:nvPr/>
          </p:nvGrpSpPr>
          <p:grpSpPr>
            <a:xfrm>
              <a:off x="793788" y="4117520"/>
              <a:ext cx="432858" cy="432858"/>
              <a:chOff x="1373037" y="2628501"/>
              <a:chExt cx="766574" cy="766574"/>
            </a:xfrm>
          </p:grpSpPr>
          <p:sp>
            <p:nvSpPr>
              <p:cNvPr id="81" name="Oval 80">
                <a:extLst>
                  <a:ext uri="{FF2B5EF4-FFF2-40B4-BE49-F238E27FC236}">
                    <a16:creationId xmlns:a16="http://schemas.microsoft.com/office/drawing/2014/main" id="{285C5061-86F8-4196-A512-43F90B61AA8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2" name="people_12" title="Icon of three people">
                <a:extLst>
                  <a:ext uri="{FF2B5EF4-FFF2-40B4-BE49-F238E27FC236}">
                    <a16:creationId xmlns:a16="http://schemas.microsoft.com/office/drawing/2014/main" id="{6FAC40AB-3270-40E2-B42B-F0B9F4BBC8CD}"/>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cxnSp>
        <p:nvCxnSpPr>
          <p:cNvPr id="30" name="Straight Arrow Connector 29">
            <a:extLst>
              <a:ext uri="{FF2B5EF4-FFF2-40B4-BE49-F238E27FC236}">
                <a16:creationId xmlns:a16="http://schemas.microsoft.com/office/drawing/2014/main" id="{137E2FCD-207F-4598-BB3A-887962013B05}"/>
              </a:ext>
            </a:extLst>
          </p:cNvPr>
          <p:cNvCxnSpPr>
            <a:stCxn id="88" idx="2"/>
          </p:cNvCxnSpPr>
          <p:nvPr/>
        </p:nvCxnSpPr>
        <p:spPr>
          <a:xfrm flipH="1">
            <a:off x="3598183" y="4310430"/>
            <a:ext cx="3600" cy="499280"/>
          </a:xfrm>
          <a:prstGeom prst="straightConnector1">
            <a:avLst/>
          </a:prstGeom>
          <a:noFill/>
          <a:ln w="15875" cap="flat" cmpd="sng" algn="ctr">
            <a:solidFill>
              <a:schemeClr val="accent3"/>
            </a:solidFill>
            <a:prstDash val="sysDash"/>
            <a:headEnd type="none" w="lg" len="med"/>
            <a:tailEnd type="arrow"/>
          </a:ln>
          <a:effectLst/>
        </p:spPr>
      </p:cxnSp>
      <p:cxnSp>
        <p:nvCxnSpPr>
          <p:cNvPr id="32" name="Straight Arrow Connector 31">
            <a:extLst>
              <a:ext uri="{FF2B5EF4-FFF2-40B4-BE49-F238E27FC236}">
                <a16:creationId xmlns:a16="http://schemas.microsoft.com/office/drawing/2014/main" id="{364D822E-FA71-43C7-8C7C-7774C149F655}"/>
              </a:ext>
            </a:extLst>
          </p:cNvPr>
          <p:cNvCxnSpPr>
            <a:stCxn id="5" idx="6"/>
          </p:cNvCxnSpPr>
          <p:nvPr/>
        </p:nvCxnSpPr>
        <p:spPr>
          <a:xfrm>
            <a:off x="1766459" y="3969230"/>
            <a:ext cx="1409575" cy="0"/>
          </a:xfrm>
          <a:prstGeom prst="straightConnector1">
            <a:avLst/>
          </a:prstGeom>
          <a:noFill/>
          <a:ln w="15875" cap="flat" cmpd="sng" algn="ctr">
            <a:solidFill>
              <a:schemeClr val="accent3"/>
            </a:solidFill>
            <a:prstDash val="sysDash"/>
            <a:headEnd type="none" w="lg" len="med"/>
            <a:tailEnd type="arrow"/>
          </a:ln>
          <a:effectLst/>
        </p:spPr>
      </p:cxnSp>
      <p:cxnSp>
        <p:nvCxnSpPr>
          <p:cNvPr id="34" name="Connector: Elbow 33">
            <a:extLst>
              <a:ext uri="{FF2B5EF4-FFF2-40B4-BE49-F238E27FC236}">
                <a16:creationId xmlns:a16="http://schemas.microsoft.com/office/drawing/2014/main" id="{1E864612-B145-459F-9AFD-D2696EC460FF}"/>
              </a:ext>
            </a:extLst>
          </p:cNvPr>
          <p:cNvCxnSpPr>
            <a:cxnSpLocks/>
            <a:stCxn id="88" idx="3"/>
            <a:endCxn id="84" idx="1"/>
          </p:cNvCxnSpPr>
          <p:nvPr/>
        </p:nvCxnSpPr>
        <p:spPr>
          <a:xfrm flipV="1">
            <a:off x="3942982" y="2163376"/>
            <a:ext cx="1541445" cy="1805854"/>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39" name="Connector: Elbow 38">
            <a:extLst>
              <a:ext uri="{FF2B5EF4-FFF2-40B4-BE49-F238E27FC236}">
                <a16:creationId xmlns:a16="http://schemas.microsoft.com/office/drawing/2014/main" id="{1AF0F486-AA80-4CC6-9C32-60C1CB8AD155}"/>
              </a:ext>
            </a:extLst>
          </p:cNvPr>
          <p:cNvCxnSpPr>
            <a:cxnSpLocks/>
            <a:stCxn id="88" idx="3"/>
            <a:endCxn id="47" idx="1"/>
          </p:cNvCxnSpPr>
          <p:nvPr/>
        </p:nvCxnSpPr>
        <p:spPr>
          <a:xfrm>
            <a:off x="3942982" y="3969230"/>
            <a:ext cx="1541445" cy="1805856"/>
          </a:xfrm>
          <a:prstGeom prst="bentConnector3">
            <a:avLst>
              <a:gd name="adj1" fmla="val 50000"/>
            </a:avLst>
          </a:prstGeom>
          <a:noFill/>
          <a:ln w="15875" cap="flat" cmpd="sng" algn="ctr">
            <a:solidFill>
              <a:schemeClr val="accent3"/>
            </a:solidFill>
            <a:prstDash val="sysDash"/>
            <a:headEnd type="none" w="lg" len="med"/>
            <a:tailEnd type="arrow"/>
          </a:ln>
          <a:effectLst/>
        </p:spPr>
      </p:cxnSp>
      <p:sp>
        <p:nvSpPr>
          <p:cNvPr id="117" name="Oval 116">
            <a:extLst>
              <a:ext uri="{FF2B5EF4-FFF2-40B4-BE49-F238E27FC236}">
                <a16:creationId xmlns:a16="http://schemas.microsoft.com/office/drawing/2014/main" id="{4F8C8EF1-F170-4FE9-81DA-2812DCE3C3A2}"/>
              </a:ext>
            </a:extLst>
          </p:cNvPr>
          <p:cNvSpPr/>
          <p:nvPr/>
        </p:nvSpPr>
        <p:spPr>
          <a:xfrm>
            <a:off x="5475146" y="4071530"/>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118" name="Oval 117">
            <a:extLst>
              <a:ext uri="{FF2B5EF4-FFF2-40B4-BE49-F238E27FC236}">
                <a16:creationId xmlns:a16="http://schemas.microsoft.com/office/drawing/2014/main" id="{F2803AB7-9A57-4BE7-9E0F-210B46386153}"/>
              </a:ext>
            </a:extLst>
          </p:cNvPr>
          <p:cNvSpPr/>
          <p:nvPr/>
        </p:nvSpPr>
        <p:spPr>
          <a:xfrm>
            <a:off x="7737216" y="3841851"/>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sp>
        <p:nvSpPr>
          <p:cNvPr id="119" name="TextBox 118">
            <a:extLst>
              <a:ext uri="{FF2B5EF4-FFF2-40B4-BE49-F238E27FC236}">
                <a16:creationId xmlns:a16="http://schemas.microsoft.com/office/drawing/2014/main" id="{5C488939-C713-4F87-B111-C67BD770BDBC}"/>
              </a:ext>
            </a:extLst>
          </p:cNvPr>
          <p:cNvSpPr txBox="1"/>
          <p:nvPr/>
        </p:nvSpPr>
        <p:spPr>
          <a:xfrm>
            <a:off x="4244882" y="5847306"/>
            <a:ext cx="1230265" cy="531812"/>
          </a:xfrm>
          <a:prstGeom prst="rect">
            <a:avLst/>
          </a:prstGeom>
          <a:noFill/>
        </p:spPr>
        <p:txBody>
          <a:bodyPr wrap="square" rtlCol="0">
            <a:spAutoFit/>
          </a:bodyPr>
          <a:lstStyle/>
          <a:p>
            <a:pPr algn="r"/>
            <a:r>
              <a:rPr lang="en-US" sz="1428" dirty="0">
                <a:gradFill>
                  <a:gsLst>
                    <a:gs pos="40075">
                      <a:schemeClr val="tx1"/>
                    </a:gs>
                    <a:gs pos="30000">
                      <a:schemeClr val="tx1"/>
                    </a:gs>
                  </a:gsLst>
                  <a:lin ang="5400000" scaled="0"/>
                </a:gradFill>
                <a:cs typeface="Segoe UI Semilight" panose="020B0402040204020203" pitchFamily="34" charset="0"/>
              </a:rPr>
              <a:t>Azure Stack Hub</a:t>
            </a:r>
          </a:p>
        </p:txBody>
      </p:sp>
      <p:sp>
        <p:nvSpPr>
          <p:cNvPr id="41" name="Rectangle 40">
            <a:extLst>
              <a:ext uri="{FF2B5EF4-FFF2-40B4-BE49-F238E27FC236}">
                <a16:creationId xmlns:a16="http://schemas.microsoft.com/office/drawing/2014/main" id="{8807C606-7171-4964-8BE2-BD79FB375C8B}"/>
              </a:ext>
            </a:extLst>
          </p:cNvPr>
          <p:cNvSpPr/>
          <p:nvPr/>
        </p:nvSpPr>
        <p:spPr bwMode="auto">
          <a:xfrm>
            <a:off x="300415" y="1243470"/>
            <a:ext cx="3991043" cy="5451520"/>
          </a:xfrm>
          <a:prstGeom prst="rect">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7" name="Rectangle 56">
            <a:extLst>
              <a:ext uri="{FF2B5EF4-FFF2-40B4-BE49-F238E27FC236}">
                <a16:creationId xmlns:a16="http://schemas.microsoft.com/office/drawing/2014/main" id="{70EF25AF-95B8-4F1E-BB3E-5D81C21F5671}"/>
              </a:ext>
            </a:extLst>
          </p:cNvPr>
          <p:cNvSpPr/>
          <p:nvPr/>
        </p:nvSpPr>
        <p:spPr bwMode="auto">
          <a:xfrm>
            <a:off x="6588652" y="1243470"/>
            <a:ext cx="2053974" cy="5451520"/>
          </a:xfrm>
          <a:prstGeom prst="rect">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20" name="Rectangle 119">
            <a:extLst>
              <a:ext uri="{FF2B5EF4-FFF2-40B4-BE49-F238E27FC236}">
                <a16:creationId xmlns:a16="http://schemas.microsoft.com/office/drawing/2014/main" id="{EB59579D-0E1C-4AE1-987C-A9A4305D61DF}"/>
              </a:ext>
            </a:extLst>
          </p:cNvPr>
          <p:cNvSpPr/>
          <p:nvPr/>
        </p:nvSpPr>
        <p:spPr bwMode="auto">
          <a:xfrm>
            <a:off x="4291457" y="1243470"/>
            <a:ext cx="2297195" cy="5451520"/>
          </a:xfrm>
          <a:prstGeom prst="rect">
            <a:avLst/>
          </a:prstGeom>
          <a:noFill/>
          <a:ln w="34925">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70343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500"/>
                                        <p:tgtEl>
                                          <p:spTgt spid="120"/>
                                        </p:tgtEl>
                                      </p:cBhvr>
                                    </p:animEffect>
                                  </p:childTnLst>
                                </p:cTn>
                              </p:par>
                              <p:par>
                                <p:cTn id="14" presetID="42" presetClass="path" presetSubtype="0" decel="100000" fill="hold" grpId="1" nodeType="withEffect">
                                  <p:stCondLst>
                                    <p:cond delay="0"/>
                                  </p:stCondLst>
                                  <p:childTnLst>
                                    <p:animMotion origin="layout" path="M 2.25428E-6 0.04607 L 2.25428E-6 -6.58193E-7 " pathEditMode="relative" rAng="0" ptsTypes="AA">
                                      <p:cBhvr>
                                        <p:cTn id="15" dur="600" fill="hold"/>
                                        <p:tgtEl>
                                          <p:spTgt spid="12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7" grpId="0" animBg="1"/>
      <p:bldP spid="120" grpId="0" animBg="1"/>
      <p:bldP spid="12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p:txBody>
          <a:bodyPr/>
          <a:lstStyle/>
          <a:p>
            <a:r>
              <a:rPr lang="en-US"/>
              <a:t>Hybrid DevOps</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1243" y="5177132"/>
            <a:ext cx="11834817" cy="877624"/>
            <a:chOff x="294498" y="4755329"/>
            <a:chExt cx="11603815" cy="860494"/>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55331"/>
              <a:ext cx="3834861" cy="8604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ea typeface="Segoe UI" pitchFamily="34" charset="0"/>
                  <a:cs typeface="Segoe UI" pitchFamily="34" charset="0"/>
                </a:rPr>
                <a:t>Portable cloud-native applications and infrastructure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55331"/>
              <a:ext cx="3834861" cy="8604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ea typeface="Segoe UI" pitchFamily="34" charset="0"/>
                  <a:cs typeface="Segoe UI" pitchFamily="34" charset="0"/>
                </a:rPr>
                <a:t>Use the same tools </a:t>
              </a:r>
              <a:br>
                <a:rPr lang="en-US" sz="2040">
                  <a:gradFill>
                    <a:gsLst>
                      <a:gs pos="0">
                        <a:srgbClr val="FFFFFF"/>
                      </a:gs>
                      <a:gs pos="100000">
                        <a:srgbClr val="FFFFFF"/>
                      </a:gs>
                    </a:gsLst>
                    <a:lin ang="5400000" scaled="0"/>
                  </a:gradFill>
                  <a:ea typeface="Segoe UI" pitchFamily="34" charset="0"/>
                  <a:cs typeface="Segoe UI" pitchFamily="34" charset="0"/>
                </a:rPr>
              </a:br>
              <a:r>
                <a:rPr lang="en-US" sz="2040">
                  <a:gradFill>
                    <a:gsLst>
                      <a:gs pos="0">
                        <a:srgbClr val="FFFFFF"/>
                      </a:gs>
                      <a:gs pos="100000">
                        <a:srgbClr val="FFFFFF"/>
                      </a:gs>
                    </a:gsLst>
                    <a:lin ang="5400000" scaled="0"/>
                  </a:gradFill>
                  <a:ea typeface="Segoe UI" pitchFamily="34" charset="0"/>
                  <a:cs typeface="Segoe UI" pitchFamily="34" charset="0"/>
                </a:rPr>
                <a:t>across cloud boundaries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55329"/>
              <a:ext cx="3834861" cy="8604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ea typeface="Segoe UI" pitchFamily="34" charset="0"/>
                  <a:cs typeface="Segoe UI" pitchFamily="34" charset="0"/>
                </a:rPr>
                <a:t>Extend Azure </a:t>
              </a:r>
              <a:br>
                <a:rPr lang="en-US" sz="2040">
                  <a:gradFill>
                    <a:gsLst>
                      <a:gs pos="0">
                        <a:srgbClr val="FFFFFF"/>
                      </a:gs>
                      <a:gs pos="100000">
                        <a:srgbClr val="FFFFFF"/>
                      </a:gs>
                    </a:gsLst>
                    <a:lin ang="5400000" scaled="0"/>
                  </a:gradFill>
                  <a:ea typeface="Segoe UI" pitchFamily="34" charset="0"/>
                  <a:cs typeface="Segoe UI" pitchFamily="34" charset="0"/>
                </a:rPr>
              </a:br>
              <a:r>
                <a:rPr lang="en-US" sz="2040">
                  <a:gradFill>
                    <a:gsLst>
                      <a:gs pos="0">
                        <a:srgbClr val="FFFFFF"/>
                      </a:gs>
                      <a:gs pos="100000">
                        <a:srgbClr val="FFFFFF"/>
                      </a:gs>
                    </a:gsLst>
                    <a:lin ang="5400000" scaled="0"/>
                  </a:gradFill>
                  <a:ea typeface="Segoe UI" pitchFamily="34" charset="0"/>
                  <a:cs typeface="Segoe UI" pitchFamily="34" charset="0"/>
                </a:rPr>
                <a:t>for specialized needs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89454" y="4982098"/>
            <a:ext cx="11057568"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CAD932A-B7B2-4782-90F6-B1EAEB9B1F42}"/>
              </a:ext>
            </a:extLst>
          </p:cNvPr>
          <p:cNvPicPr>
            <a:picLocks noChangeAspect="1"/>
          </p:cNvPicPr>
          <p:nvPr/>
        </p:nvPicPr>
        <p:blipFill>
          <a:blip r:embed="rId2"/>
          <a:stretch>
            <a:fillRect/>
          </a:stretch>
        </p:blipFill>
        <p:spPr>
          <a:xfrm>
            <a:off x="1112837" y="1744662"/>
            <a:ext cx="9524559" cy="2775175"/>
          </a:xfrm>
          <a:prstGeom prst="rect">
            <a:avLst/>
          </a:prstGeom>
        </p:spPr>
      </p:pic>
    </p:spTree>
    <p:extLst>
      <p:ext uri="{BB962C8B-B14F-4D97-AF65-F5344CB8AC3E}">
        <p14:creationId xmlns:p14="http://schemas.microsoft.com/office/powerpoint/2010/main" val="39634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1 L 0 2.22222E-6 " pathEditMode="relative" rAng="0" ptsTypes="AA">
                                      <p:cBhvr>
                                        <p:cTn id="12" dur="600" fill="hold"/>
                                        <p:tgtEl>
                                          <p:spTgt spid="1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Changes to application code and ARM template</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Code and ARM template checked into Azure Repos</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Automatic application build and unit tests</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Orchestrated deployment of application artifacts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with environment-specific parameters</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Application runs on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App Service on both Azure and Azure Stack Hub</a:t>
            </a:r>
          </a:p>
        </p:txBody>
      </p:sp>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p:txBody>
          <a:bodyPr/>
          <a:lstStyle/>
          <a:p>
            <a:r>
              <a:rPr lang="en-US"/>
              <a:t>Hybrid DevOps</a:t>
            </a:r>
          </a:p>
        </p:txBody>
      </p:sp>
      <p:grpSp>
        <p:nvGrpSpPr>
          <p:cNvPr id="38" name="Group 37">
            <a:extLst>
              <a:ext uri="{FF2B5EF4-FFF2-40B4-BE49-F238E27FC236}">
                <a16:creationId xmlns:a16="http://schemas.microsoft.com/office/drawing/2014/main" id="{E87AE17F-7DC8-45C3-83DF-57606E981B4E}"/>
              </a:ext>
            </a:extLst>
          </p:cNvPr>
          <p:cNvGrpSpPr/>
          <p:nvPr/>
        </p:nvGrpSpPr>
        <p:grpSpPr>
          <a:xfrm>
            <a:off x="865976" y="2286181"/>
            <a:ext cx="7395227" cy="3837772"/>
            <a:chOff x="848208" y="2743200"/>
            <a:chExt cx="7250881" cy="3762863"/>
          </a:xfrm>
        </p:grpSpPr>
        <p:grpSp>
          <p:nvGrpSpPr>
            <p:cNvPr id="6" name="Group 5">
              <a:extLst>
                <a:ext uri="{FF2B5EF4-FFF2-40B4-BE49-F238E27FC236}">
                  <a16:creationId xmlns:a16="http://schemas.microsoft.com/office/drawing/2014/main" id="{60BD0FF6-B1A5-4A39-A752-57D42CC47B23}"/>
                </a:ext>
              </a:extLst>
            </p:cNvPr>
            <p:cNvGrpSpPr/>
            <p:nvPr/>
          </p:nvGrpSpPr>
          <p:grpSpPr>
            <a:xfrm>
              <a:off x="6670773" y="4626107"/>
              <a:ext cx="1428316" cy="1670597"/>
              <a:chOff x="6727734" y="4368998"/>
              <a:chExt cx="1428316" cy="1670597"/>
            </a:xfrm>
          </p:grpSpPr>
          <p:sp>
            <p:nvSpPr>
              <p:cNvPr id="84" name="Rectangle 83">
                <a:extLst>
                  <a:ext uri="{FF2B5EF4-FFF2-40B4-BE49-F238E27FC236}">
                    <a16:creationId xmlns:a16="http://schemas.microsoft.com/office/drawing/2014/main" id="{A248BA22-EE61-4579-85B5-5BEE105F30E8}"/>
                  </a:ext>
                </a:extLst>
              </p:cNvPr>
              <p:cNvSpPr/>
              <p:nvPr/>
            </p:nvSpPr>
            <p:spPr>
              <a:xfrm>
                <a:off x="6727734" y="4368998"/>
                <a:ext cx="1428316"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r>
                  <a:rPr lang="en-US" sz="1428">
                    <a:gradFill>
                      <a:gsLst>
                        <a:gs pos="40075">
                          <a:schemeClr val="tx1"/>
                        </a:gs>
                        <a:gs pos="30000">
                          <a:schemeClr val="tx1"/>
                        </a:gs>
                      </a:gsLst>
                      <a:lin ang="5400000" scaled="0"/>
                    </a:gradFill>
                  </a:rPr>
                  <a:t>App service</a:t>
                </a:r>
              </a:p>
            </p:txBody>
          </p:sp>
          <p:sp>
            <p:nvSpPr>
              <p:cNvPr id="92" name="TextBox 91">
                <a:extLst>
                  <a:ext uri="{FF2B5EF4-FFF2-40B4-BE49-F238E27FC236}">
                    <a16:creationId xmlns:a16="http://schemas.microsoft.com/office/drawing/2014/main" id="{6D73FD06-405C-457A-9709-5566EB2FD1D4}"/>
                  </a:ext>
                </a:extLst>
              </p:cNvPr>
              <p:cNvSpPr txBox="1"/>
              <p:nvPr/>
            </p:nvSpPr>
            <p:spPr>
              <a:xfrm>
                <a:off x="7068612" y="5727522"/>
                <a:ext cx="746560" cy="312073"/>
              </a:xfrm>
              <a:prstGeom prst="rect">
                <a:avLst/>
              </a:prstGeom>
              <a:noFill/>
            </p:spPr>
            <p:txBody>
              <a:bodyPr wrap="square" rtlCol="0">
                <a:spAutoFit/>
              </a:bodyPr>
              <a:lstStyle/>
              <a:p>
                <a:pPr algn="ctr"/>
                <a:r>
                  <a:rPr lang="en-US" sz="1428">
                    <a:gradFill>
                      <a:gsLst>
                        <a:gs pos="40075">
                          <a:schemeClr val="tx1"/>
                        </a:gs>
                        <a:gs pos="30000">
                          <a:schemeClr val="tx1"/>
                        </a:gs>
                      </a:gsLst>
                      <a:lin ang="5400000" scaled="0"/>
                    </a:gradFill>
                    <a:cs typeface="Segoe UI Semilight" panose="020B0402040204020203" pitchFamily="34" charset="0"/>
                  </a:rPr>
                  <a:t>Azure</a:t>
                </a:r>
              </a:p>
            </p:txBody>
          </p:sp>
          <p:pic>
            <p:nvPicPr>
              <p:cNvPr id="49" name="Picture 48" descr="A close up of a logo&#10;&#10;Description generated with high confidence">
                <a:extLst>
                  <a:ext uri="{FF2B5EF4-FFF2-40B4-BE49-F238E27FC236}">
                    <a16:creationId xmlns:a16="http://schemas.microsoft.com/office/drawing/2014/main" id="{5EAA713C-4EAE-48B2-9823-924811E13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979" y="4556745"/>
                <a:ext cx="589826" cy="589826"/>
              </a:xfrm>
              <a:prstGeom prst="rect">
                <a:avLst/>
              </a:prstGeom>
            </p:spPr>
          </p:pic>
        </p:grpSp>
        <p:grpSp>
          <p:nvGrpSpPr>
            <p:cNvPr id="108" name="Group 107">
              <a:extLst>
                <a:ext uri="{FF2B5EF4-FFF2-40B4-BE49-F238E27FC236}">
                  <a16:creationId xmlns:a16="http://schemas.microsoft.com/office/drawing/2014/main" id="{9D0ACC30-266D-4E40-9822-9D255B5871AA}"/>
                </a:ext>
              </a:extLst>
            </p:cNvPr>
            <p:cNvGrpSpPr/>
            <p:nvPr/>
          </p:nvGrpSpPr>
          <p:grpSpPr>
            <a:xfrm>
              <a:off x="4851677" y="4626107"/>
              <a:ext cx="1428316" cy="1879956"/>
              <a:chOff x="6727734" y="4368998"/>
              <a:chExt cx="1428316" cy="1879956"/>
            </a:xfrm>
          </p:grpSpPr>
          <p:sp>
            <p:nvSpPr>
              <p:cNvPr id="109" name="Rectangle 108">
                <a:extLst>
                  <a:ext uri="{FF2B5EF4-FFF2-40B4-BE49-F238E27FC236}">
                    <a16:creationId xmlns:a16="http://schemas.microsoft.com/office/drawing/2014/main" id="{14D02132-6618-46ED-B063-5479EA4428D3}"/>
                  </a:ext>
                </a:extLst>
              </p:cNvPr>
              <p:cNvSpPr/>
              <p:nvPr/>
            </p:nvSpPr>
            <p:spPr>
              <a:xfrm>
                <a:off x="6727734" y="4368998"/>
                <a:ext cx="1428316"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r>
                  <a:rPr lang="en-US" sz="1428">
                    <a:gradFill>
                      <a:gsLst>
                        <a:gs pos="40075">
                          <a:schemeClr val="tx1"/>
                        </a:gs>
                        <a:gs pos="30000">
                          <a:schemeClr val="tx1"/>
                        </a:gs>
                      </a:gsLst>
                      <a:lin ang="5400000" scaled="0"/>
                    </a:gradFill>
                  </a:rPr>
                  <a:t>App service</a:t>
                </a:r>
              </a:p>
            </p:txBody>
          </p:sp>
          <p:sp>
            <p:nvSpPr>
              <p:cNvPr id="110" name="TextBox 109">
                <a:extLst>
                  <a:ext uri="{FF2B5EF4-FFF2-40B4-BE49-F238E27FC236}">
                    <a16:creationId xmlns:a16="http://schemas.microsoft.com/office/drawing/2014/main" id="{F93AA274-91E9-40BC-936C-4D62AEB8E3C5}"/>
                  </a:ext>
                </a:extLst>
              </p:cNvPr>
              <p:cNvSpPr txBox="1"/>
              <p:nvPr/>
            </p:nvSpPr>
            <p:spPr>
              <a:xfrm>
                <a:off x="6888867" y="5727522"/>
                <a:ext cx="1106050" cy="521432"/>
              </a:xfrm>
              <a:prstGeom prst="rect">
                <a:avLst/>
              </a:prstGeom>
              <a:noFill/>
            </p:spPr>
            <p:txBody>
              <a:bodyPr wrap="square" rtlCol="0">
                <a:spAutoFit/>
              </a:bodyPr>
              <a:lstStyle/>
              <a:p>
                <a:pPr algn="ctr"/>
                <a:r>
                  <a:rPr lang="en-US" sz="1428" dirty="0">
                    <a:gradFill>
                      <a:gsLst>
                        <a:gs pos="40075">
                          <a:schemeClr val="tx1"/>
                        </a:gs>
                        <a:gs pos="30000">
                          <a:schemeClr val="tx1"/>
                        </a:gs>
                      </a:gsLst>
                      <a:lin ang="5400000" scaled="0"/>
                    </a:gradFill>
                    <a:cs typeface="Segoe UI Semilight" panose="020B0402040204020203" pitchFamily="34" charset="0"/>
                  </a:rPr>
                  <a:t>Azure Stack Hub</a:t>
                </a:r>
              </a:p>
            </p:txBody>
          </p:sp>
          <p:pic>
            <p:nvPicPr>
              <p:cNvPr id="111" name="Picture 110" descr="A close up of a logo&#10;&#10;Description generated with high confidence">
                <a:extLst>
                  <a:ext uri="{FF2B5EF4-FFF2-40B4-BE49-F238E27FC236}">
                    <a16:creationId xmlns:a16="http://schemas.microsoft.com/office/drawing/2014/main" id="{45704AEE-2F04-429E-A4E1-8833760BB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979" y="4556745"/>
                <a:ext cx="589826" cy="589826"/>
              </a:xfrm>
              <a:prstGeom prst="rect">
                <a:avLst/>
              </a:prstGeom>
            </p:spPr>
          </p:pic>
        </p:grpSp>
        <p:grpSp>
          <p:nvGrpSpPr>
            <p:cNvPr id="13" name="Group 12">
              <a:extLst>
                <a:ext uri="{FF2B5EF4-FFF2-40B4-BE49-F238E27FC236}">
                  <a16:creationId xmlns:a16="http://schemas.microsoft.com/office/drawing/2014/main" id="{CA5A67DD-3F0A-41C4-84A0-555C5C907657}"/>
                </a:ext>
              </a:extLst>
            </p:cNvPr>
            <p:cNvGrpSpPr/>
            <p:nvPr/>
          </p:nvGrpSpPr>
          <p:grpSpPr>
            <a:xfrm>
              <a:off x="6855508" y="2743200"/>
              <a:ext cx="1058846" cy="1058846"/>
              <a:chOff x="3911612" y="3508469"/>
              <a:chExt cx="766574" cy="766574"/>
            </a:xfrm>
          </p:grpSpPr>
          <p:sp>
            <p:nvSpPr>
              <p:cNvPr id="60" name="Oval 59">
                <a:extLst>
                  <a:ext uri="{FF2B5EF4-FFF2-40B4-BE49-F238E27FC236}">
                    <a16:creationId xmlns:a16="http://schemas.microsoft.com/office/drawing/2014/main" id="{472BC507-3067-4899-8E41-BFA10B2A86D7}"/>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3" name="Picture 1" descr="image001">
                <a:extLst>
                  <a:ext uri="{FF2B5EF4-FFF2-40B4-BE49-F238E27FC236}">
                    <a16:creationId xmlns:a16="http://schemas.microsoft.com/office/drawing/2014/main" id="{53BDE4AA-D7FC-4BF1-B954-D5B73D34D6B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 name="Connector: Elbow 16">
              <a:extLst>
                <a:ext uri="{FF2B5EF4-FFF2-40B4-BE49-F238E27FC236}">
                  <a16:creationId xmlns:a16="http://schemas.microsoft.com/office/drawing/2014/main" id="{3F5B968E-37D1-453F-AF34-27149A09A755}"/>
                </a:ext>
              </a:extLst>
            </p:cNvPr>
            <p:cNvCxnSpPr>
              <a:stCxn id="60" idx="4"/>
              <a:endCxn id="109" idx="0"/>
            </p:cNvCxnSpPr>
            <p:nvPr/>
          </p:nvCxnSpPr>
          <p:spPr>
            <a:xfrm rot="5400000">
              <a:off x="6063353" y="3304528"/>
              <a:ext cx="824061" cy="1819096"/>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24" name="Straight Arrow Connector 23">
              <a:extLst>
                <a:ext uri="{FF2B5EF4-FFF2-40B4-BE49-F238E27FC236}">
                  <a16:creationId xmlns:a16="http://schemas.microsoft.com/office/drawing/2014/main" id="{933EDA69-E5F1-44A9-8EFD-748FBDAED9B5}"/>
                </a:ext>
              </a:extLst>
            </p:cNvPr>
            <p:cNvCxnSpPr>
              <a:endCxn id="84" idx="0"/>
            </p:cNvCxnSpPr>
            <p:nvPr/>
          </p:nvCxnSpPr>
          <p:spPr>
            <a:xfrm flipH="1">
              <a:off x="7384931" y="3802044"/>
              <a:ext cx="4192" cy="824063"/>
            </a:xfrm>
            <a:prstGeom prst="straightConnector1">
              <a:avLst/>
            </a:prstGeom>
            <a:noFill/>
            <a:ln w="15875" cap="flat" cmpd="sng" algn="ctr">
              <a:solidFill>
                <a:schemeClr val="accent3"/>
              </a:solidFill>
              <a:prstDash val="sysDash"/>
              <a:headEnd type="none" w="lg" len="med"/>
              <a:tailEnd type="arrow"/>
            </a:ln>
            <a:effectLst/>
          </p:spPr>
        </p:cxnSp>
        <p:cxnSp>
          <p:nvCxnSpPr>
            <p:cNvPr id="29" name="Straight Arrow Connector 28">
              <a:extLst>
                <a:ext uri="{FF2B5EF4-FFF2-40B4-BE49-F238E27FC236}">
                  <a16:creationId xmlns:a16="http://schemas.microsoft.com/office/drawing/2014/main" id="{6F2E82C9-29DE-4481-B1A4-A61D79881B43}"/>
                </a:ext>
              </a:extLst>
            </p:cNvPr>
            <p:cNvCxnSpPr>
              <a:cxnSpLocks/>
              <a:stCxn id="128" idx="0"/>
            </p:cNvCxnSpPr>
            <p:nvPr/>
          </p:nvCxnSpPr>
          <p:spPr>
            <a:xfrm flipV="1">
              <a:off x="1378560" y="3991969"/>
              <a:ext cx="0" cy="725116"/>
            </a:xfrm>
            <a:prstGeom prst="straightConnector1">
              <a:avLst/>
            </a:prstGeom>
            <a:noFill/>
            <a:ln w="15875" cap="flat" cmpd="sng" algn="ctr">
              <a:solidFill>
                <a:schemeClr val="accent3"/>
              </a:solidFill>
              <a:prstDash val="sysDash"/>
              <a:headEnd type="none" w="lg" len="med"/>
              <a:tailEnd type="arrow"/>
            </a:ln>
            <a:effectLst/>
          </p:spPr>
        </p:cxnSp>
        <p:grpSp>
          <p:nvGrpSpPr>
            <p:cNvPr id="27" name="Group 26">
              <a:extLst>
                <a:ext uri="{FF2B5EF4-FFF2-40B4-BE49-F238E27FC236}">
                  <a16:creationId xmlns:a16="http://schemas.microsoft.com/office/drawing/2014/main" id="{FDB78B03-04C1-444F-8D24-A3333B980CC7}"/>
                </a:ext>
              </a:extLst>
            </p:cNvPr>
            <p:cNvGrpSpPr/>
            <p:nvPr/>
          </p:nvGrpSpPr>
          <p:grpSpPr>
            <a:xfrm>
              <a:off x="848208" y="4717085"/>
              <a:ext cx="1060704" cy="1060704"/>
              <a:chOff x="848208" y="4717085"/>
              <a:chExt cx="1060704" cy="1060704"/>
            </a:xfrm>
          </p:grpSpPr>
          <p:sp>
            <p:nvSpPr>
              <p:cNvPr id="128" name="Oval 127">
                <a:extLst>
                  <a:ext uri="{FF2B5EF4-FFF2-40B4-BE49-F238E27FC236}">
                    <a16:creationId xmlns:a16="http://schemas.microsoft.com/office/drawing/2014/main" id="{798275A9-A6B8-4F9D-A4A5-80451C7206DC}"/>
                  </a:ext>
                </a:extLst>
              </p:cNvPr>
              <p:cNvSpPr/>
              <p:nvPr/>
            </p:nvSpPr>
            <p:spPr bwMode="auto">
              <a:xfrm>
                <a:off x="848208" y="4717085"/>
                <a:ext cx="1060704" cy="106070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27" name="people_4">
                <a:extLst>
                  <a:ext uri="{FF2B5EF4-FFF2-40B4-BE49-F238E27FC236}">
                    <a16:creationId xmlns:a16="http://schemas.microsoft.com/office/drawing/2014/main" id="{78BDB62D-A156-4051-936A-F9A158171274}"/>
                  </a:ext>
                </a:extLst>
              </p:cNvPr>
              <p:cNvSpPr>
                <a:spLocks noChangeAspect="1" noEditPoints="1"/>
              </p:cNvSpPr>
              <p:nvPr/>
            </p:nvSpPr>
            <p:spPr bwMode="auto">
              <a:xfrm>
                <a:off x="1155002" y="4997504"/>
                <a:ext cx="447116" cy="49986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35" name="Straight Arrow Connector 34">
              <a:extLst>
                <a:ext uri="{FF2B5EF4-FFF2-40B4-BE49-F238E27FC236}">
                  <a16:creationId xmlns:a16="http://schemas.microsoft.com/office/drawing/2014/main" id="{3662EE10-A61E-4ACC-97E9-E5854FDC1188}"/>
                </a:ext>
              </a:extLst>
            </p:cNvPr>
            <p:cNvCxnSpPr>
              <a:stCxn id="125" idx="6"/>
            </p:cNvCxnSpPr>
            <p:nvPr/>
          </p:nvCxnSpPr>
          <p:spPr>
            <a:xfrm>
              <a:off x="1907054" y="3272623"/>
              <a:ext cx="809252" cy="0"/>
            </a:xfrm>
            <a:prstGeom prst="straightConnector1">
              <a:avLst/>
            </a:prstGeom>
            <a:noFill/>
            <a:ln w="15875" cap="flat" cmpd="sng" algn="ctr">
              <a:solidFill>
                <a:schemeClr val="accent3"/>
              </a:solidFill>
              <a:prstDash val="sysDash"/>
              <a:headEnd type="none" w="lg" len="med"/>
              <a:tailEnd type="arrow"/>
            </a:ln>
            <a:effectLst/>
          </p:spPr>
        </p:cxnSp>
        <p:cxnSp>
          <p:nvCxnSpPr>
            <p:cNvPr id="129" name="Straight Arrow Connector 128">
              <a:extLst>
                <a:ext uri="{FF2B5EF4-FFF2-40B4-BE49-F238E27FC236}">
                  <a16:creationId xmlns:a16="http://schemas.microsoft.com/office/drawing/2014/main" id="{3A01D41A-6E17-4100-8DC5-A743328E166E}"/>
                </a:ext>
              </a:extLst>
            </p:cNvPr>
            <p:cNvCxnSpPr/>
            <p:nvPr/>
          </p:nvCxnSpPr>
          <p:spPr>
            <a:xfrm>
              <a:off x="3909487" y="3272623"/>
              <a:ext cx="809252" cy="0"/>
            </a:xfrm>
            <a:prstGeom prst="straightConnector1">
              <a:avLst/>
            </a:prstGeom>
            <a:noFill/>
            <a:ln w="15875" cap="flat" cmpd="sng" algn="ctr">
              <a:solidFill>
                <a:schemeClr val="tx1"/>
              </a:solidFill>
              <a:prstDash val="sysDash"/>
              <a:headEnd type="none" w="lg" len="med"/>
              <a:tailEnd type="arrow"/>
            </a:ln>
            <a:effectLst/>
          </p:spPr>
        </p:cxnSp>
        <p:cxnSp>
          <p:nvCxnSpPr>
            <p:cNvPr id="130" name="Straight Arrow Connector 129">
              <a:extLst>
                <a:ext uri="{FF2B5EF4-FFF2-40B4-BE49-F238E27FC236}">
                  <a16:creationId xmlns:a16="http://schemas.microsoft.com/office/drawing/2014/main" id="{F9DB105E-C1CD-4F8E-B0FF-EFF7BA860674}"/>
                </a:ext>
              </a:extLst>
            </p:cNvPr>
            <p:cNvCxnSpPr/>
            <p:nvPr/>
          </p:nvCxnSpPr>
          <p:spPr>
            <a:xfrm>
              <a:off x="5911920" y="3272623"/>
              <a:ext cx="809252" cy="0"/>
            </a:xfrm>
            <a:prstGeom prst="straightConnector1">
              <a:avLst/>
            </a:prstGeom>
            <a:noFill/>
            <a:ln w="15875" cap="flat" cmpd="sng" algn="ctr">
              <a:solidFill>
                <a:schemeClr val="tx1"/>
              </a:solidFill>
              <a:prstDash val="sysDash"/>
              <a:headEnd type="none" w="lg" len="med"/>
              <a:tailEnd type="arrow"/>
            </a:ln>
            <a:effectLst/>
          </p:spPr>
        </p:cxnSp>
        <p:grpSp>
          <p:nvGrpSpPr>
            <p:cNvPr id="114" name="Group 113">
              <a:extLst>
                <a:ext uri="{FF2B5EF4-FFF2-40B4-BE49-F238E27FC236}">
                  <a16:creationId xmlns:a16="http://schemas.microsoft.com/office/drawing/2014/main" id="{3B745CB6-3B07-42B6-9C4C-52BEC9A03237}"/>
                </a:ext>
              </a:extLst>
            </p:cNvPr>
            <p:cNvGrpSpPr/>
            <p:nvPr/>
          </p:nvGrpSpPr>
          <p:grpSpPr>
            <a:xfrm>
              <a:off x="4853076" y="2743200"/>
              <a:ext cx="1058846" cy="1058846"/>
              <a:chOff x="3911612" y="3508469"/>
              <a:chExt cx="766574" cy="766574"/>
            </a:xfrm>
          </p:grpSpPr>
          <p:sp>
            <p:nvSpPr>
              <p:cNvPr id="115" name="Oval 114">
                <a:extLst>
                  <a:ext uri="{FF2B5EF4-FFF2-40B4-BE49-F238E27FC236}">
                    <a16:creationId xmlns:a16="http://schemas.microsoft.com/office/drawing/2014/main" id="{A477C81A-A12F-48BA-9A94-AFE2921C0346}"/>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6" name="Picture 1" descr="image001">
                <a:extLst>
                  <a:ext uri="{FF2B5EF4-FFF2-40B4-BE49-F238E27FC236}">
                    <a16:creationId xmlns:a16="http://schemas.microsoft.com/office/drawing/2014/main" id="{AC066DB1-377E-4BE1-94CD-5222945A304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1" name="Group 120">
              <a:extLst>
                <a:ext uri="{FF2B5EF4-FFF2-40B4-BE49-F238E27FC236}">
                  <a16:creationId xmlns:a16="http://schemas.microsoft.com/office/drawing/2014/main" id="{3C6E49EB-FB23-499E-B013-97EE64C63970}"/>
                </a:ext>
              </a:extLst>
            </p:cNvPr>
            <p:cNvGrpSpPr/>
            <p:nvPr/>
          </p:nvGrpSpPr>
          <p:grpSpPr>
            <a:xfrm>
              <a:off x="2850642" y="2743200"/>
              <a:ext cx="1058846" cy="1058846"/>
              <a:chOff x="3911612" y="3508469"/>
              <a:chExt cx="766574" cy="766574"/>
            </a:xfrm>
          </p:grpSpPr>
          <p:sp>
            <p:nvSpPr>
              <p:cNvPr id="122" name="Oval 121">
                <a:extLst>
                  <a:ext uri="{FF2B5EF4-FFF2-40B4-BE49-F238E27FC236}">
                    <a16:creationId xmlns:a16="http://schemas.microsoft.com/office/drawing/2014/main" id="{CC4D8D98-FD8C-4C90-A3A5-9DCBA7EC7904}"/>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23" name="Picture 1" descr="image001">
                <a:extLst>
                  <a:ext uri="{FF2B5EF4-FFF2-40B4-BE49-F238E27FC236}">
                    <a16:creationId xmlns:a16="http://schemas.microsoft.com/office/drawing/2014/main" id="{062D4E7E-AF29-4AEC-8F37-9375C7871049}"/>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72DFCFF6-BD46-4CA6-AE29-55BF23CE1879}"/>
                </a:ext>
              </a:extLst>
            </p:cNvPr>
            <p:cNvGrpSpPr/>
            <p:nvPr/>
          </p:nvGrpSpPr>
          <p:grpSpPr>
            <a:xfrm>
              <a:off x="848208" y="2743200"/>
              <a:ext cx="1058846" cy="1058846"/>
              <a:chOff x="848208" y="2743200"/>
              <a:chExt cx="1058846" cy="1058846"/>
            </a:xfrm>
          </p:grpSpPr>
          <p:sp>
            <p:nvSpPr>
              <p:cNvPr id="125" name="Oval 124">
                <a:extLst>
                  <a:ext uri="{FF2B5EF4-FFF2-40B4-BE49-F238E27FC236}">
                    <a16:creationId xmlns:a16="http://schemas.microsoft.com/office/drawing/2014/main" id="{5A35BC8D-D004-457E-9C0D-C22D597ECC0C}"/>
                  </a:ext>
                </a:extLst>
              </p:cNvPr>
              <p:cNvSpPr/>
              <p:nvPr/>
            </p:nvSpPr>
            <p:spPr bwMode="auto">
              <a:xfrm>
                <a:off x="848208" y="2743200"/>
                <a:ext cx="1058846" cy="1058846"/>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66" name="Picture 65">
                <a:extLst>
                  <a:ext uri="{FF2B5EF4-FFF2-40B4-BE49-F238E27FC236}">
                    <a16:creationId xmlns:a16="http://schemas.microsoft.com/office/drawing/2014/main" id="{564E19A2-24CA-41C0-B72D-39A973EC4E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542" y="3002630"/>
                <a:ext cx="504178" cy="539986"/>
              </a:xfrm>
              <a:prstGeom prst="rect">
                <a:avLst/>
              </a:prstGeom>
            </p:spPr>
          </p:pic>
        </p:grpSp>
        <p:sp>
          <p:nvSpPr>
            <p:cNvPr id="96" name="Oval 95">
              <a:extLst>
                <a:ext uri="{FF2B5EF4-FFF2-40B4-BE49-F238E27FC236}">
                  <a16:creationId xmlns:a16="http://schemas.microsoft.com/office/drawing/2014/main" id="{F045B53B-93E9-42C0-BAE0-FA90FA2A3F0C}"/>
                </a:ext>
              </a:extLst>
            </p:cNvPr>
            <p:cNvSpPr/>
            <p:nvPr/>
          </p:nvSpPr>
          <p:spPr>
            <a:xfrm>
              <a:off x="1193898" y="4214075"/>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sp>
          <p:nvSpPr>
            <p:cNvPr id="131" name="Oval 130">
              <a:extLst>
                <a:ext uri="{FF2B5EF4-FFF2-40B4-BE49-F238E27FC236}">
                  <a16:creationId xmlns:a16="http://schemas.microsoft.com/office/drawing/2014/main" id="{95996EE3-7166-4367-A477-B77C7DB09549}"/>
                </a:ext>
              </a:extLst>
            </p:cNvPr>
            <p:cNvSpPr/>
            <p:nvPr/>
          </p:nvSpPr>
          <p:spPr>
            <a:xfrm>
              <a:off x="2098696" y="3089743"/>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sp>
          <p:nvSpPr>
            <p:cNvPr id="132" name="Oval 131">
              <a:extLst>
                <a:ext uri="{FF2B5EF4-FFF2-40B4-BE49-F238E27FC236}">
                  <a16:creationId xmlns:a16="http://schemas.microsoft.com/office/drawing/2014/main" id="{E93D541B-FA29-4DDA-A679-1FB93B514CCE}"/>
                </a:ext>
              </a:extLst>
            </p:cNvPr>
            <p:cNvSpPr/>
            <p:nvPr/>
          </p:nvSpPr>
          <p:spPr>
            <a:xfrm>
              <a:off x="4101130" y="3089743"/>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133" name="Oval 132">
              <a:extLst>
                <a:ext uri="{FF2B5EF4-FFF2-40B4-BE49-F238E27FC236}">
                  <a16:creationId xmlns:a16="http://schemas.microsoft.com/office/drawing/2014/main" id="{73B86327-F595-49C7-A98B-0346A34826DE}"/>
                </a:ext>
              </a:extLst>
            </p:cNvPr>
            <p:cNvSpPr/>
            <p:nvPr/>
          </p:nvSpPr>
          <p:spPr>
            <a:xfrm>
              <a:off x="7202051" y="4007112"/>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5</a:t>
              </a:r>
            </a:p>
          </p:txBody>
        </p:sp>
        <p:sp>
          <p:nvSpPr>
            <p:cNvPr id="134" name="Oval 133">
              <a:extLst>
                <a:ext uri="{FF2B5EF4-FFF2-40B4-BE49-F238E27FC236}">
                  <a16:creationId xmlns:a16="http://schemas.microsoft.com/office/drawing/2014/main" id="{5584D87A-D6B1-4A6C-83A8-1A5E31E44FC7}"/>
                </a:ext>
              </a:extLst>
            </p:cNvPr>
            <p:cNvSpPr/>
            <p:nvPr/>
          </p:nvSpPr>
          <p:spPr>
            <a:xfrm>
              <a:off x="6103564" y="3089743"/>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4</a:t>
              </a:r>
            </a:p>
          </p:txBody>
        </p:sp>
      </p:grpSp>
    </p:spTree>
    <p:extLst>
      <p:ext uri="{BB962C8B-B14F-4D97-AF65-F5344CB8AC3E}">
        <p14:creationId xmlns:p14="http://schemas.microsoft.com/office/powerpoint/2010/main" val="401070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5" y="1243470"/>
            <a:ext cx="11835644"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endParaRPr lang="en-US" sz="1632">
              <a:gradFill>
                <a:gsLst>
                  <a:gs pos="40075">
                    <a:srgbClr val="FFFFFF"/>
                  </a:gs>
                  <a:gs pos="30000">
                    <a:srgbClr val="FFFFFF"/>
                  </a:gs>
                </a:gsLst>
                <a:lin ang="5400000" scaled="0"/>
              </a:gradFill>
            </a:endParaRPr>
          </a:p>
        </p:txBody>
      </p:sp>
      <p:cxnSp>
        <p:nvCxnSpPr>
          <p:cNvPr id="77" name="Straight Arrow Connector 76">
            <a:extLst>
              <a:ext uri="{FF2B5EF4-FFF2-40B4-BE49-F238E27FC236}">
                <a16:creationId xmlns:a16="http://schemas.microsoft.com/office/drawing/2014/main" id="{C283C990-9819-4201-A9DA-276FC19A77B2}"/>
              </a:ext>
            </a:extLst>
          </p:cNvPr>
          <p:cNvCxnSpPr/>
          <p:nvPr/>
        </p:nvCxnSpPr>
        <p:spPr>
          <a:xfrm>
            <a:off x="6122629" y="5320683"/>
            <a:ext cx="1331726" cy="0"/>
          </a:xfrm>
          <a:prstGeom prst="straightConnector1">
            <a:avLst/>
          </a:prstGeom>
          <a:noFill/>
          <a:ln w="15875" cap="flat" cmpd="sng" algn="ctr">
            <a:solidFill>
              <a:schemeClr val="accent3"/>
            </a:solidFill>
            <a:prstDash val="sysDash"/>
            <a:headEnd type="arrow" w="lg" len="med"/>
            <a:tailEnd type="arrow"/>
          </a:ln>
          <a:effectLst/>
        </p:spPr>
      </p:cxnSp>
      <p:sp>
        <p:nvSpPr>
          <p:cNvPr id="88" name="Rectangle 87">
            <a:extLst>
              <a:ext uri="{FF2B5EF4-FFF2-40B4-BE49-F238E27FC236}">
                <a16:creationId xmlns:a16="http://schemas.microsoft.com/office/drawing/2014/main" id="{829844E0-6A8A-4A66-BF87-29BC59E1133F}"/>
              </a:ext>
            </a:extLst>
          </p:cNvPr>
          <p:cNvSpPr/>
          <p:nvPr/>
        </p:nvSpPr>
        <p:spPr bwMode="auto">
          <a:xfrm>
            <a:off x="6598579" y="5204509"/>
            <a:ext cx="379828" cy="23235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p:txBody>
          <a:bodyPr/>
          <a:lstStyle/>
          <a:p>
            <a:r>
              <a:rPr lang="en-US"/>
              <a:t>Hybrid DevOps</a:t>
            </a:r>
          </a:p>
        </p:txBody>
      </p:sp>
      <p:sp>
        <p:nvSpPr>
          <p:cNvPr id="43" name="Rectangle 42">
            <a:extLst>
              <a:ext uri="{FF2B5EF4-FFF2-40B4-BE49-F238E27FC236}">
                <a16:creationId xmlns:a16="http://schemas.microsoft.com/office/drawing/2014/main" id="{6BAFB33C-32DB-482A-A028-51733843C342}"/>
              </a:ext>
            </a:extLst>
          </p:cNvPr>
          <p:cNvSpPr/>
          <p:nvPr/>
        </p:nvSpPr>
        <p:spPr>
          <a:xfrm>
            <a:off x="2595839" y="2165775"/>
            <a:ext cx="1209935" cy="118091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algn="ctr">
              <a:lnSpc>
                <a:spcPct val="90000"/>
              </a:lnSpc>
            </a:pPr>
            <a:r>
              <a:rPr lang="en-US" sz="1020">
                <a:gradFill>
                  <a:gsLst>
                    <a:gs pos="40075">
                      <a:schemeClr val="tx1"/>
                    </a:gs>
                    <a:gs pos="30000">
                      <a:schemeClr val="tx1"/>
                    </a:gs>
                  </a:gsLst>
                  <a:lin ang="5400000" scaled="0"/>
                </a:gradFill>
              </a:rPr>
              <a:t>Azure hosted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Build Agent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(primary)</a:t>
            </a:r>
          </a:p>
        </p:txBody>
      </p:sp>
      <p:sp>
        <p:nvSpPr>
          <p:cNvPr id="46" name="Rectangle 45">
            <a:extLst>
              <a:ext uri="{FF2B5EF4-FFF2-40B4-BE49-F238E27FC236}">
                <a16:creationId xmlns:a16="http://schemas.microsoft.com/office/drawing/2014/main" id="{1276E41C-7856-4857-AA29-D56B2DA7427A}"/>
              </a:ext>
            </a:extLst>
          </p:cNvPr>
          <p:cNvSpPr/>
          <p:nvPr/>
        </p:nvSpPr>
        <p:spPr>
          <a:xfrm>
            <a:off x="2595839" y="3828181"/>
            <a:ext cx="1209935" cy="118091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algn="ctr">
              <a:lnSpc>
                <a:spcPct val="90000"/>
              </a:lnSpc>
            </a:pPr>
            <a:r>
              <a:rPr lang="en-US" sz="1020">
                <a:gradFill>
                  <a:gsLst>
                    <a:gs pos="40075">
                      <a:schemeClr val="tx1"/>
                    </a:gs>
                    <a:gs pos="30000">
                      <a:schemeClr val="tx1"/>
                    </a:gs>
                  </a:gsLst>
                  <a:lin ang="5400000" scaled="0"/>
                </a:gradFill>
              </a:rPr>
              <a:t>Azure hosted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Build Agent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(copy to staging)</a:t>
            </a:r>
          </a:p>
        </p:txBody>
      </p:sp>
      <p:sp>
        <p:nvSpPr>
          <p:cNvPr id="52" name="Rectangle 51">
            <a:extLst>
              <a:ext uri="{FF2B5EF4-FFF2-40B4-BE49-F238E27FC236}">
                <a16:creationId xmlns:a16="http://schemas.microsoft.com/office/drawing/2014/main" id="{5516632E-3CDF-4D31-8E78-75923150E4F9}"/>
              </a:ext>
            </a:extLst>
          </p:cNvPr>
          <p:cNvSpPr/>
          <p:nvPr/>
        </p:nvSpPr>
        <p:spPr>
          <a:xfrm>
            <a:off x="7647102" y="2065975"/>
            <a:ext cx="1822036" cy="138757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algn="ctr">
              <a:lnSpc>
                <a:spcPct val="90000"/>
              </a:lnSpc>
            </a:pPr>
            <a:endParaRPr lang="en-US" sz="1020">
              <a:solidFill>
                <a:srgbClr val="0D0D0D"/>
              </a:solidFill>
            </a:endParaRPr>
          </a:p>
        </p:txBody>
      </p:sp>
      <p:sp>
        <p:nvSpPr>
          <p:cNvPr id="53" name="Rectangle 52">
            <a:extLst>
              <a:ext uri="{FF2B5EF4-FFF2-40B4-BE49-F238E27FC236}">
                <a16:creationId xmlns:a16="http://schemas.microsoft.com/office/drawing/2014/main" id="{A7ABBB0C-9ED1-4B96-99CC-56678A05D4B2}"/>
              </a:ext>
            </a:extLst>
          </p:cNvPr>
          <p:cNvSpPr/>
          <p:nvPr/>
        </p:nvSpPr>
        <p:spPr>
          <a:xfrm>
            <a:off x="7647102" y="4411680"/>
            <a:ext cx="1822036" cy="181862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t" anchorCtr="0"/>
          <a:lstStyle/>
          <a:p>
            <a:pPr algn="ctr">
              <a:lnSpc>
                <a:spcPct val="90000"/>
              </a:lnSpc>
            </a:pPr>
            <a:r>
              <a:rPr lang="en-US" sz="1020">
                <a:gradFill>
                  <a:gsLst>
                    <a:gs pos="40075">
                      <a:schemeClr val="tx1"/>
                    </a:gs>
                    <a:gs pos="30000">
                      <a:schemeClr val="tx1"/>
                    </a:gs>
                  </a:gsLst>
                  <a:lin ang="5400000" scaled="0"/>
                </a:gradFill>
              </a:rPr>
              <a:t>Tenant</a:t>
            </a:r>
          </a:p>
        </p:txBody>
      </p:sp>
      <p:sp>
        <p:nvSpPr>
          <p:cNvPr id="54" name="Rectangle 53">
            <a:extLst>
              <a:ext uri="{FF2B5EF4-FFF2-40B4-BE49-F238E27FC236}">
                <a16:creationId xmlns:a16="http://schemas.microsoft.com/office/drawing/2014/main" id="{EECAA4A1-3657-4BA3-A2F3-DDA2FAF21CD7}"/>
              </a:ext>
            </a:extLst>
          </p:cNvPr>
          <p:cNvSpPr/>
          <p:nvPr/>
        </p:nvSpPr>
        <p:spPr>
          <a:xfrm>
            <a:off x="9765219" y="4411680"/>
            <a:ext cx="1822036" cy="181862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t" anchorCtr="0"/>
          <a:lstStyle/>
          <a:p>
            <a:pPr algn="ctr">
              <a:lnSpc>
                <a:spcPct val="90000"/>
              </a:lnSpc>
            </a:pPr>
            <a:r>
              <a:rPr lang="en-US" sz="1020">
                <a:gradFill>
                  <a:gsLst>
                    <a:gs pos="40075">
                      <a:schemeClr val="tx1"/>
                    </a:gs>
                    <a:gs pos="30000">
                      <a:schemeClr val="tx1"/>
                    </a:gs>
                  </a:gsLst>
                  <a:lin ang="5400000" scaled="0"/>
                </a:gradFill>
              </a:rPr>
              <a:t>Admin</a:t>
            </a:r>
          </a:p>
        </p:txBody>
      </p:sp>
      <p:sp>
        <p:nvSpPr>
          <p:cNvPr id="55" name="Rectangle 54">
            <a:extLst>
              <a:ext uri="{FF2B5EF4-FFF2-40B4-BE49-F238E27FC236}">
                <a16:creationId xmlns:a16="http://schemas.microsoft.com/office/drawing/2014/main" id="{4D1C4F8F-2195-473D-B11A-61F84862FDEA}"/>
              </a:ext>
            </a:extLst>
          </p:cNvPr>
          <p:cNvSpPr/>
          <p:nvPr/>
        </p:nvSpPr>
        <p:spPr bwMode="auto">
          <a:xfrm>
            <a:off x="596712" y="1500908"/>
            <a:ext cx="5486842" cy="3992711"/>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a:gradFill>
                  <a:gsLst>
                    <a:gs pos="0">
                      <a:schemeClr val="tx1"/>
                    </a:gs>
                    <a:gs pos="100000">
                      <a:schemeClr val="tx1"/>
                    </a:gs>
                  </a:gsLst>
                  <a:lin ang="5400000" scaled="0"/>
                </a:gradFill>
                <a:latin typeface="+mj-lt"/>
                <a:cs typeface="Segoe UI" pitchFamily="34" charset="0"/>
              </a:rPr>
              <a:t>VSTS</a:t>
            </a:r>
          </a:p>
        </p:txBody>
      </p:sp>
      <p:sp>
        <p:nvSpPr>
          <p:cNvPr id="56" name="Rectangle 55">
            <a:extLst>
              <a:ext uri="{FF2B5EF4-FFF2-40B4-BE49-F238E27FC236}">
                <a16:creationId xmlns:a16="http://schemas.microsoft.com/office/drawing/2014/main" id="{EB0785EF-C83E-47F9-B250-5975C9A49C25}"/>
              </a:ext>
            </a:extLst>
          </p:cNvPr>
          <p:cNvSpPr/>
          <p:nvPr/>
        </p:nvSpPr>
        <p:spPr bwMode="auto">
          <a:xfrm>
            <a:off x="7493431" y="1500908"/>
            <a:ext cx="2129812" cy="2106072"/>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a:gradFill>
                  <a:gsLst>
                    <a:gs pos="0">
                      <a:schemeClr val="tx1"/>
                    </a:gs>
                    <a:gs pos="100000">
                      <a:schemeClr val="tx1"/>
                    </a:gs>
                  </a:gsLst>
                  <a:lin ang="5400000" scaled="0"/>
                </a:gradFill>
                <a:latin typeface="+mj-lt"/>
                <a:cs typeface="Segoe UI" pitchFamily="34" charset="0"/>
              </a:rPr>
              <a:t>Azure</a:t>
            </a:r>
          </a:p>
        </p:txBody>
      </p:sp>
      <p:sp>
        <p:nvSpPr>
          <p:cNvPr id="57" name="Rectangle 56">
            <a:extLst>
              <a:ext uri="{FF2B5EF4-FFF2-40B4-BE49-F238E27FC236}">
                <a16:creationId xmlns:a16="http://schemas.microsoft.com/office/drawing/2014/main" id="{D1EB2890-A9DA-4742-B0BA-8E65D3754B36}"/>
              </a:ext>
            </a:extLst>
          </p:cNvPr>
          <p:cNvSpPr/>
          <p:nvPr/>
        </p:nvSpPr>
        <p:spPr bwMode="auto">
          <a:xfrm>
            <a:off x="7493431" y="3754699"/>
            <a:ext cx="4247281" cy="2639139"/>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dirty="0">
                <a:gradFill>
                  <a:gsLst>
                    <a:gs pos="0">
                      <a:schemeClr val="tx1"/>
                    </a:gs>
                    <a:gs pos="100000">
                      <a:schemeClr val="tx1"/>
                    </a:gs>
                  </a:gsLst>
                  <a:lin ang="5400000" scaled="0"/>
                </a:gradFill>
                <a:latin typeface="+mj-lt"/>
                <a:cs typeface="Segoe UI" pitchFamily="34" charset="0"/>
              </a:rPr>
              <a:t>Azure Stack Hub</a:t>
            </a:r>
          </a:p>
        </p:txBody>
      </p:sp>
      <p:pic>
        <p:nvPicPr>
          <p:cNvPr id="1026" name="Picture 2" descr="Image result for visual studios logo">
            <a:extLst>
              <a:ext uri="{FF2B5EF4-FFF2-40B4-BE49-F238E27FC236}">
                <a16:creationId xmlns:a16="http://schemas.microsoft.com/office/drawing/2014/main" id="{3B51D761-FEEF-4C51-898A-13C9C6ACDD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3" r="23123"/>
          <a:stretch/>
        </p:blipFill>
        <p:spPr bwMode="auto">
          <a:xfrm>
            <a:off x="3057645" y="2347168"/>
            <a:ext cx="286323" cy="27964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mage result for visual studios logo">
            <a:extLst>
              <a:ext uri="{FF2B5EF4-FFF2-40B4-BE49-F238E27FC236}">
                <a16:creationId xmlns:a16="http://schemas.microsoft.com/office/drawing/2014/main" id="{2193036F-E5A0-4FBF-908A-575DB28373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3" r="23123"/>
          <a:stretch/>
        </p:blipFill>
        <p:spPr bwMode="auto">
          <a:xfrm>
            <a:off x="3057645" y="4009362"/>
            <a:ext cx="286323" cy="27964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39574FA-7458-4EB8-BCAB-A59F6D494AF4}"/>
              </a:ext>
            </a:extLst>
          </p:cNvPr>
          <p:cNvGrpSpPr/>
          <p:nvPr/>
        </p:nvGrpSpPr>
        <p:grpSpPr>
          <a:xfrm>
            <a:off x="4494422" y="2197440"/>
            <a:ext cx="1209935" cy="336362"/>
            <a:chOff x="4405832" y="2154548"/>
            <a:chExt cx="1186318" cy="329797"/>
          </a:xfrm>
        </p:grpSpPr>
        <p:sp>
          <p:nvSpPr>
            <p:cNvPr id="51" name="Rectangle 50">
              <a:extLst>
                <a:ext uri="{FF2B5EF4-FFF2-40B4-BE49-F238E27FC236}">
                  <a16:creationId xmlns:a16="http://schemas.microsoft.com/office/drawing/2014/main" id="{C221CE27-9A36-45E4-A8C0-B4AE82B042AD}"/>
                </a:ext>
              </a:extLst>
            </p:cNvPr>
            <p:cNvSpPr/>
            <p:nvPr/>
          </p:nvSpPr>
          <p:spPr>
            <a:xfrm>
              <a:off x="4405832" y="2154548"/>
              <a:ext cx="1186318" cy="3297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149217" rIns="0" bIns="149217" rtlCol="0" anchor="ctr" anchorCtr="0"/>
            <a:lstStyle/>
            <a:p>
              <a:pPr>
                <a:lnSpc>
                  <a:spcPct val="90000"/>
                </a:lnSpc>
              </a:pPr>
              <a:r>
                <a:rPr lang="en-US" sz="816">
                  <a:gradFill>
                    <a:gsLst>
                      <a:gs pos="40075">
                        <a:schemeClr val="tx1"/>
                      </a:gs>
                      <a:gs pos="30000">
                        <a:schemeClr val="tx1"/>
                      </a:gs>
                    </a:gsLst>
                    <a:lin ang="5400000" scaled="0"/>
                  </a:gradFill>
                </a:rPr>
                <a:t>Azure release</a:t>
              </a:r>
              <a:br>
                <a:rPr lang="en-US" sz="816">
                  <a:gradFill>
                    <a:gsLst>
                      <a:gs pos="40075">
                        <a:schemeClr val="tx1"/>
                      </a:gs>
                      <a:gs pos="30000">
                        <a:schemeClr val="tx1"/>
                      </a:gs>
                    </a:gsLst>
                    <a:lin ang="5400000" scaled="0"/>
                  </a:gradFill>
                </a:rPr>
              </a:br>
              <a:r>
                <a:rPr lang="en-US" sz="816">
                  <a:gradFill>
                    <a:gsLst>
                      <a:gs pos="40075">
                        <a:schemeClr val="tx1"/>
                      </a:gs>
                      <a:gs pos="30000">
                        <a:schemeClr val="tx1"/>
                      </a:gs>
                    </a:gsLst>
                    <a:lin ang="5400000" scaled="0"/>
                  </a:gradFill>
                </a:rPr>
                <a:t>(hosted)</a:t>
              </a:r>
            </a:p>
          </p:txBody>
        </p:sp>
        <p:pic>
          <p:nvPicPr>
            <p:cNvPr id="62" name="Picture 2" descr="Image result for visual studios logo">
              <a:extLst>
                <a:ext uri="{FF2B5EF4-FFF2-40B4-BE49-F238E27FC236}">
                  <a16:creationId xmlns:a16="http://schemas.microsoft.com/office/drawing/2014/main" id="{3C551A9D-6A39-4B0E-90A3-61FFBC1763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88529" y="2226083"/>
              <a:ext cx="191186" cy="186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8E1C1480-9DC3-4FFF-9AD3-6E40C91DE82A}"/>
              </a:ext>
            </a:extLst>
          </p:cNvPr>
          <p:cNvGrpSpPr/>
          <p:nvPr/>
        </p:nvGrpSpPr>
        <p:grpSpPr>
          <a:xfrm>
            <a:off x="4494422" y="3041988"/>
            <a:ext cx="1209935" cy="336362"/>
            <a:chOff x="4405832" y="2982612"/>
            <a:chExt cx="1186318" cy="329797"/>
          </a:xfrm>
        </p:grpSpPr>
        <p:sp>
          <p:nvSpPr>
            <p:cNvPr id="50" name="Rectangle 49">
              <a:extLst>
                <a:ext uri="{FF2B5EF4-FFF2-40B4-BE49-F238E27FC236}">
                  <a16:creationId xmlns:a16="http://schemas.microsoft.com/office/drawing/2014/main" id="{5CD52D08-D132-4E65-9B47-848FF1D1621C}"/>
                </a:ext>
              </a:extLst>
            </p:cNvPr>
            <p:cNvSpPr/>
            <p:nvPr/>
          </p:nvSpPr>
          <p:spPr>
            <a:xfrm>
              <a:off x="4405832" y="2982612"/>
              <a:ext cx="1186318" cy="3297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149217" rIns="0" bIns="149217" rtlCol="0" anchor="ctr" anchorCtr="0"/>
            <a:lstStyle/>
            <a:p>
              <a:pPr>
                <a:lnSpc>
                  <a:spcPct val="90000"/>
                </a:lnSpc>
              </a:pPr>
              <a:r>
                <a:rPr lang="en-US" sz="816">
                  <a:gradFill>
                    <a:gsLst>
                      <a:gs pos="40075">
                        <a:schemeClr val="tx1"/>
                      </a:gs>
                      <a:gs pos="30000">
                        <a:schemeClr val="tx1"/>
                      </a:gs>
                    </a:gsLst>
                    <a:lin ang="5400000" scaled="0"/>
                  </a:gradFill>
                </a:rPr>
                <a:t>Azure release</a:t>
              </a:r>
              <a:br>
                <a:rPr lang="en-US" sz="816">
                  <a:gradFill>
                    <a:gsLst>
                      <a:gs pos="40075">
                        <a:schemeClr val="tx1"/>
                      </a:gs>
                      <a:gs pos="30000">
                        <a:schemeClr val="tx1"/>
                      </a:gs>
                    </a:gsLst>
                    <a:lin ang="5400000" scaled="0"/>
                  </a:gradFill>
                </a:rPr>
              </a:br>
              <a:r>
                <a:rPr lang="en-US" sz="816">
                  <a:gradFill>
                    <a:gsLst>
                      <a:gs pos="40075">
                        <a:schemeClr val="tx1"/>
                      </a:gs>
                      <a:gs pos="30000">
                        <a:schemeClr val="tx1"/>
                      </a:gs>
                    </a:gsLst>
                    <a:lin ang="5400000" scaled="0"/>
                  </a:gradFill>
                </a:rPr>
                <a:t>(local)</a:t>
              </a:r>
            </a:p>
          </p:txBody>
        </p:sp>
        <p:pic>
          <p:nvPicPr>
            <p:cNvPr id="63" name="Picture 2" descr="Image result for visual studios logo">
              <a:extLst>
                <a:ext uri="{FF2B5EF4-FFF2-40B4-BE49-F238E27FC236}">
                  <a16:creationId xmlns:a16="http://schemas.microsoft.com/office/drawing/2014/main" id="{A6DBE13A-7B15-430E-881F-2EBC2663F0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88529" y="3054147"/>
              <a:ext cx="191186" cy="186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8066C43B-0C2B-4177-8976-EF55B2408DA1}"/>
              </a:ext>
            </a:extLst>
          </p:cNvPr>
          <p:cNvGrpSpPr/>
          <p:nvPr/>
        </p:nvGrpSpPr>
        <p:grpSpPr>
          <a:xfrm>
            <a:off x="4494422" y="3828182"/>
            <a:ext cx="1209935" cy="336362"/>
            <a:chOff x="4405832" y="3753460"/>
            <a:chExt cx="1186318" cy="329797"/>
          </a:xfrm>
        </p:grpSpPr>
        <p:sp>
          <p:nvSpPr>
            <p:cNvPr id="48" name="Rectangle 47">
              <a:extLst>
                <a:ext uri="{FF2B5EF4-FFF2-40B4-BE49-F238E27FC236}">
                  <a16:creationId xmlns:a16="http://schemas.microsoft.com/office/drawing/2014/main" id="{8C584264-47CE-4FB0-9FBF-BB23DAD132DF}"/>
                </a:ext>
              </a:extLst>
            </p:cNvPr>
            <p:cNvSpPr/>
            <p:nvPr/>
          </p:nvSpPr>
          <p:spPr>
            <a:xfrm>
              <a:off x="4405832" y="3753460"/>
              <a:ext cx="1186318" cy="3297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149217" rIns="0" bIns="149217" rtlCol="0" anchor="ctr" anchorCtr="0"/>
            <a:lstStyle/>
            <a:p>
              <a:pPr>
                <a:lnSpc>
                  <a:spcPct val="90000"/>
                </a:lnSpc>
              </a:pPr>
              <a:r>
                <a:rPr lang="en-US" sz="816">
                  <a:gradFill>
                    <a:gsLst>
                      <a:gs pos="40075">
                        <a:schemeClr val="tx1"/>
                      </a:gs>
                      <a:gs pos="30000">
                        <a:schemeClr val="tx1"/>
                      </a:gs>
                    </a:gsLst>
                    <a:lin ang="5400000" scaled="0"/>
                  </a:gradFill>
                </a:rPr>
                <a:t>Azure release</a:t>
              </a:r>
              <a:br>
                <a:rPr lang="en-US" sz="816">
                  <a:gradFill>
                    <a:gsLst>
                      <a:gs pos="40075">
                        <a:schemeClr val="tx1"/>
                      </a:gs>
                      <a:gs pos="30000">
                        <a:schemeClr val="tx1"/>
                      </a:gs>
                    </a:gsLst>
                    <a:lin ang="5400000" scaled="0"/>
                  </a:gradFill>
                </a:rPr>
              </a:br>
              <a:r>
                <a:rPr lang="en-US" sz="816">
                  <a:gradFill>
                    <a:gsLst>
                      <a:gs pos="40075">
                        <a:schemeClr val="tx1"/>
                      </a:gs>
                      <a:gs pos="30000">
                        <a:schemeClr val="tx1"/>
                      </a:gs>
                    </a:gsLst>
                    <a:lin ang="5400000" scaled="0"/>
                  </a:gradFill>
                </a:rPr>
                <a:t>(hosted)</a:t>
              </a:r>
            </a:p>
          </p:txBody>
        </p:sp>
        <p:pic>
          <p:nvPicPr>
            <p:cNvPr id="64" name="Picture 2" descr="Image result for visual studios logo">
              <a:extLst>
                <a:ext uri="{FF2B5EF4-FFF2-40B4-BE49-F238E27FC236}">
                  <a16:creationId xmlns:a16="http://schemas.microsoft.com/office/drawing/2014/main" id="{DE3B79D3-745D-4E5B-BEDE-7E44D5B48A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88529" y="3824995"/>
              <a:ext cx="191186" cy="186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244CA01F-FA98-4F5F-9954-9271AD850B9E}"/>
              </a:ext>
            </a:extLst>
          </p:cNvPr>
          <p:cNvGrpSpPr/>
          <p:nvPr/>
        </p:nvGrpSpPr>
        <p:grpSpPr>
          <a:xfrm>
            <a:off x="4494422" y="4672730"/>
            <a:ext cx="1209935" cy="336362"/>
            <a:chOff x="4405832" y="4581524"/>
            <a:chExt cx="1186318" cy="329797"/>
          </a:xfrm>
        </p:grpSpPr>
        <p:sp>
          <p:nvSpPr>
            <p:cNvPr id="47" name="Rectangle 46">
              <a:extLst>
                <a:ext uri="{FF2B5EF4-FFF2-40B4-BE49-F238E27FC236}">
                  <a16:creationId xmlns:a16="http://schemas.microsoft.com/office/drawing/2014/main" id="{F403626F-D5E9-41BC-8D61-DDEE0B808418}"/>
                </a:ext>
              </a:extLst>
            </p:cNvPr>
            <p:cNvSpPr/>
            <p:nvPr/>
          </p:nvSpPr>
          <p:spPr>
            <a:xfrm>
              <a:off x="4405832" y="4581524"/>
              <a:ext cx="1186318" cy="3297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149217" rIns="0" bIns="149217" rtlCol="0" anchor="ctr" anchorCtr="0"/>
            <a:lstStyle/>
            <a:p>
              <a:pPr>
                <a:lnSpc>
                  <a:spcPct val="90000"/>
                </a:lnSpc>
              </a:pPr>
              <a:r>
                <a:rPr lang="en-US" sz="816">
                  <a:gradFill>
                    <a:gsLst>
                      <a:gs pos="40075">
                        <a:schemeClr val="tx1"/>
                      </a:gs>
                      <a:gs pos="30000">
                        <a:schemeClr val="tx1"/>
                      </a:gs>
                    </a:gsLst>
                    <a:lin ang="5400000" scaled="0"/>
                  </a:gradFill>
                </a:rPr>
                <a:t>Azure release</a:t>
              </a:r>
              <a:br>
                <a:rPr lang="en-US" sz="816">
                  <a:gradFill>
                    <a:gsLst>
                      <a:gs pos="40075">
                        <a:schemeClr val="tx1"/>
                      </a:gs>
                      <a:gs pos="30000">
                        <a:schemeClr val="tx1"/>
                      </a:gs>
                    </a:gsLst>
                    <a:lin ang="5400000" scaled="0"/>
                  </a:gradFill>
                </a:rPr>
              </a:br>
              <a:r>
                <a:rPr lang="en-US" sz="816">
                  <a:gradFill>
                    <a:gsLst>
                      <a:gs pos="40075">
                        <a:schemeClr val="tx1"/>
                      </a:gs>
                      <a:gs pos="30000">
                        <a:schemeClr val="tx1"/>
                      </a:gs>
                    </a:gsLst>
                    <a:lin ang="5400000" scaled="0"/>
                  </a:gradFill>
                </a:rPr>
                <a:t>(local)</a:t>
              </a:r>
            </a:p>
          </p:txBody>
        </p:sp>
        <p:pic>
          <p:nvPicPr>
            <p:cNvPr id="65" name="Picture 2" descr="Image result for visual studios logo">
              <a:extLst>
                <a:ext uri="{FF2B5EF4-FFF2-40B4-BE49-F238E27FC236}">
                  <a16:creationId xmlns:a16="http://schemas.microsoft.com/office/drawing/2014/main" id="{1C2464A9-F0B6-4000-8BC0-A0ABB3D955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88529" y="4653059"/>
              <a:ext cx="191186" cy="18672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077403A2-FFA7-4069-8E16-FD58241075E4}"/>
              </a:ext>
            </a:extLst>
          </p:cNvPr>
          <p:cNvSpPr/>
          <p:nvPr/>
        </p:nvSpPr>
        <p:spPr bwMode="auto">
          <a:xfrm>
            <a:off x="9880557" y="4789210"/>
            <a:ext cx="1591359" cy="2988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rgbClr val="FFFFFF"/>
                    </a:gs>
                    <a:gs pos="30000">
                      <a:srgbClr val="FFFFFF"/>
                    </a:gs>
                  </a:gsLst>
                  <a:lin ang="5400000" scaled="0"/>
                </a:gradFill>
              </a:rPr>
              <a:t>Images</a:t>
            </a:r>
          </a:p>
        </p:txBody>
      </p:sp>
      <p:sp>
        <p:nvSpPr>
          <p:cNvPr id="71" name="Rectangle 70">
            <a:extLst>
              <a:ext uri="{FF2B5EF4-FFF2-40B4-BE49-F238E27FC236}">
                <a16:creationId xmlns:a16="http://schemas.microsoft.com/office/drawing/2014/main" id="{8C46862F-C1DF-4A80-803C-C97DA905F565}"/>
              </a:ext>
            </a:extLst>
          </p:cNvPr>
          <p:cNvSpPr/>
          <p:nvPr/>
        </p:nvSpPr>
        <p:spPr bwMode="auto">
          <a:xfrm>
            <a:off x="9880557" y="5138052"/>
            <a:ext cx="1591359" cy="2988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rgbClr val="FFFFFF"/>
                    </a:gs>
                    <a:gs pos="30000">
                      <a:srgbClr val="FFFFFF"/>
                    </a:gs>
                  </a:gsLst>
                  <a:lin ang="5400000" scaled="0"/>
                </a:gradFill>
              </a:rPr>
              <a:t>App Services</a:t>
            </a:r>
          </a:p>
        </p:txBody>
      </p:sp>
      <p:sp>
        <p:nvSpPr>
          <p:cNvPr id="72" name="Rectangle 71">
            <a:extLst>
              <a:ext uri="{FF2B5EF4-FFF2-40B4-BE49-F238E27FC236}">
                <a16:creationId xmlns:a16="http://schemas.microsoft.com/office/drawing/2014/main" id="{5E15A06D-1042-4C4B-8FF3-3C198800B28A}"/>
              </a:ext>
            </a:extLst>
          </p:cNvPr>
          <p:cNvSpPr/>
          <p:nvPr/>
        </p:nvSpPr>
        <p:spPr bwMode="auto">
          <a:xfrm>
            <a:off x="9880557" y="5486895"/>
            <a:ext cx="1591359" cy="2988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rgbClr val="FFFFFF"/>
                    </a:gs>
                    <a:gs pos="30000">
                      <a:srgbClr val="FFFFFF"/>
                    </a:gs>
                  </a:gsLst>
                  <a:lin ang="5400000" scaled="0"/>
                </a:gradFill>
              </a:rPr>
              <a:t>Offers and plans</a:t>
            </a:r>
          </a:p>
        </p:txBody>
      </p:sp>
      <p:sp>
        <p:nvSpPr>
          <p:cNvPr id="73" name="Rectangle 72">
            <a:extLst>
              <a:ext uri="{FF2B5EF4-FFF2-40B4-BE49-F238E27FC236}">
                <a16:creationId xmlns:a16="http://schemas.microsoft.com/office/drawing/2014/main" id="{B3855C55-20C3-44E2-9C56-AB304A4EDE8A}"/>
              </a:ext>
            </a:extLst>
          </p:cNvPr>
          <p:cNvSpPr/>
          <p:nvPr/>
        </p:nvSpPr>
        <p:spPr bwMode="auto">
          <a:xfrm>
            <a:off x="9880557" y="5835737"/>
            <a:ext cx="1591359" cy="2988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rgbClr val="FFFFFF"/>
                    </a:gs>
                    <a:gs pos="30000">
                      <a:srgbClr val="FFFFFF"/>
                    </a:gs>
                  </a:gsLst>
                  <a:lin ang="5400000" scaled="0"/>
                </a:gradFill>
              </a:rPr>
              <a:t>SQL Resource Provider</a:t>
            </a:r>
          </a:p>
        </p:txBody>
      </p:sp>
      <p:grpSp>
        <p:nvGrpSpPr>
          <p:cNvPr id="12" name="Group 11">
            <a:extLst>
              <a:ext uri="{FF2B5EF4-FFF2-40B4-BE49-F238E27FC236}">
                <a16:creationId xmlns:a16="http://schemas.microsoft.com/office/drawing/2014/main" id="{9AF17E8D-F31F-477C-9D32-4B361F715F39}"/>
              </a:ext>
            </a:extLst>
          </p:cNvPr>
          <p:cNvGrpSpPr/>
          <p:nvPr/>
        </p:nvGrpSpPr>
        <p:grpSpPr>
          <a:xfrm>
            <a:off x="7762440" y="4789210"/>
            <a:ext cx="1591359" cy="298816"/>
            <a:chOff x="7610062" y="4695730"/>
            <a:chExt cx="1560298" cy="292983"/>
          </a:xfrm>
        </p:grpSpPr>
        <p:sp>
          <p:nvSpPr>
            <p:cNvPr id="75" name="Rectangle 74">
              <a:extLst>
                <a:ext uri="{FF2B5EF4-FFF2-40B4-BE49-F238E27FC236}">
                  <a16:creationId xmlns:a16="http://schemas.microsoft.com/office/drawing/2014/main" id="{A92C2AE8-5458-46EC-9DDD-3F95788F43E0}"/>
                </a:ext>
              </a:extLst>
            </p:cNvPr>
            <p:cNvSpPr/>
            <p:nvPr/>
          </p:nvSpPr>
          <p:spPr bwMode="auto">
            <a:xfrm>
              <a:off x="7610062" y="4695730"/>
              <a:ext cx="1560298" cy="292983"/>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0" bIns="47565" numCol="1" rtlCol="0" anchor="ctr" anchorCtr="0" compatLnSpc="1">
              <a:prstTxWarp prst="textNoShape">
                <a:avLst/>
              </a:prstTxWarp>
            </a:bodyPr>
            <a:lstStyle/>
            <a:p>
              <a:pP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Build Agent</a:t>
              </a:r>
            </a:p>
          </p:txBody>
        </p:sp>
        <p:pic>
          <p:nvPicPr>
            <p:cNvPr id="76" name="Picture 2" descr="Image result for visual studios logo">
              <a:extLst>
                <a:ext uri="{FF2B5EF4-FFF2-40B4-BE49-F238E27FC236}">
                  <a16:creationId xmlns:a16="http://schemas.microsoft.com/office/drawing/2014/main" id="{3E481806-05DD-47D7-9774-2C2842E4BE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883731" y="4740705"/>
              <a:ext cx="207882" cy="203032"/>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Rectangle 78">
            <a:extLst>
              <a:ext uri="{FF2B5EF4-FFF2-40B4-BE49-F238E27FC236}">
                <a16:creationId xmlns:a16="http://schemas.microsoft.com/office/drawing/2014/main" id="{33D261A7-1986-4CC0-8C1F-2812090405D9}"/>
              </a:ext>
            </a:extLst>
          </p:cNvPr>
          <p:cNvSpPr/>
          <p:nvPr/>
        </p:nvSpPr>
        <p:spPr bwMode="auto">
          <a:xfrm>
            <a:off x="7758464" y="5320993"/>
            <a:ext cx="765195" cy="8135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Web App</a:t>
            </a:r>
          </a:p>
        </p:txBody>
      </p:sp>
      <p:pic>
        <p:nvPicPr>
          <p:cNvPr id="111" name="Picture 110" descr="A close up of a logo&#10;&#10;Description generated with high confidence">
            <a:extLst>
              <a:ext uri="{FF2B5EF4-FFF2-40B4-BE49-F238E27FC236}">
                <a16:creationId xmlns:a16="http://schemas.microsoft.com/office/drawing/2014/main" id="{45704AEE-2F04-429E-A4E1-8833760BB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7183" y="5377089"/>
            <a:ext cx="467754" cy="467754"/>
          </a:xfrm>
          <a:prstGeom prst="rect">
            <a:avLst/>
          </a:prstGeom>
        </p:spPr>
      </p:pic>
      <p:sp>
        <p:nvSpPr>
          <p:cNvPr id="80" name="Rectangle 79">
            <a:extLst>
              <a:ext uri="{FF2B5EF4-FFF2-40B4-BE49-F238E27FC236}">
                <a16:creationId xmlns:a16="http://schemas.microsoft.com/office/drawing/2014/main" id="{40DA313A-3ABF-476B-A807-246186369974}"/>
              </a:ext>
            </a:extLst>
          </p:cNvPr>
          <p:cNvSpPr/>
          <p:nvPr/>
        </p:nvSpPr>
        <p:spPr bwMode="auto">
          <a:xfrm>
            <a:off x="7758464" y="2852934"/>
            <a:ext cx="1620366" cy="467755"/>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bodyPr>
          <a:lstStyle/>
          <a:p>
            <a:pP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Template output</a:t>
            </a:r>
          </a:p>
        </p:txBody>
      </p:sp>
      <p:sp>
        <p:nvSpPr>
          <p:cNvPr id="81" name="Rectangle 80">
            <a:extLst>
              <a:ext uri="{FF2B5EF4-FFF2-40B4-BE49-F238E27FC236}">
                <a16:creationId xmlns:a16="http://schemas.microsoft.com/office/drawing/2014/main" id="{CAA317B6-0D2E-4B60-8E2F-74FE28CC1342}"/>
              </a:ext>
            </a:extLst>
          </p:cNvPr>
          <p:cNvSpPr/>
          <p:nvPr/>
        </p:nvSpPr>
        <p:spPr bwMode="auto">
          <a:xfrm>
            <a:off x="8303253" y="2241004"/>
            <a:ext cx="1075577" cy="3868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bodyPr>
          <a:lstStyle/>
          <a:p>
            <a:pP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Web App</a:t>
            </a:r>
          </a:p>
        </p:txBody>
      </p:sp>
      <p:pic>
        <p:nvPicPr>
          <p:cNvPr id="82" name="Picture 81" descr="A close up of a logo&#10;&#10;Description generated with high confidence">
            <a:extLst>
              <a:ext uri="{FF2B5EF4-FFF2-40B4-BE49-F238E27FC236}">
                <a16:creationId xmlns:a16="http://schemas.microsoft.com/office/drawing/2014/main" id="{94BE070A-9F1C-4E4C-A7C8-E8B56D4197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3494" y="2200573"/>
            <a:ext cx="467754" cy="467754"/>
          </a:xfrm>
          <a:prstGeom prst="rect">
            <a:avLst/>
          </a:prstGeom>
        </p:spPr>
      </p:pic>
      <p:cxnSp>
        <p:nvCxnSpPr>
          <p:cNvPr id="18" name="Straight Arrow Connector 17">
            <a:extLst>
              <a:ext uri="{FF2B5EF4-FFF2-40B4-BE49-F238E27FC236}">
                <a16:creationId xmlns:a16="http://schemas.microsoft.com/office/drawing/2014/main" id="{5A95E28F-9C78-4872-B9F1-C0EBC7D3DAA7}"/>
              </a:ext>
            </a:extLst>
          </p:cNvPr>
          <p:cNvCxnSpPr>
            <a:cxnSpLocks/>
          </p:cNvCxnSpPr>
          <p:nvPr/>
        </p:nvCxnSpPr>
        <p:spPr>
          <a:xfrm>
            <a:off x="2097669" y="2756231"/>
            <a:ext cx="412681" cy="0"/>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DF75D3CD-CC60-456C-8065-6D640DF8D9DF}"/>
              </a:ext>
            </a:extLst>
          </p:cNvPr>
          <p:cNvCxnSpPr>
            <a:cxnSpLocks/>
          </p:cNvCxnSpPr>
          <p:nvPr/>
        </p:nvCxnSpPr>
        <p:spPr>
          <a:xfrm>
            <a:off x="2097669" y="4418637"/>
            <a:ext cx="412681" cy="0"/>
          </a:xfrm>
          <a:prstGeom prst="straightConnector1">
            <a:avLst/>
          </a:prstGeom>
          <a:noFill/>
          <a:ln w="15875" cap="flat" cmpd="sng" algn="ctr">
            <a:solidFill>
              <a:schemeClr val="accent3"/>
            </a:solidFill>
            <a:prstDash val="sysDash"/>
            <a:headEnd type="none" w="lg" len="med"/>
            <a:tailEnd type="arrow"/>
          </a:ln>
          <a:effectLst/>
        </p:spPr>
      </p:cxnSp>
      <p:grpSp>
        <p:nvGrpSpPr>
          <p:cNvPr id="28" name="Group 27">
            <a:extLst>
              <a:ext uri="{FF2B5EF4-FFF2-40B4-BE49-F238E27FC236}">
                <a16:creationId xmlns:a16="http://schemas.microsoft.com/office/drawing/2014/main" id="{EDF571E6-B4AE-47BA-9950-F22930E4BD10}"/>
              </a:ext>
            </a:extLst>
          </p:cNvPr>
          <p:cNvGrpSpPr/>
          <p:nvPr/>
        </p:nvGrpSpPr>
        <p:grpSpPr>
          <a:xfrm>
            <a:off x="3805773" y="3996363"/>
            <a:ext cx="614980" cy="844548"/>
            <a:chOff x="3730625" y="3918359"/>
            <a:chExt cx="602976" cy="828063"/>
          </a:xfrm>
        </p:grpSpPr>
        <p:cxnSp>
          <p:nvCxnSpPr>
            <p:cNvPr id="22" name="Straight Arrow Connector 21">
              <a:extLst>
                <a:ext uri="{FF2B5EF4-FFF2-40B4-BE49-F238E27FC236}">
                  <a16:creationId xmlns:a16="http://schemas.microsoft.com/office/drawing/2014/main" id="{626E58F2-9CC7-4B72-979B-4EA902160CC5}"/>
                </a:ext>
              </a:extLst>
            </p:cNvPr>
            <p:cNvCxnSpPr>
              <a:cxnSpLocks/>
            </p:cNvCxnSpPr>
            <p:nvPr/>
          </p:nvCxnSpPr>
          <p:spPr>
            <a:xfrm>
              <a:off x="3730625" y="3918359"/>
              <a:ext cx="602976" cy="0"/>
            </a:xfrm>
            <a:prstGeom prst="straightConnector1">
              <a:avLst/>
            </a:prstGeom>
            <a:noFill/>
            <a:ln w="15875" cap="flat" cmpd="sng" algn="ctr">
              <a:solidFill>
                <a:schemeClr val="accent3"/>
              </a:solidFill>
              <a:prstDash val="sysDash"/>
              <a:headEnd type="none" w="lg" len="med"/>
              <a:tailEnd type="arrow"/>
            </a:ln>
            <a:effectLst/>
          </p:spPr>
        </p:cxnSp>
        <p:cxnSp>
          <p:nvCxnSpPr>
            <p:cNvPr id="93" name="Straight Arrow Connector 92">
              <a:extLst>
                <a:ext uri="{FF2B5EF4-FFF2-40B4-BE49-F238E27FC236}">
                  <a16:creationId xmlns:a16="http://schemas.microsoft.com/office/drawing/2014/main" id="{E3B05B15-D384-4F64-B47A-9915FC84AF27}"/>
                </a:ext>
              </a:extLst>
            </p:cNvPr>
            <p:cNvCxnSpPr>
              <a:cxnSpLocks/>
            </p:cNvCxnSpPr>
            <p:nvPr/>
          </p:nvCxnSpPr>
          <p:spPr>
            <a:xfrm>
              <a:off x="3730625" y="4746422"/>
              <a:ext cx="602976" cy="0"/>
            </a:xfrm>
            <a:prstGeom prst="straightConnector1">
              <a:avLst/>
            </a:prstGeom>
            <a:noFill/>
            <a:ln w="15875" cap="flat" cmpd="sng" algn="ctr">
              <a:solidFill>
                <a:schemeClr val="accent3"/>
              </a:solidFill>
              <a:prstDash val="sysDash"/>
              <a:headEnd type="none" w="lg" len="med"/>
              <a:tailEnd type="arrow"/>
            </a:ln>
            <a:effectLst/>
          </p:spPr>
        </p:cxnSp>
      </p:grpSp>
      <p:grpSp>
        <p:nvGrpSpPr>
          <p:cNvPr id="26" name="Group 25">
            <a:extLst>
              <a:ext uri="{FF2B5EF4-FFF2-40B4-BE49-F238E27FC236}">
                <a16:creationId xmlns:a16="http://schemas.microsoft.com/office/drawing/2014/main" id="{493C58FB-A8B8-4781-96AD-50DB7BAB4F02}"/>
              </a:ext>
            </a:extLst>
          </p:cNvPr>
          <p:cNvGrpSpPr/>
          <p:nvPr/>
        </p:nvGrpSpPr>
        <p:grpSpPr>
          <a:xfrm>
            <a:off x="973223" y="2165775"/>
            <a:ext cx="1209935" cy="2843318"/>
            <a:chOff x="953363" y="2123502"/>
            <a:chExt cx="1186318" cy="2787820"/>
          </a:xfrm>
        </p:grpSpPr>
        <p:sp>
          <p:nvSpPr>
            <p:cNvPr id="42" name="Rectangle 41">
              <a:extLst>
                <a:ext uri="{FF2B5EF4-FFF2-40B4-BE49-F238E27FC236}">
                  <a16:creationId xmlns:a16="http://schemas.microsoft.com/office/drawing/2014/main" id="{C35D4266-E44C-4C31-94A9-3B839F8DCED1}"/>
                </a:ext>
              </a:extLst>
            </p:cNvPr>
            <p:cNvSpPr/>
            <p:nvPr/>
          </p:nvSpPr>
          <p:spPr>
            <a:xfrm>
              <a:off x="953363" y="2123502"/>
              <a:ext cx="1186318" cy="115786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algn="ctr">
                <a:lnSpc>
                  <a:spcPct val="90000"/>
                </a:lnSpc>
              </a:pPr>
              <a:r>
                <a:rPr lang="en-US" sz="1020">
                  <a:gradFill>
                    <a:gsLst>
                      <a:gs pos="40075">
                        <a:schemeClr val="tx1"/>
                      </a:gs>
                      <a:gs pos="30000">
                        <a:schemeClr val="tx1"/>
                      </a:gs>
                    </a:gsLst>
                    <a:lin ang="5400000" scaled="0"/>
                  </a:gradFill>
                </a:rPr>
                <a:t>Git Repository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(App)</a:t>
              </a:r>
            </a:p>
          </p:txBody>
        </p:sp>
        <p:sp>
          <p:nvSpPr>
            <p:cNvPr id="44" name="Rectangle 43">
              <a:extLst>
                <a:ext uri="{FF2B5EF4-FFF2-40B4-BE49-F238E27FC236}">
                  <a16:creationId xmlns:a16="http://schemas.microsoft.com/office/drawing/2014/main" id="{B2F477C8-CF6C-4B2B-99C2-1DD5F01FE641}"/>
                </a:ext>
              </a:extLst>
            </p:cNvPr>
            <p:cNvSpPr/>
            <p:nvPr/>
          </p:nvSpPr>
          <p:spPr>
            <a:xfrm>
              <a:off x="953363" y="3753460"/>
              <a:ext cx="1186318" cy="115786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lvl="0" algn="ctr">
                <a:lnSpc>
                  <a:spcPct val="90000"/>
                </a:lnSpc>
              </a:pPr>
              <a:r>
                <a:rPr lang="en-US" sz="1020">
                  <a:gradFill>
                    <a:gsLst>
                      <a:gs pos="40075">
                        <a:schemeClr val="tx1"/>
                      </a:gs>
                      <a:gs pos="30000">
                        <a:schemeClr val="tx1"/>
                      </a:gs>
                    </a:gsLst>
                    <a:lin ang="5400000" scaled="0"/>
                  </a:gradFill>
                </a:rPr>
                <a:t>Git Repository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(ARM)</a:t>
              </a:r>
            </a:p>
          </p:txBody>
        </p:sp>
        <p:pic>
          <p:nvPicPr>
            <p:cNvPr id="1028" name="Picture 4" descr="Image result for Git Repository  logo">
              <a:extLst>
                <a:ext uri="{FF2B5EF4-FFF2-40B4-BE49-F238E27FC236}">
                  <a16:creationId xmlns:a16="http://schemas.microsoft.com/office/drawing/2014/main" id="{73ED9A7B-089B-4365-B97A-2B9D71CD32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8676" y="2301354"/>
              <a:ext cx="355692" cy="35569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Git Repository  logo">
              <a:extLst>
                <a:ext uri="{FF2B5EF4-FFF2-40B4-BE49-F238E27FC236}">
                  <a16:creationId xmlns:a16="http://schemas.microsoft.com/office/drawing/2014/main" id="{0B967973-A78B-44F4-A2AB-B2817D011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8676" y="3931104"/>
              <a:ext cx="355692" cy="35569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7" name="Straight Arrow Connector 96">
            <a:extLst>
              <a:ext uri="{FF2B5EF4-FFF2-40B4-BE49-F238E27FC236}">
                <a16:creationId xmlns:a16="http://schemas.microsoft.com/office/drawing/2014/main" id="{DD85CE45-7DD1-442C-B0D9-ED9D9F3825FE}"/>
              </a:ext>
            </a:extLst>
          </p:cNvPr>
          <p:cNvCxnSpPr>
            <a:cxnSpLocks/>
          </p:cNvCxnSpPr>
          <p:nvPr/>
        </p:nvCxnSpPr>
        <p:spPr>
          <a:xfrm>
            <a:off x="3805773" y="2369275"/>
            <a:ext cx="614980" cy="0"/>
          </a:xfrm>
          <a:prstGeom prst="straightConnector1">
            <a:avLst/>
          </a:prstGeom>
          <a:noFill/>
          <a:ln w="15875" cap="flat" cmpd="sng" algn="ctr">
            <a:solidFill>
              <a:schemeClr val="accent3"/>
            </a:solidFill>
            <a:prstDash val="sysDash"/>
            <a:headEnd type="none" w="lg" len="med"/>
            <a:tailEnd type="arrow"/>
          </a:ln>
          <a:effectLst/>
        </p:spPr>
      </p:cxnSp>
      <p:cxnSp>
        <p:nvCxnSpPr>
          <p:cNvPr id="98" name="Straight Arrow Connector 97">
            <a:extLst>
              <a:ext uri="{FF2B5EF4-FFF2-40B4-BE49-F238E27FC236}">
                <a16:creationId xmlns:a16="http://schemas.microsoft.com/office/drawing/2014/main" id="{E00C4DE4-6E0F-4FF8-A8E1-2277AA0DB65E}"/>
              </a:ext>
            </a:extLst>
          </p:cNvPr>
          <p:cNvCxnSpPr>
            <a:cxnSpLocks/>
          </p:cNvCxnSpPr>
          <p:nvPr/>
        </p:nvCxnSpPr>
        <p:spPr>
          <a:xfrm>
            <a:off x="3805773" y="3213823"/>
            <a:ext cx="614980" cy="0"/>
          </a:xfrm>
          <a:prstGeom prst="straightConnector1">
            <a:avLst/>
          </a:prstGeom>
          <a:noFill/>
          <a:ln w="15875" cap="flat" cmpd="sng" algn="ctr">
            <a:solidFill>
              <a:schemeClr val="accent3"/>
            </a:solidFill>
            <a:prstDash val="sysDash"/>
            <a:headEnd type="none" w="lg" len="med"/>
            <a:tailEnd type="arrow"/>
          </a:ln>
          <a:effectLst/>
        </p:spPr>
      </p:cxnSp>
      <p:cxnSp>
        <p:nvCxnSpPr>
          <p:cNvPr id="99" name="Straight Arrow Connector 98">
            <a:extLst>
              <a:ext uri="{FF2B5EF4-FFF2-40B4-BE49-F238E27FC236}">
                <a16:creationId xmlns:a16="http://schemas.microsoft.com/office/drawing/2014/main" id="{37CC8AC7-082C-4B0E-A942-978F8268BE80}"/>
              </a:ext>
            </a:extLst>
          </p:cNvPr>
          <p:cNvCxnSpPr>
            <a:cxnSpLocks/>
          </p:cNvCxnSpPr>
          <p:nvPr/>
        </p:nvCxnSpPr>
        <p:spPr>
          <a:xfrm>
            <a:off x="5704357" y="2369275"/>
            <a:ext cx="2029361" cy="0"/>
          </a:xfrm>
          <a:prstGeom prst="straightConnector1">
            <a:avLst/>
          </a:prstGeom>
          <a:noFill/>
          <a:ln w="15875" cap="flat" cmpd="sng" algn="ctr">
            <a:solidFill>
              <a:schemeClr val="accent3"/>
            </a:solidFill>
            <a:prstDash val="sysDash"/>
            <a:headEnd type="none" w="lg" len="med"/>
            <a:tailEnd type="arrow"/>
          </a:ln>
          <a:effectLst/>
        </p:spPr>
      </p:cxnSp>
      <p:cxnSp>
        <p:nvCxnSpPr>
          <p:cNvPr id="32" name="Connector: Elbow 31">
            <a:extLst>
              <a:ext uri="{FF2B5EF4-FFF2-40B4-BE49-F238E27FC236}">
                <a16:creationId xmlns:a16="http://schemas.microsoft.com/office/drawing/2014/main" id="{4FE5D92D-B10C-4B29-A0F0-64E351F87732}"/>
              </a:ext>
            </a:extLst>
          </p:cNvPr>
          <p:cNvCxnSpPr>
            <a:cxnSpLocks/>
            <a:stCxn id="50" idx="3"/>
          </p:cNvCxnSpPr>
          <p:nvPr/>
        </p:nvCxnSpPr>
        <p:spPr>
          <a:xfrm>
            <a:off x="5704357" y="3210169"/>
            <a:ext cx="2029361" cy="1624910"/>
          </a:xfrm>
          <a:prstGeom prst="bentConnector3">
            <a:avLst/>
          </a:prstGeom>
          <a:noFill/>
          <a:ln w="15875" cap="flat" cmpd="sng" algn="ctr">
            <a:solidFill>
              <a:schemeClr val="accent3"/>
            </a:solidFill>
            <a:prstDash val="sysDash"/>
            <a:headEnd type="none" w="lg" len="med"/>
            <a:tailEnd type="arrow"/>
          </a:ln>
          <a:effectLst/>
        </p:spPr>
      </p:cxnSp>
      <p:cxnSp>
        <p:nvCxnSpPr>
          <p:cNvPr id="36" name="Connector: Elbow 35">
            <a:extLst>
              <a:ext uri="{FF2B5EF4-FFF2-40B4-BE49-F238E27FC236}">
                <a16:creationId xmlns:a16="http://schemas.microsoft.com/office/drawing/2014/main" id="{57525A72-9CD3-4E18-8393-77DEB1A3503C}"/>
              </a:ext>
            </a:extLst>
          </p:cNvPr>
          <p:cNvCxnSpPr>
            <a:stCxn id="48" idx="3"/>
            <a:endCxn id="80" idx="1"/>
          </p:cNvCxnSpPr>
          <p:nvPr/>
        </p:nvCxnSpPr>
        <p:spPr>
          <a:xfrm flipV="1">
            <a:off x="5704357" y="3086812"/>
            <a:ext cx="2054108" cy="909551"/>
          </a:xfrm>
          <a:prstGeom prst="bentConnector3">
            <a:avLst>
              <a:gd name="adj1" fmla="val 67404"/>
            </a:avLst>
          </a:prstGeom>
          <a:noFill/>
          <a:ln w="15875" cap="flat" cmpd="sng" algn="ctr">
            <a:solidFill>
              <a:schemeClr val="accent3"/>
            </a:solidFill>
            <a:prstDash val="sysDash"/>
            <a:headEnd type="none" w="lg" len="med"/>
            <a:tailEnd type="arrow"/>
          </a:ln>
          <a:effectLst/>
        </p:spPr>
      </p:cxnSp>
      <p:cxnSp>
        <p:nvCxnSpPr>
          <p:cNvPr id="112" name="Straight Arrow Connector 111">
            <a:extLst>
              <a:ext uri="{FF2B5EF4-FFF2-40B4-BE49-F238E27FC236}">
                <a16:creationId xmlns:a16="http://schemas.microsoft.com/office/drawing/2014/main" id="{7231F583-DA5F-4DD2-992A-86B14F8EEC95}"/>
              </a:ext>
            </a:extLst>
          </p:cNvPr>
          <p:cNvCxnSpPr>
            <a:cxnSpLocks/>
          </p:cNvCxnSpPr>
          <p:nvPr/>
        </p:nvCxnSpPr>
        <p:spPr>
          <a:xfrm>
            <a:off x="5704357" y="4953617"/>
            <a:ext cx="2029361" cy="0"/>
          </a:xfrm>
          <a:prstGeom prst="straightConnector1">
            <a:avLst/>
          </a:prstGeom>
          <a:noFill/>
          <a:ln w="15875" cap="flat" cmpd="sng" algn="ctr">
            <a:solidFill>
              <a:schemeClr val="accent3"/>
            </a:solidFill>
            <a:prstDash val="sysDash"/>
            <a:headEnd type="none" w="lg" len="med"/>
            <a:tailEnd type="arrow"/>
          </a:ln>
          <a:effectLst/>
        </p:spPr>
      </p:cxnSp>
      <p:cxnSp>
        <p:nvCxnSpPr>
          <p:cNvPr id="68" name="Straight Arrow Connector 67">
            <a:extLst>
              <a:ext uri="{FF2B5EF4-FFF2-40B4-BE49-F238E27FC236}">
                <a16:creationId xmlns:a16="http://schemas.microsoft.com/office/drawing/2014/main" id="{B0A7FC8B-D938-4249-82F6-04A967F11341}"/>
              </a:ext>
            </a:extLst>
          </p:cNvPr>
          <p:cNvCxnSpPr>
            <a:cxnSpLocks/>
          </p:cNvCxnSpPr>
          <p:nvPr/>
        </p:nvCxnSpPr>
        <p:spPr>
          <a:xfrm>
            <a:off x="8141060" y="5088025"/>
            <a:ext cx="0" cy="232968"/>
          </a:xfrm>
          <a:prstGeom prst="straightConnector1">
            <a:avLst/>
          </a:prstGeom>
          <a:noFill/>
          <a:ln w="15875" cap="flat" cmpd="sng" algn="ctr">
            <a:solidFill>
              <a:schemeClr val="accent3"/>
            </a:solidFill>
            <a:prstDash val="sysDash"/>
            <a:headEnd type="none" w="lg" len="med"/>
            <a:tailEnd type="arrow"/>
          </a:ln>
          <a:effectLst/>
        </p:spPr>
      </p:cxnSp>
      <p:cxnSp>
        <p:nvCxnSpPr>
          <p:cNvPr id="117" name="Straight Arrow Connector 116">
            <a:extLst>
              <a:ext uri="{FF2B5EF4-FFF2-40B4-BE49-F238E27FC236}">
                <a16:creationId xmlns:a16="http://schemas.microsoft.com/office/drawing/2014/main" id="{43D57533-3F3E-4A1F-A53B-DF6CBEF9DC5C}"/>
              </a:ext>
            </a:extLst>
          </p:cNvPr>
          <p:cNvCxnSpPr>
            <a:cxnSpLocks/>
          </p:cNvCxnSpPr>
          <p:nvPr/>
        </p:nvCxnSpPr>
        <p:spPr>
          <a:xfrm>
            <a:off x="8971201" y="5088025"/>
            <a:ext cx="0" cy="232968"/>
          </a:xfrm>
          <a:prstGeom prst="straightConnector1">
            <a:avLst/>
          </a:prstGeom>
          <a:noFill/>
          <a:ln w="15875" cap="flat" cmpd="sng" algn="ctr">
            <a:solidFill>
              <a:schemeClr val="accent3"/>
            </a:solidFill>
            <a:prstDash val="sysDash"/>
            <a:headEnd type="none" w="lg" len="med"/>
            <a:tailEnd type="arrow"/>
          </a:ln>
          <a:effectLst/>
        </p:spPr>
      </p:cxnSp>
      <p:sp>
        <p:nvSpPr>
          <p:cNvPr id="83" name="Arc 82">
            <a:extLst>
              <a:ext uri="{FF2B5EF4-FFF2-40B4-BE49-F238E27FC236}">
                <a16:creationId xmlns:a16="http://schemas.microsoft.com/office/drawing/2014/main" id="{43FE7D86-3EED-4FFE-9931-2F56ACD6FA2B}"/>
              </a:ext>
            </a:extLst>
          </p:cNvPr>
          <p:cNvSpPr/>
          <p:nvPr/>
        </p:nvSpPr>
        <p:spPr>
          <a:xfrm>
            <a:off x="6643865" y="3927537"/>
            <a:ext cx="150808" cy="168181"/>
          </a:xfrm>
          <a:prstGeom prst="arc">
            <a:avLst>
              <a:gd name="adj1" fmla="val 10811358"/>
              <a:gd name="adj2" fmla="val 0"/>
            </a:avLst>
          </a:prstGeom>
          <a:solidFill>
            <a:schemeClr val="bg1">
              <a:alpha val="90000"/>
            </a:schemeClr>
          </a:solidFill>
          <a:ln w="15875" cap="flat" cmpd="sng" algn="ctr">
            <a:solidFill>
              <a:schemeClr val="accent3"/>
            </a:solidFill>
            <a:prstDash val="sysDash"/>
            <a:headEnd type="none" w="lg" len="med"/>
            <a:tailEnd type="none"/>
          </a:ln>
          <a:effectLst/>
        </p:spPr>
        <p:txBody>
          <a:bodyPr rtlCol="0" anchor="ctr"/>
          <a:lstStyle/>
          <a:p>
            <a:pPr algn="ctr"/>
            <a:endParaRPr lang="en-US" sz="1836"/>
          </a:p>
        </p:txBody>
      </p:sp>
      <p:sp>
        <p:nvSpPr>
          <p:cNvPr id="85" name="TextBox 84">
            <a:extLst>
              <a:ext uri="{FF2B5EF4-FFF2-40B4-BE49-F238E27FC236}">
                <a16:creationId xmlns:a16="http://schemas.microsoft.com/office/drawing/2014/main" id="{A3866CE5-554C-4C6B-A01C-CEB4DF658724}"/>
              </a:ext>
            </a:extLst>
          </p:cNvPr>
          <p:cNvSpPr txBox="1"/>
          <p:nvPr/>
        </p:nvSpPr>
        <p:spPr>
          <a:xfrm>
            <a:off x="6564586" y="5466259"/>
            <a:ext cx="447811" cy="144069"/>
          </a:xfrm>
          <a:prstGeom prst="rect">
            <a:avLst/>
          </a:prstGeom>
          <a:solidFill>
            <a:schemeClr val="bg1"/>
          </a:solidFill>
        </p:spPr>
        <p:txBody>
          <a:bodyPr wrap="square" lIns="0" tIns="0" rIns="0" bIns="0" rtlCol="0">
            <a:spAutoFit/>
          </a:bodyPr>
          <a:lstStyle/>
          <a:p>
            <a:pPr algn="ctr">
              <a:lnSpc>
                <a:spcPct val="90000"/>
              </a:lnSpc>
            </a:pPr>
            <a:r>
              <a:rPr lang="en-US" sz="1020">
                <a:solidFill>
                  <a:srgbClr val="0D0D0D"/>
                </a:solidFill>
              </a:rPr>
              <a:t>SPN</a:t>
            </a:r>
          </a:p>
        </p:txBody>
      </p:sp>
      <p:grpSp>
        <p:nvGrpSpPr>
          <p:cNvPr id="86" name="Group 85">
            <a:extLst>
              <a:ext uri="{FF2B5EF4-FFF2-40B4-BE49-F238E27FC236}">
                <a16:creationId xmlns:a16="http://schemas.microsoft.com/office/drawing/2014/main" id="{9224BB0C-5825-49DC-9193-5863EEDBEF8F}"/>
              </a:ext>
            </a:extLst>
          </p:cNvPr>
          <p:cNvGrpSpPr/>
          <p:nvPr/>
        </p:nvGrpSpPr>
        <p:grpSpPr>
          <a:xfrm>
            <a:off x="8588604" y="5320993"/>
            <a:ext cx="765195" cy="813559"/>
            <a:chOff x="8420100" y="5217134"/>
            <a:chExt cx="750259" cy="797679"/>
          </a:xfrm>
        </p:grpSpPr>
        <p:sp>
          <p:nvSpPr>
            <p:cNvPr id="78" name="Rectangle 77">
              <a:extLst>
                <a:ext uri="{FF2B5EF4-FFF2-40B4-BE49-F238E27FC236}">
                  <a16:creationId xmlns:a16="http://schemas.microsoft.com/office/drawing/2014/main" id="{C22ACFE1-3035-4C53-BFEC-27457047DF0C}"/>
                </a:ext>
              </a:extLst>
            </p:cNvPr>
            <p:cNvSpPr/>
            <p:nvPr/>
          </p:nvSpPr>
          <p:spPr bwMode="auto">
            <a:xfrm>
              <a:off x="8420100" y="5217134"/>
              <a:ext cx="750259" cy="797679"/>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Template output</a:t>
              </a:r>
            </a:p>
          </p:txBody>
        </p:sp>
        <p:pic>
          <p:nvPicPr>
            <p:cNvPr id="1030" name="Picture 6" descr="Image result for json icon">
              <a:extLst>
                <a:ext uri="{FF2B5EF4-FFF2-40B4-BE49-F238E27FC236}">
                  <a16:creationId xmlns:a16="http://schemas.microsoft.com/office/drawing/2014/main" id="{E2695E82-E594-4F13-9430-AA89396B962F}"/>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84145" y="5331466"/>
              <a:ext cx="222168" cy="286524"/>
            </a:xfrm>
            <a:prstGeom prst="rect">
              <a:avLst/>
            </a:prstGeom>
            <a:noFill/>
            <a:extLst>
              <a:ext uri="{909E8E84-426E-40DD-AFC4-6F175D3DCCD1}">
                <a14:hiddenFill xmlns:a14="http://schemas.microsoft.com/office/drawing/2010/main">
                  <a:solidFill>
                    <a:srgbClr val="FFFFFF"/>
                  </a:solidFill>
                </a14:hiddenFill>
              </a:ext>
            </a:extLst>
          </p:spPr>
        </p:pic>
      </p:grpSp>
      <p:pic>
        <p:nvPicPr>
          <p:cNvPr id="118" name="Picture 6" descr="Image result for json icon">
            <a:extLst>
              <a:ext uri="{FF2B5EF4-FFF2-40B4-BE49-F238E27FC236}">
                <a16:creationId xmlns:a16="http://schemas.microsoft.com/office/drawing/2014/main" id="{838E3C4B-7062-492E-95FD-6983054D1EE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22510" y="2940696"/>
            <a:ext cx="226591" cy="2922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biztalk icon manager">
            <a:extLst>
              <a:ext uri="{FF2B5EF4-FFF2-40B4-BE49-F238E27FC236}">
                <a16:creationId xmlns:a16="http://schemas.microsoft.com/office/drawing/2014/main" id="{17E6B8B5-8E73-454A-B361-19849DD451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89" y="5203201"/>
            <a:ext cx="316607" cy="2126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resource group logo">
            <a:extLst>
              <a:ext uri="{FF2B5EF4-FFF2-40B4-BE49-F238E27FC236}">
                <a16:creationId xmlns:a16="http://schemas.microsoft.com/office/drawing/2014/main" id="{2F60AF61-A49F-49E4-9401-AE6C062E91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5805" y="1952849"/>
            <a:ext cx="265223" cy="265221"/>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0" descr="Image result for azure resource group logo">
            <a:extLst>
              <a:ext uri="{FF2B5EF4-FFF2-40B4-BE49-F238E27FC236}">
                <a16:creationId xmlns:a16="http://schemas.microsoft.com/office/drawing/2014/main" id="{D0DDCC3F-663C-4549-8991-C8801EE517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5805" y="4290666"/>
            <a:ext cx="265223" cy="265221"/>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Straight Connector 89">
            <a:extLst>
              <a:ext uri="{FF2B5EF4-FFF2-40B4-BE49-F238E27FC236}">
                <a16:creationId xmlns:a16="http://schemas.microsoft.com/office/drawing/2014/main" id="{4DBCAB6E-F6BD-46B4-87A9-DB992CE3C8A7}"/>
              </a:ext>
            </a:extLst>
          </p:cNvPr>
          <p:cNvCxnSpPr/>
          <p:nvPr/>
        </p:nvCxnSpPr>
        <p:spPr>
          <a:xfrm>
            <a:off x="9617178" y="3991607"/>
            <a:ext cx="0" cy="2165323"/>
          </a:xfrm>
          <a:prstGeom prst="line">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286852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Hybrid DevOps</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6711" y="1464074"/>
            <a:ext cx="11237870" cy="4576714"/>
          </a:xfrm>
        </p:spPr>
        <p:txBody>
          <a:bodyPr/>
          <a:lstStyle/>
          <a:p>
            <a:pPr marL="0" indent="0">
              <a:lnSpc>
                <a:spcPct val="90000"/>
              </a:lnSpc>
              <a:spcBef>
                <a:spcPts val="1836"/>
              </a:spcBef>
              <a:buClr>
                <a:schemeClr val="accent1"/>
              </a:buClr>
              <a:buNone/>
            </a:pPr>
            <a:r>
              <a:rPr lang="en-US">
                <a:gradFill>
                  <a:gsLst>
                    <a:gs pos="1250">
                      <a:schemeClr val="accent1"/>
                    </a:gs>
                    <a:gs pos="100000">
                      <a:schemeClr val="accent1"/>
                    </a:gs>
                  </a:gsLst>
                  <a:lin ang="5400000" scaled="0"/>
                </a:gradFill>
                <a:latin typeface="+mj-lt"/>
              </a:rPr>
              <a:t>Considerations and best practices</a:t>
            </a:r>
          </a:p>
          <a:p>
            <a:pPr marL="474394" indent="-474394">
              <a:lnSpc>
                <a:spcPct val="90000"/>
              </a:lnSpc>
              <a:spcBef>
                <a:spcPts val="1836"/>
              </a:spcBef>
              <a:buClr>
                <a:schemeClr val="accent1"/>
              </a:buClr>
              <a:buFont typeface="+mj-lt"/>
              <a:buAutoNum type="arabicPeriod"/>
            </a:pPr>
            <a:r>
              <a:rPr lang="en-US" sz="2448"/>
              <a:t>Use service principals to enable authorization to each environment</a:t>
            </a:r>
          </a:p>
          <a:p>
            <a:pPr marL="474394" indent="-474394">
              <a:lnSpc>
                <a:spcPct val="90000"/>
              </a:lnSpc>
              <a:spcBef>
                <a:spcPts val="1836"/>
              </a:spcBef>
              <a:buClr>
                <a:schemeClr val="accent1"/>
              </a:buClr>
              <a:buFont typeface="+mj-lt"/>
              <a:buAutoNum type="arabicPeriod"/>
            </a:pPr>
            <a:r>
              <a:rPr lang="en-US" sz="2448"/>
              <a:t>Use self-hosted Azure </a:t>
            </a:r>
            <a:r>
              <a:rPr lang="en-US" sz="2448" err="1"/>
              <a:t>Devops</a:t>
            </a:r>
            <a:r>
              <a:rPr lang="en-US" sz="2448"/>
              <a:t> agents for faster build and deployment times</a:t>
            </a:r>
          </a:p>
          <a:p>
            <a:pPr marL="474394" indent="-474394">
              <a:lnSpc>
                <a:spcPct val="90000"/>
              </a:lnSpc>
              <a:spcBef>
                <a:spcPts val="1836"/>
              </a:spcBef>
              <a:buClr>
                <a:schemeClr val="accent1"/>
              </a:buClr>
              <a:buFont typeface="+mj-lt"/>
              <a:buAutoNum type="arabicPeriod"/>
            </a:pPr>
            <a:r>
              <a:rPr lang="en-US" sz="2448"/>
              <a:t>Allow for connectivity between application parts or Azure and the agent</a:t>
            </a:r>
          </a:p>
          <a:p>
            <a:pPr marL="474394" indent="-474394">
              <a:lnSpc>
                <a:spcPct val="90000"/>
              </a:lnSpc>
              <a:spcBef>
                <a:spcPts val="1836"/>
              </a:spcBef>
              <a:buClr>
                <a:schemeClr val="accent1"/>
              </a:buClr>
              <a:buFont typeface="+mj-lt"/>
              <a:buAutoNum type="arabicPeriod"/>
            </a:pPr>
            <a:r>
              <a:rPr lang="en-US" sz="2448"/>
              <a:t>Ensure that all services and images are available on each target Stack</a:t>
            </a:r>
          </a:p>
          <a:p>
            <a:pPr marL="474394" indent="-474394">
              <a:lnSpc>
                <a:spcPct val="90000"/>
              </a:lnSpc>
              <a:spcBef>
                <a:spcPts val="1836"/>
              </a:spcBef>
              <a:buClr>
                <a:schemeClr val="accent1"/>
              </a:buClr>
              <a:buFont typeface="+mj-lt"/>
              <a:buAutoNum type="arabicPeriod"/>
            </a:pPr>
            <a:r>
              <a:rPr lang="en-US" sz="2448"/>
              <a:t>Use profiles to minimize work to deploy to two environments</a:t>
            </a:r>
          </a:p>
          <a:p>
            <a:pPr marL="474394" indent="-474394">
              <a:lnSpc>
                <a:spcPct val="90000"/>
              </a:lnSpc>
              <a:spcBef>
                <a:spcPts val="1836"/>
              </a:spcBef>
              <a:buClr>
                <a:schemeClr val="accent1"/>
              </a:buClr>
              <a:buFont typeface="+mj-lt"/>
              <a:buAutoNum type="arabicPeriod"/>
            </a:pPr>
            <a:endParaRPr lang="en-US" sz="2448"/>
          </a:p>
          <a:p>
            <a:pPr marL="474394" indent="-474394">
              <a:lnSpc>
                <a:spcPct val="90000"/>
              </a:lnSpc>
              <a:spcBef>
                <a:spcPts val="1836"/>
              </a:spcBef>
              <a:buClr>
                <a:schemeClr val="accent1"/>
              </a:buClr>
              <a:buFont typeface="+mj-lt"/>
              <a:buAutoNum type="arabicPeriod"/>
            </a:pPr>
            <a:endParaRPr lang="en-US"/>
          </a:p>
        </p:txBody>
      </p:sp>
    </p:spTree>
    <p:extLst>
      <p:ext uri="{BB962C8B-B14F-4D97-AF65-F5344CB8AC3E}">
        <p14:creationId xmlns:p14="http://schemas.microsoft.com/office/powerpoint/2010/main" val="30192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1.48148E-6 L 3.125E-6 -1.48148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0855" y="466301"/>
            <a:ext cx="11237870" cy="565027"/>
          </a:xfrm>
        </p:spPr>
        <p:txBody>
          <a:bodyPr/>
          <a:lstStyle/>
          <a:p>
            <a:r>
              <a:rPr lang="en-US"/>
              <a:t>Cross-cloud scaling </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1243" y="5177721"/>
            <a:ext cx="11834817" cy="819944"/>
            <a:chOff x="294498" y="4755906"/>
            <a:chExt cx="11603815" cy="803940"/>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55908"/>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Scale application to meet your customer demands easily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55908"/>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Increased flexibility and resiliency with Azure Stack Hub consistency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55906"/>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Consistent experiences </a:t>
              </a:r>
              <a:br>
                <a:rPr lang="en-US" sz="1836">
                  <a:gradFill>
                    <a:gsLst>
                      <a:gs pos="0">
                        <a:srgbClr val="FFFFFF"/>
                      </a:gs>
                      <a:gs pos="100000">
                        <a:srgbClr val="FFFFFF"/>
                      </a:gs>
                    </a:gsLst>
                    <a:lin ang="5400000" scaled="0"/>
                  </a:gradFill>
                  <a:ea typeface="Segoe UI" pitchFamily="34" charset="0"/>
                  <a:cs typeface="Segoe UI" pitchFamily="34" charset="0"/>
                </a:rPr>
              </a:br>
              <a:r>
                <a:rPr lang="en-US" sz="1836">
                  <a:gradFill>
                    <a:gsLst>
                      <a:gs pos="0">
                        <a:srgbClr val="FFFFFF"/>
                      </a:gs>
                      <a:gs pos="100000">
                        <a:srgbClr val="FFFFFF"/>
                      </a:gs>
                    </a:gsLst>
                    <a:lin ang="5400000" scaled="0"/>
                  </a:gradFill>
                  <a:ea typeface="Segoe UI" pitchFamily="34" charset="0"/>
                  <a:cs typeface="Segoe UI" pitchFamily="34" charset="0"/>
                </a:rPr>
                <a:t>across cloud boundaries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89454" y="4982098"/>
            <a:ext cx="11057568"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A55E809-8C75-4EC1-A7F2-AB9D1E267157}"/>
              </a:ext>
            </a:extLst>
          </p:cNvPr>
          <p:cNvPicPr>
            <a:picLocks noChangeAspect="1"/>
          </p:cNvPicPr>
          <p:nvPr/>
        </p:nvPicPr>
        <p:blipFill>
          <a:blip r:embed="rId2"/>
          <a:stretch>
            <a:fillRect/>
          </a:stretch>
        </p:blipFill>
        <p:spPr>
          <a:xfrm>
            <a:off x="1405339" y="1516062"/>
            <a:ext cx="9625795" cy="2826546"/>
          </a:xfrm>
          <a:prstGeom prst="rect">
            <a:avLst/>
          </a:prstGeom>
        </p:spPr>
      </p:pic>
    </p:spTree>
    <p:extLst>
      <p:ext uri="{BB962C8B-B14F-4D97-AF65-F5344CB8AC3E}">
        <p14:creationId xmlns:p14="http://schemas.microsoft.com/office/powerpoint/2010/main" val="17656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 L 0 -2.59259E-6 " pathEditMode="relative" rAng="0" ptsTypes="AA">
                                      <p:cBhvr>
                                        <p:cTn id="12" dur="600" fill="hold"/>
                                        <p:tgtEl>
                                          <p:spTgt spid="1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B54229CB-944D-45BE-8CC6-B88A9864563F}"/>
              </a:ext>
            </a:extLst>
          </p:cNvPr>
          <p:cNvSpPr/>
          <p:nvPr/>
        </p:nvSpPr>
        <p:spPr bwMode="auto">
          <a:xfrm>
            <a:off x="881" y="-1"/>
            <a:ext cx="12434710" cy="699452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3" name="Rectangle 2">
            <a:extLst>
              <a:ext uri="{FF2B5EF4-FFF2-40B4-BE49-F238E27FC236}">
                <a16:creationId xmlns:a16="http://schemas.microsoft.com/office/drawing/2014/main" id="{534EDD61-908D-4F77-BF5C-8A45A1F08C96}"/>
              </a:ext>
            </a:extLst>
          </p:cNvPr>
          <p:cNvSpPr/>
          <p:nvPr/>
        </p:nvSpPr>
        <p:spPr bwMode="auto">
          <a:xfrm>
            <a:off x="882" y="-1"/>
            <a:ext cx="4103455" cy="6994525"/>
          </a:xfrm>
          <a:prstGeom prst="rect">
            <a:avLst/>
          </a:prstGeom>
          <a:ln>
            <a:noFill/>
            <a:headEnd type="none" w="med" len="med"/>
            <a:tailEnd type="none" w="med" len="med"/>
          </a:ln>
          <a:effectLst>
            <a:outerShdw blurRad="889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03F1DD1C-F182-46D7-9805-98CBEBFD8FD5}"/>
              </a:ext>
            </a:extLst>
          </p:cNvPr>
          <p:cNvSpPr>
            <a:spLocks noGrp="1"/>
          </p:cNvSpPr>
          <p:nvPr>
            <p:ph type="title"/>
          </p:nvPr>
        </p:nvSpPr>
        <p:spPr>
          <a:xfrm>
            <a:off x="597748" y="2587719"/>
            <a:ext cx="3313935" cy="1017048"/>
          </a:xfrm>
        </p:spPr>
        <p:txBody>
          <a:bodyPr/>
          <a:lstStyle/>
          <a:p>
            <a:r>
              <a:rPr lang="en-US">
                <a:gradFill>
                  <a:gsLst>
                    <a:gs pos="62564">
                      <a:schemeClr val="bg1"/>
                    </a:gs>
                    <a:gs pos="55000">
                      <a:schemeClr val="bg1"/>
                    </a:gs>
                  </a:gsLst>
                  <a:lin ang="5400000" scaled="0"/>
                </a:gradFill>
              </a:rPr>
              <a:t>Microsoft </a:t>
            </a:r>
            <a:br>
              <a:rPr lang="en-US">
                <a:gradFill>
                  <a:gsLst>
                    <a:gs pos="62564">
                      <a:schemeClr val="bg1"/>
                    </a:gs>
                    <a:gs pos="55000">
                      <a:schemeClr val="bg1"/>
                    </a:gs>
                  </a:gsLst>
                  <a:lin ang="5400000" scaled="0"/>
                </a:gradFill>
              </a:rPr>
            </a:br>
            <a:r>
              <a:rPr lang="en-US">
                <a:gradFill>
                  <a:gsLst>
                    <a:gs pos="62564">
                      <a:schemeClr val="bg1"/>
                    </a:gs>
                    <a:gs pos="55000">
                      <a:schemeClr val="bg1"/>
                    </a:gs>
                  </a:gsLst>
                  <a:lin ang="5400000" scaled="0"/>
                </a:gradFill>
              </a:rPr>
              <a:t>worldview</a:t>
            </a:r>
          </a:p>
        </p:txBody>
      </p:sp>
      <p:sp>
        <p:nvSpPr>
          <p:cNvPr id="5" name="Inner circle">
            <a:extLst>
              <a:ext uri="{FF2B5EF4-FFF2-40B4-BE49-F238E27FC236}">
                <a16:creationId xmlns:a16="http://schemas.microsoft.com/office/drawing/2014/main" id="{DD0D582A-E447-43FD-93E7-DE5A4487A854}"/>
              </a:ext>
            </a:extLst>
          </p:cNvPr>
          <p:cNvSpPr/>
          <p:nvPr/>
        </p:nvSpPr>
        <p:spPr bwMode="auto">
          <a:xfrm>
            <a:off x="6046153" y="1257017"/>
            <a:ext cx="4429866" cy="4429866"/>
          </a:xfrm>
          <a:prstGeom prst="ellipse">
            <a:avLst/>
          </a:prstGeom>
          <a:noFill/>
          <a:ln w="2540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Semilight"/>
              <a:cs typeface="Segoe UI" pitchFamily="34" charset="0"/>
            </a:endParaRPr>
          </a:p>
        </p:txBody>
      </p:sp>
      <p:sp>
        <p:nvSpPr>
          <p:cNvPr id="6" name="Zigzag">
            <a:extLst>
              <a:ext uri="{FF2B5EF4-FFF2-40B4-BE49-F238E27FC236}">
                <a16:creationId xmlns:a16="http://schemas.microsoft.com/office/drawing/2014/main" id="{6CF9F01A-4FD0-4C0A-AB50-23627135EA83}"/>
              </a:ext>
            </a:extLst>
          </p:cNvPr>
          <p:cNvSpPr>
            <a:spLocks/>
          </p:cNvSpPr>
          <p:nvPr/>
        </p:nvSpPr>
        <p:spPr bwMode="auto">
          <a:xfrm>
            <a:off x="5603167" y="815702"/>
            <a:ext cx="5315839" cy="5312496"/>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 name="connsiteX0" fmla="*/ 1191 w 10000"/>
              <a:gd name="connsiteY0" fmla="*/ 3394 h 10000"/>
              <a:gd name="connsiteX1" fmla="*/ 834 w 10000"/>
              <a:gd name="connsiteY1" fmla="*/ 2078 h 10000"/>
              <a:gd name="connsiteX2" fmla="*/ 2073 w 10000"/>
              <a:gd name="connsiteY2" fmla="*/ 2086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50 w 10000"/>
              <a:gd name="connsiteY28" fmla="*/ 6667 h 10000"/>
              <a:gd name="connsiteX29" fmla="*/ 0 w 10000"/>
              <a:gd name="connsiteY29" fmla="*/ 5971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073 w 10000"/>
              <a:gd name="connsiteY2" fmla="*/ 2086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50 w 10000"/>
              <a:gd name="connsiteY28" fmla="*/ 6667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073 w 10000"/>
              <a:gd name="connsiteY2" fmla="*/ 2086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52 w 10000"/>
              <a:gd name="connsiteY9" fmla="*/ 822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52 w 10000"/>
              <a:gd name="connsiteY9" fmla="*/ 822 h 10000"/>
              <a:gd name="connsiteX10" fmla="*/ 7947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078 h 10000"/>
              <a:gd name="connsiteX11" fmla="*/ 9269 w 10000"/>
              <a:gd name="connsiteY11" fmla="*/ 2218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115 h 10000"/>
              <a:gd name="connsiteX11" fmla="*/ 9269 w 10000"/>
              <a:gd name="connsiteY11" fmla="*/ 2218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115 h 10000"/>
              <a:gd name="connsiteX11" fmla="*/ 9275 w 10000"/>
              <a:gd name="connsiteY11" fmla="*/ 2175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115 h 10000"/>
              <a:gd name="connsiteX11" fmla="*/ 9275 w 10000"/>
              <a:gd name="connsiteY11" fmla="*/ 2175 h 10000"/>
              <a:gd name="connsiteX12" fmla="*/ 8876 w 10000"/>
              <a:gd name="connsiteY12" fmla="*/ 3437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9976"/>
              <a:gd name="connsiteY0" fmla="*/ 3394 h 10000"/>
              <a:gd name="connsiteX1" fmla="*/ 834 w 9976"/>
              <a:gd name="connsiteY1" fmla="*/ 2078 h 10000"/>
              <a:gd name="connsiteX2" fmla="*/ 2110 w 9976"/>
              <a:gd name="connsiteY2" fmla="*/ 2068 h 10000"/>
              <a:gd name="connsiteX3" fmla="*/ 2232 w 9976"/>
              <a:gd name="connsiteY3" fmla="*/ 745 h 10000"/>
              <a:gd name="connsiteX4" fmla="*/ 3447 w 9976"/>
              <a:gd name="connsiteY4" fmla="*/ 1174 h 10000"/>
              <a:gd name="connsiteX5" fmla="*/ 4122 w 9976"/>
              <a:gd name="connsiteY5" fmla="*/ 0 h 10000"/>
              <a:gd name="connsiteX6" fmla="*/ 5004 w 9976"/>
              <a:gd name="connsiteY6" fmla="*/ 880 h 10000"/>
              <a:gd name="connsiteX7" fmla="*/ 6052 w 9976"/>
              <a:gd name="connsiteY7" fmla="*/ 16 h 10000"/>
              <a:gd name="connsiteX8" fmla="*/ 6553 w 9976"/>
              <a:gd name="connsiteY8" fmla="*/ 1182 h 10000"/>
              <a:gd name="connsiteX9" fmla="*/ 7889 w 9976"/>
              <a:gd name="connsiteY9" fmla="*/ 828 h 10000"/>
              <a:gd name="connsiteX10" fmla="*/ 7947 w 9976"/>
              <a:gd name="connsiteY10" fmla="*/ 2115 h 10000"/>
              <a:gd name="connsiteX11" fmla="*/ 9275 w 9976"/>
              <a:gd name="connsiteY11" fmla="*/ 2175 h 10000"/>
              <a:gd name="connsiteX12" fmla="*/ 8876 w 9976"/>
              <a:gd name="connsiteY12" fmla="*/ 3437 h 10000"/>
              <a:gd name="connsiteX13" fmla="*/ 9976 w 9976"/>
              <a:gd name="connsiteY13" fmla="*/ 4039 h 10000"/>
              <a:gd name="connsiteX14" fmla="*/ 9134 w 9976"/>
              <a:gd name="connsiteY14" fmla="*/ 4996 h 10000"/>
              <a:gd name="connsiteX15" fmla="*/ 9976 w 9976"/>
              <a:gd name="connsiteY15" fmla="*/ 6059 h 10000"/>
              <a:gd name="connsiteX16" fmla="*/ 8809 w 9976"/>
              <a:gd name="connsiteY16" fmla="*/ 6614 h 10000"/>
              <a:gd name="connsiteX17" fmla="*/ 9174 w 9976"/>
              <a:gd name="connsiteY17" fmla="*/ 7898 h 10000"/>
              <a:gd name="connsiteX18" fmla="*/ 7919 w 9976"/>
              <a:gd name="connsiteY18" fmla="*/ 7922 h 10000"/>
              <a:gd name="connsiteX19" fmla="*/ 7776 w 9976"/>
              <a:gd name="connsiteY19" fmla="*/ 9262 h 10000"/>
              <a:gd name="connsiteX20" fmla="*/ 6545 w 9976"/>
              <a:gd name="connsiteY20" fmla="*/ 8818 h 10000"/>
              <a:gd name="connsiteX21" fmla="*/ 5894 w 9976"/>
              <a:gd name="connsiteY21" fmla="*/ 10000 h 10000"/>
              <a:gd name="connsiteX22" fmla="*/ 4996 w 9976"/>
              <a:gd name="connsiteY22" fmla="*/ 9120 h 10000"/>
              <a:gd name="connsiteX23" fmla="*/ 3932 w 9976"/>
              <a:gd name="connsiteY23" fmla="*/ 9968 h 10000"/>
              <a:gd name="connsiteX24" fmla="*/ 3439 w 9976"/>
              <a:gd name="connsiteY24" fmla="*/ 8803 h 10000"/>
              <a:gd name="connsiteX25" fmla="*/ 2160 w 9976"/>
              <a:gd name="connsiteY25" fmla="*/ 9215 h 10000"/>
              <a:gd name="connsiteX26" fmla="*/ 2073 w 9976"/>
              <a:gd name="connsiteY26" fmla="*/ 7898 h 10000"/>
              <a:gd name="connsiteX27" fmla="*/ 731 w 9976"/>
              <a:gd name="connsiteY27" fmla="*/ 7756 h 10000"/>
              <a:gd name="connsiteX28" fmla="*/ 1174 w 9976"/>
              <a:gd name="connsiteY28" fmla="*/ 6624 h 10000"/>
              <a:gd name="connsiteX29" fmla="*/ 0 w 9976"/>
              <a:gd name="connsiteY29" fmla="*/ 6050 h 10000"/>
              <a:gd name="connsiteX30" fmla="*/ 874 w 9976"/>
              <a:gd name="connsiteY30" fmla="*/ 4988 h 10000"/>
              <a:gd name="connsiteX31" fmla="*/ 32 w 9976"/>
              <a:gd name="connsiteY31" fmla="*/ 3941 h 10000"/>
              <a:gd name="connsiteX32" fmla="*/ 1191 w 9976"/>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10000 w 10000"/>
              <a:gd name="connsiteY15" fmla="*/ 6059 h 10000"/>
              <a:gd name="connsiteX16" fmla="*/ 8830 w 10000"/>
              <a:gd name="connsiteY16" fmla="*/ 6614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69 w 10000"/>
              <a:gd name="connsiteY15" fmla="*/ 6059 h 10000"/>
              <a:gd name="connsiteX16" fmla="*/ 8830 w 10000"/>
              <a:gd name="connsiteY16" fmla="*/ 6614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69 w 10000"/>
              <a:gd name="connsiteY15" fmla="*/ 6059 h 10000"/>
              <a:gd name="connsiteX16" fmla="*/ 8842 w 10000"/>
              <a:gd name="connsiteY16" fmla="*/ 6669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898 h 10000"/>
              <a:gd name="connsiteX18" fmla="*/ 7938 w 10000"/>
              <a:gd name="connsiteY18" fmla="*/ 8007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38 w 10000"/>
              <a:gd name="connsiteY18" fmla="*/ 8007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274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15 w 10000"/>
              <a:gd name="connsiteY27" fmla="*/ 7793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70 w 10000"/>
              <a:gd name="connsiteY12" fmla="*/ 3446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15 w 10000"/>
              <a:gd name="connsiteY27" fmla="*/ 7793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79 w 10000"/>
              <a:gd name="connsiteY11" fmla="*/ 2184 h 10000"/>
              <a:gd name="connsiteX12" fmla="*/ 8870 w 10000"/>
              <a:gd name="connsiteY12" fmla="*/ 3446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15 w 10000"/>
              <a:gd name="connsiteY27" fmla="*/ 7793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93 w 10018"/>
              <a:gd name="connsiteY14" fmla="*/ 5033 h 10000"/>
              <a:gd name="connsiteX15" fmla="*/ 9987 w 10018"/>
              <a:gd name="connsiteY15" fmla="*/ 6089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32 w 10018"/>
              <a:gd name="connsiteY31" fmla="*/ 3941 h 10000"/>
              <a:gd name="connsiteX32" fmla="*/ 1194 w 10018"/>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93 w 10018"/>
              <a:gd name="connsiteY14" fmla="*/ 5033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32 w 10018"/>
              <a:gd name="connsiteY31" fmla="*/ 3941 h 10000"/>
              <a:gd name="connsiteX32" fmla="*/ 1194 w 10018"/>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32 w 10018"/>
              <a:gd name="connsiteY31" fmla="*/ 3941 h 10000"/>
              <a:gd name="connsiteX32" fmla="*/ 1194 w 10018"/>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50 w 10018"/>
              <a:gd name="connsiteY31" fmla="*/ 3950 h 10000"/>
              <a:gd name="connsiteX32" fmla="*/ 1194 w 10018"/>
              <a:gd name="connsiteY32" fmla="*/ 3394 h 10000"/>
              <a:gd name="connsiteX0" fmla="*/ 1194 w 10018"/>
              <a:gd name="connsiteY0" fmla="*/ 3403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50 w 10018"/>
              <a:gd name="connsiteY31" fmla="*/ 3950 h 10000"/>
              <a:gd name="connsiteX32" fmla="*/ 1194 w 10018"/>
              <a:gd name="connsiteY32" fmla="*/ 3403 h 10000"/>
              <a:gd name="connsiteX0" fmla="*/ 1194 w 10018"/>
              <a:gd name="connsiteY0" fmla="*/ 3403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67 w 10018"/>
              <a:gd name="connsiteY30" fmla="*/ 4988 h 10000"/>
              <a:gd name="connsiteX31" fmla="*/ 50 w 10018"/>
              <a:gd name="connsiteY31" fmla="*/ 3950 h 10000"/>
              <a:gd name="connsiteX32" fmla="*/ 1194 w 10018"/>
              <a:gd name="connsiteY32" fmla="*/ 3403 h 10000"/>
              <a:gd name="connsiteX0" fmla="*/ 1194 w 10018"/>
              <a:gd name="connsiteY0" fmla="*/ 3403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58 w 10018"/>
              <a:gd name="connsiteY30" fmla="*/ 4997 h 10000"/>
              <a:gd name="connsiteX31" fmla="*/ 50 w 10018"/>
              <a:gd name="connsiteY31" fmla="*/ 3950 h 10000"/>
              <a:gd name="connsiteX32" fmla="*/ 1194 w 10018"/>
              <a:gd name="connsiteY32" fmla="*/ 340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18" h="10000">
                <a:moveTo>
                  <a:pt x="1194" y="3403"/>
                </a:moveTo>
                <a:cubicBezTo>
                  <a:pt x="1075" y="2964"/>
                  <a:pt x="955" y="2517"/>
                  <a:pt x="836" y="2078"/>
                </a:cubicBezTo>
                <a:lnTo>
                  <a:pt x="2115" y="2068"/>
                </a:lnTo>
                <a:cubicBezTo>
                  <a:pt x="2156" y="1627"/>
                  <a:pt x="2196" y="1186"/>
                  <a:pt x="2237" y="745"/>
                </a:cubicBezTo>
                <a:lnTo>
                  <a:pt x="3455" y="1174"/>
                </a:lnTo>
                <a:lnTo>
                  <a:pt x="4132" y="0"/>
                </a:lnTo>
                <a:lnTo>
                  <a:pt x="5016" y="880"/>
                </a:lnTo>
                <a:lnTo>
                  <a:pt x="6067" y="16"/>
                </a:lnTo>
                <a:lnTo>
                  <a:pt x="6569" y="1182"/>
                </a:lnTo>
                <a:lnTo>
                  <a:pt x="7908" y="828"/>
                </a:lnTo>
                <a:cubicBezTo>
                  <a:pt x="7940" y="1259"/>
                  <a:pt x="7934" y="1684"/>
                  <a:pt x="7966" y="2115"/>
                </a:cubicBezTo>
                <a:lnTo>
                  <a:pt x="9279" y="2184"/>
                </a:lnTo>
                <a:cubicBezTo>
                  <a:pt x="9146" y="2605"/>
                  <a:pt x="9003" y="3025"/>
                  <a:pt x="8870" y="3446"/>
                </a:cubicBezTo>
                <a:lnTo>
                  <a:pt x="10018" y="4002"/>
                </a:lnTo>
                <a:lnTo>
                  <a:pt x="9175" y="5051"/>
                </a:lnTo>
                <a:lnTo>
                  <a:pt x="9987" y="6062"/>
                </a:lnTo>
                <a:lnTo>
                  <a:pt x="8842" y="6669"/>
                </a:lnTo>
                <a:cubicBezTo>
                  <a:pt x="8972" y="7079"/>
                  <a:pt x="9103" y="7512"/>
                  <a:pt x="9233" y="7922"/>
                </a:cubicBezTo>
                <a:lnTo>
                  <a:pt x="7920" y="8007"/>
                </a:lnTo>
                <a:cubicBezTo>
                  <a:pt x="7872" y="8454"/>
                  <a:pt x="7874" y="8906"/>
                  <a:pt x="7826" y="9353"/>
                </a:cubicBezTo>
                <a:lnTo>
                  <a:pt x="6555" y="8836"/>
                </a:lnTo>
                <a:lnTo>
                  <a:pt x="5908" y="10000"/>
                </a:lnTo>
                <a:lnTo>
                  <a:pt x="5008" y="9120"/>
                </a:lnTo>
                <a:lnTo>
                  <a:pt x="3941" y="9968"/>
                </a:lnTo>
                <a:lnTo>
                  <a:pt x="3447" y="8803"/>
                </a:lnTo>
                <a:lnTo>
                  <a:pt x="2153" y="9282"/>
                </a:lnTo>
                <a:cubicBezTo>
                  <a:pt x="2128" y="8821"/>
                  <a:pt x="2066" y="8371"/>
                  <a:pt x="2041" y="7910"/>
                </a:cubicBezTo>
                <a:lnTo>
                  <a:pt x="715" y="7793"/>
                </a:lnTo>
                <a:lnTo>
                  <a:pt x="1177" y="6624"/>
                </a:lnTo>
                <a:lnTo>
                  <a:pt x="0" y="6050"/>
                </a:lnTo>
                <a:lnTo>
                  <a:pt x="858" y="4997"/>
                </a:lnTo>
                <a:lnTo>
                  <a:pt x="50" y="3950"/>
                </a:lnTo>
                <a:lnTo>
                  <a:pt x="1194" y="3403"/>
                </a:lnTo>
                <a:close/>
              </a:path>
            </a:pathLst>
          </a:custGeom>
          <a:noFill/>
          <a:ln w="25400" cap="rnd">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Semilight"/>
              <a:cs typeface="Segoe UI" pitchFamily="34" charset="0"/>
            </a:endParaRPr>
          </a:p>
        </p:txBody>
      </p:sp>
      <p:sp>
        <p:nvSpPr>
          <p:cNvPr id="7" name="Outer circle">
            <a:extLst>
              <a:ext uri="{FF2B5EF4-FFF2-40B4-BE49-F238E27FC236}">
                <a16:creationId xmlns:a16="http://schemas.microsoft.com/office/drawing/2014/main" id="{60B6B526-2006-4DC6-A4E2-FB49C6C5D888}"/>
              </a:ext>
            </a:extLst>
          </p:cNvPr>
          <p:cNvSpPr/>
          <p:nvPr/>
        </p:nvSpPr>
        <p:spPr bwMode="auto">
          <a:xfrm>
            <a:off x="5579852" y="790715"/>
            <a:ext cx="5362469" cy="5362469"/>
          </a:xfrm>
          <a:prstGeom prst="ellipse">
            <a:avLst/>
          </a:prstGeom>
          <a:noFill/>
          <a:ln w="2540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Semilight"/>
              <a:cs typeface="Segoe UI" pitchFamily="34" charset="0"/>
            </a:endParaRPr>
          </a:p>
        </p:txBody>
      </p:sp>
      <p:sp useBgFill="1">
        <p:nvSpPr>
          <p:cNvPr id="8" name="White_mask">
            <a:extLst>
              <a:ext uri="{FF2B5EF4-FFF2-40B4-BE49-F238E27FC236}">
                <a16:creationId xmlns:a16="http://schemas.microsoft.com/office/drawing/2014/main" id="{FFC78F2D-8AF2-4ADC-BCA7-9B27C7C76826}"/>
              </a:ext>
            </a:extLst>
          </p:cNvPr>
          <p:cNvSpPr/>
          <p:nvPr/>
        </p:nvSpPr>
        <p:spPr bwMode="auto">
          <a:xfrm>
            <a:off x="6490322" y="5707502"/>
            <a:ext cx="3541529" cy="684497"/>
          </a:xfrm>
          <a:prstGeom prst="trapezoid">
            <a:avLst>
              <a:gd name="adj" fmla="val 5385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Intelligent Cloud text">
            <a:extLst>
              <a:ext uri="{FF2B5EF4-FFF2-40B4-BE49-F238E27FC236}">
                <a16:creationId xmlns:a16="http://schemas.microsoft.com/office/drawing/2014/main" id="{FEB51FF1-B5B7-4E1C-BA6C-D1F942B14465}"/>
              </a:ext>
            </a:extLst>
          </p:cNvPr>
          <p:cNvSpPr txBox="1"/>
          <p:nvPr/>
        </p:nvSpPr>
        <p:spPr>
          <a:xfrm>
            <a:off x="7105202" y="3788137"/>
            <a:ext cx="2311770" cy="384205"/>
          </a:xfrm>
          <a:prstGeom prst="rect">
            <a:avLst/>
          </a:prstGeom>
          <a:noFill/>
        </p:spPr>
        <p:txBody>
          <a:bodyPr wrap="none" lIns="0" tIns="0" rIns="0" bIns="0" rtlCol="0">
            <a:spAutoFit/>
          </a:bodyPr>
          <a:lstStyle/>
          <a:p>
            <a:pPr algn="ctr" defTabSz="914224">
              <a:defRPr/>
            </a:pPr>
            <a:r>
              <a:rPr lang="en-US" sz="2448" kern="0" spc="-50">
                <a:gradFill>
                  <a:gsLst>
                    <a:gs pos="14921">
                      <a:srgbClr val="1A1A1A"/>
                    </a:gs>
                    <a:gs pos="40000">
                      <a:srgbClr val="1A1A1A"/>
                    </a:gs>
                  </a:gsLst>
                  <a:lin ang="5400000" scaled="1"/>
                </a:gradFill>
                <a:latin typeface="Segoe UI Semibold"/>
                <a:cs typeface="Segoe UI Semilight" panose="020B0402040204020203" pitchFamily="34" charset="0"/>
              </a:rPr>
              <a:t>Intelligent Cloud</a:t>
            </a:r>
          </a:p>
        </p:txBody>
      </p:sp>
      <p:sp>
        <p:nvSpPr>
          <p:cNvPr id="10" name="Intelligent Edge text">
            <a:extLst>
              <a:ext uri="{FF2B5EF4-FFF2-40B4-BE49-F238E27FC236}">
                <a16:creationId xmlns:a16="http://schemas.microsoft.com/office/drawing/2014/main" id="{1D070D1A-97D0-4325-88EA-6A1FF481DC7D}"/>
              </a:ext>
            </a:extLst>
          </p:cNvPr>
          <p:cNvSpPr txBox="1"/>
          <p:nvPr/>
        </p:nvSpPr>
        <p:spPr>
          <a:xfrm>
            <a:off x="7168147" y="5953839"/>
            <a:ext cx="2185881" cy="384205"/>
          </a:xfrm>
          <a:prstGeom prst="rect">
            <a:avLst/>
          </a:prstGeom>
          <a:noFill/>
        </p:spPr>
        <p:txBody>
          <a:bodyPr wrap="none" lIns="0" tIns="0" rIns="0" bIns="0" rtlCol="0">
            <a:spAutoFit/>
          </a:bodyPr>
          <a:lstStyle/>
          <a:p>
            <a:pPr algn="ctr" defTabSz="914224">
              <a:defRPr/>
            </a:pPr>
            <a:r>
              <a:rPr lang="en-US" sz="2448" kern="0" spc="-50">
                <a:gradFill>
                  <a:gsLst>
                    <a:gs pos="14921">
                      <a:srgbClr val="1A1A1A"/>
                    </a:gs>
                    <a:gs pos="40000">
                      <a:srgbClr val="1A1A1A"/>
                    </a:gs>
                  </a:gsLst>
                  <a:lin ang="5400000" scaled="1"/>
                </a:gradFill>
                <a:latin typeface="Segoe UI Semibold"/>
                <a:cs typeface="Segoe UI Semilight" panose="020B0402040204020203" pitchFamily="34" charset="0"/>
              </a:rPr>
              <a:t>Intelligent Edge</a:t>
            </a:r>
          </a:p>
        </p:txBody>
      </p:sp>
      <p:sp>
        <p:nvSpPr>
          <p:cNvPr id="11" name="Cloud">
            <a:extLst>
              <a:ext uri="{FF2B5EF4-FFF2-40B4-BE49-F238E27FC236}">
                <a16:creationId xmlns:a16="http://schemas.microsoft.com/office/drawing/2014/main" id="{10EC0DAA-2C00-4ACA-B536-8D45857B4F49}"/>
              </a:ext>
            </a:extLst>
          </p:cNvPr>
          <p:cNvSpPr>
            <a:spLocks noChangeAspect="1"/>
          </p:cNvSpPr>
          <p:nvPr/>
        </p:nvSpPr>
        <p:spPr bwMode="auto">
          <a:xfrm flipV="1">
            <a:off x="7328483" y="2557100"/>
            <a:ext cx="1865207" cy="10281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kern="0">
              <a:solidFill>
                <a:srgbClr val="353535"/>
              </a:solidFill>
              <a:latin typeface="Segoe UI Semilight"/>
            </a:endParaRPr>
          </a:p>
        </p:txBody>
      </p:sp>
      <p:grpSp>
        <p:nvGrpSpPr>
          <p:cNvPr id="12" name="Group 11">
            <a:extLst>
              <a:ext uri="{FF2B5EF4-FFF2-40B4-BE49-F238E27FC236}">
                <a16:creationId xmlns:a16="http://schemas.microsoft.com/office/drawing/2014/main" id="{780C7244-31EF-456E-BABE-D05D501DC44A}"/>
              </a:ext>
            </a:extLst>
          </p:cNvPr>
          <p:cNvGrpSpPr/>
          <p:nvPr/>
        </p:nvGrpSpPr>
        <p:grpSpPr>
          <a:xfrm>
            <a:off x="7564836" y="602293"/>
            <a:ext cx="470385" cy="470373"/>
            <a:chOff x="5413340" y="561509"/>
            <a:chExt cx="461204" cy="461192"/>
          </a:xfrm>
        </p:grpSpPr>
        <p:sp useBgFill="1">
          <p:nvSpPr>
            <p:cNvPr id="13" name="Oval 12">
              <a:extLst>
                <a:ext uri="{FF2B5EF4-FFF2-40B4-BE49-F238E27FC236}">
                  <a16:creationId xmlns:a16="http://schemas.microsoft.com/office/drawing/2014/main" id="{3BD312C3-F6AF-4292-AC13-F9F3027B5A28}"/>
                </a:ext>
              </a:extLst>
            </p:cNvPr>
            <p:cNvSpPr/>
            <p:nvPr/>
          </p:nvSpPr>
          <p:spPr bwMode="auto">
            <a:xfrm>
              <a:off x="5413340" y="5615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14" name="Clipboard">
              <a:extLst>
                <a:ext uri="{FF2B5EF4-FFF2-40B4-BE49-F238E27FC236}">
                  <a16:creationId xmlns:a16="http://schemas.microsoft.com/office/drawing/2014/main" id="{0EF3859C-11FC-45A7-B2DB-A8DCE75764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0209" y="668110"/>
              <a:ext cx="216992" cy="247990"/>
            </a:xfrm>
            <a:prstGeom prst="rect">
              <a:avLst/>
            </a:prstGeom>
          </p:spPr>
        </p:pic>
      </p:grpSp>
      <p:grpSp>
        <p:nvGrpSpPr>
          <p:cNvPr id="15" name="Group 14">
            <a:extLst>
              <a:ext uri="{FF2B5EF4-FFF2-40B4-BE49-F238E27FC236}">
                <a16:creationId xmlns:a16="http://schemas.microsoft.com/office/drawing/2014/main" id="{7D806742-9401-4B03-A55A-151968682EED}"/>
              </a:ext>
            </a:extLst>
          </p:cNvPr>
          <p:cNvGrpSpPr/>
          <p:nvPr/>
        </p:nvGrpSpPr>
        <p:grpSpPr>
          <a:xfrm>
            <a:off x="8588919" y="614436"/>
            <a:ext cx="470385" cy="470373"/>
            <a:chOff x="6417434" y="573415"/>
            <a:chExt cx="461204" cy="461192"/>
          </a:xfrm>
        </p:grpSpPr>
        <p:sp useBgFill="1">
          <p:nvSpPr>
            <p:cNvPr id="16" name="Oval 15">
              <a:extLst>
                <a:ext uri="{FF2B5EF4-FFF2-40B4-BE49-F238E27FC236}">
                  <a16:creationId xmlns:a16="http://schemas.microsoft.com/office/drawing/2014/main" id="{E2E3144F-4493-43D7-AF1D-AB9127F5B5ED}"/>
                </a:ext>
              </a:extLst>
            </p:cNvPr>
            <p:cNvSpPr/>
            <p:nvPr/>
          </p:nvSpPr>
          <p:spPr bwMode="auto">
            <a:xfrm>
              <a:off x="6417434" y="573415"/>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17" name="Heart">
              <a:extLst>
                <a:ext uri="{FF2B5EF4-FFF2-40B4-BE49-F238E27FC236}">
                  <a16:creationId xmlns:a16="http://schemas.microsoft.com/office/drawing/2014/main" id="{283F4220-D540-432B-8DD1-5440BBF6A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2416" y="687765"/>
              <a:ext cx="271240" cy="232492"/>
            </a:xfrm>
            <a:prstGeom prst="rect">
              <a:avLst/>
            </a:prstGeom>
          </p:spPr>
        </p:pic>
      </p:grpSp>
      <p:grpSp>
        <p:nvGrpSpPr>
          <p:cNvPr id="18" name="Group 17">
            <a:extLst>
              <a:ext uri="{FF2B5EF4-FFF2-40B4-BE49-F238E27FC236}">
                <a16:creationId xmlns:a16="http://schemas.microsoft.com/office/drawing/2014/main" id="{402E1435-847B-4C43-A862-642271519785}"/>
              </a:ext>
            </a:extLst>
          </p:cNvPr>
          <p:cNvGrpSpPr/>
          <p:nvPr/>
        </p:nvGrpSpPr>
        <p:grpSpPr>
          <a:xfrm>
            <a:off x="9556333" y="1035402"/>
            <a:ext cx="470385" cy="470373"/>
            <a:chOff x="7365965" y="986165"/>
            <a:chExt cx="461204" cy="461192"/>
          </a:xfrm>
        </p:grpSpPr>
        <p:sp useBgFill="1">
          <p:nvSpPr>
            <p:cNvPr id="19" name="Oval 18">
              <a:extLst>
                <a:ext uri="{FF2B5EF4-FFF2-40B4-BE49-F238E27FC236}">
                  <a16:creationId xmlns:a16="http://schemas.microsoft.com/office/drawing/2014/main" id="{CAB087D1-F3FA-48C9-B445-D2CE2F910E26}"/>
                </a:ext>
              </a:extLst>
            </p:cNvPr>
            <p:cNvSpPr/>
            <p:nvPr/>
          </p:nvSpPr>
          <p:spPr bwMode="auto">
            <a:xfrm>
              <a:off x="7365965" y="986165"/>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20" name="Location">
              <a:extLst>
                <a:ext uri="{FF2B5EF4-FFF2-40B4-BE49-F238E27FC236}">
                  <a16:creationId xmlns:a16="http://schemas.microsoft.com/office/drawing/2014/main" id="{23AB63F4-F89B-4880-8DE8-7AC6422EED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68697" y="1112140"/>
              <a:ext cx="255740" cy="209242"/>
            </a:xfrm>
            <a:prstGeom prst="rect">
              <a:avLst/>
            </a:prstGeom>
          </p:spPr>
        </p:pic>
      </p:grpSp>
      <p:grpSp>
        <p:nvGrpSpPr>
          <p:cNvPr id="21" name="Group 20">
            <a:extLst>
              <a:ext uri="{FF2B5EF4-FFF2-40B4-BE49-F238E27FC236}">
                <a16:creationId xmlns:a16="http://schemas.microsoft.com/office/drawing/2014/main" id="{9D581221-A186-4BE8-8E52-1D53960E0FCD}"/>
              </a:ext>
            </a:extLst>
          </p:cNvPr>
          <p:cNvGrpSpPr/>
          <p:nvPr/>
        </p:nvGrpSpPr>
        <p:grpSpPr>
          <a:xfrm>
            <a:off x="10265500" y="1761569"/>
            <a:ext cx="470385" cy="470373"/>
            <a:chOff x="8061290" y="1698158"/>
            <a:chExt cx="461204" cy="461192"/>
          </a:xfrm>
        </p:grpSpPr>
        <p:sp useBgFill="1">
          <p:nvSpPr>
            <p:cNvPr id="22" name="Oval 21">
              <a:extLst>
                <a:ext uri="{FF2B5EF4-FFF2-40B4-BE49-F238E27FC236}">
                  <a16:creationId xmlns:a16="http://schemas.microsoft.com/office/drawing/2014/main" id="{5F91AFBC-D90C-4F8C-8995-50A04A1FB81A}"/>
                </a:ext>
              </a:extLst>
            </p:cNvPr>
            <p:cNvSpPr/>
            <p:nvPr/>
          </p:nvSpPr>
          <p:spPr bwMode="auto">
            <a:xfrm>
              <a:off x="8061290" y="1698158"/>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23" name="People">
              <a:extLst>
                <a:ext uri="{FF2B5EF4-FFF2-40B4-BE49-F238E27FC236}">
                  <a16:creationId xmlns:a16="http://schemas.microsoft.com/office/drawing/2014/main" id="{A54AE035-A17E-485A-89E4-F85CF04288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64022" y="1821147"/>
              <a:ext cx="255740" cy="224740"/>
            </a:xfrm>
            <a:prstGeom prst="rect">
              <a:avLst/>
            </a:prstGeom>
          </p:spPr>
        </p:pic>
      </p:grpSp>
      <p:grpSp>
        <p:nvGrpSpPr>
          <p:cNvPr id="24" name="Group 23">
            <a:extLst>
              <a:ext uri="{FF2B5EF4-FFF2-40B4-BE49-F238E27FC236}">
                <a16:creationId xmlns:a16="http://schemas.microsoft.com/office/drawing/2014/main" id="{12867C47-FDA8-4347-B2DE-8E502939C197}"/>
              </a:ext>
            </a:extLst>
          </p:cNvPr>
          <p:cNvGrpSpPr/>
          <p:nvPr/>
        </p:nvGrpSpPr>
        <p:grpSpPr>
          <a:xfrm>
            <a:off x="10658942" y="2720888"/>
            <a:ext cx="470385" cy="470373"/>
            <a:chOff x="8447052" y="2638752"/>
            <a:chExt cx="461204" cy="461192"/>
          </a:xfrm>
        </p:grpSpPr>
        <p:sp useBgFill="1">
          <p:nvSpPr>
            <p:cNvPr id="25" name="Oval 24">
              <a:extLst>
                <a:ext uri="{FF2B5EF4-FFF2-40B4-BE49-F238E27FC236}">
                  <a16:creationId xmlns:a16="http://schemas.microsoft.com/office/drawing/2014/main" id="{2A5062A5-7D54-4796-A28E-87111C6AFE31}"/>
                </a:ext>
              </a:extLst>
            </p:cNvPr>
            <p:cNvSpPr/>
            <p:nvPr/>
          </p:nvSpPr>
          <p:spPr bwMode="auto">
            <a:xfrm>
              <a:off x="8447052" y="2638752"/>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26" name="Smart speaker">
              <a:extLst>
                <a:ext uri="{FF2B5EF4-FFF2-40B4-BE49-F238E27FC236}">
                  <a16:creationId xmlns:a16="http://schemas.microsoft.com/office/drawing/2014/main" id="{4CE8926E-4E05-4963-B2C9-4EDAD7294B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9531" y="2710480"/>
              <a:ext cx="116246" cy="317736"/>
            </a:xfrm>
            <a:prstGeom prst="rect">
              <a:avLst/>
            </a:prstGeom>
          </p:spPr>
        </p:pic>
      </p:grpSp>
      <p:grpSp>
        <p:nvGrpSpPr>
          <p:cNvPr id="27" name="Group 26">
            <a:extLst>
              <a:ext uri="{FF2B5EF4-FFF2-40B4-BE49-F238E27FC236}">
                <a16:creationId xmlns:a16="http://schemas.microsoft.com/office/drawing/2014/main" id="{744993ED-20EA-46B7-BE02-759DFF275583}"/>
              </a:ext>
            </a:extLst>
          </p:cNvPr>
          <p:cNvGrpSpPr/>
          <p:nvPr/>
        </p:nvGrpSpPr>
        <p:grpSpPr>
          <a:xfrm>
            <a:off x="9485092" y="5491984"/>
            <a:ext cx="470385" cy="470373"/>
            <a:chOff x="7296115" y="5355759"/>
            <a:chExt cx="461204" cy="461192"/>
          </a:xfrm>
        </p:grpSpPr>
        <p:sp useBgFill="1">
          <p:nvSpPr>
            <p:cNvPr id="28" name="Oval 27">
              <a:extLst>
                <a:ext uri="{FF2B5EF4-FFF2-40B4-BE49-F238E27FC236}">
                  <a16:creationId xmlns:a16="http://schemas.microsoft.com/office/drawing/2014/main" id="{49748528-B78E-4194-AFD5-7A6E4CC44F5E}"/>
                </a:ext>
              </a:extLst>
            </p:cNvPr>
            <p:cNvSpPr/>
            <p:nvPr/>
          </p:nvSpPr>
          <p:spPr bwMode="auto">
            <a:xfrm>
              <a:off x="7296115" y="53557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29" name="Locked doc">
              <a:extLst>
                <a:ext uri="{FF2B5EF4-FFF2-40B4-BE49-F238E27FC236}">
                  <a16:creationId xmlns:a16="http://schemas.microsoft.com/office/drawing/2014/main" id="{6802C10E-C2AF-4F61-B075-4C38193F2F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2096" y="5458486"/>
              <a:ext cx="209242" cy="255738"/>
            </a:xfrm>
            <a:prstGeom prst="rect">
              <a:avLst/>
            </a:prstGeom>
          </p:spPr>
        </p:pic>
      </p:grpSp>
      <p:grpSp>
        <p:nvGrpSpPr>
          <p:cNvPr id="30" name="Group 29">
            <a:extLst>
              <a:ext uri="{FF2B5EF4-FFF2-40B4-BE49-F238E27FC236}">
                <a16:creationId xmlns:a16="http://schemas.microsoft.com/office/drawing/2014/main" id="{051A8A3F-FBB7-4CAA-A6AD-713843EF88B4}"/>
              </a:ext>
            </a:extLst>
          </p:cNvPr>
          <p:cNvGrpSpPr/>
          <p:nvPr/>
        </p:nvGrpSpPr>
        <p:grpSpPr>
          <a:xfrm>
            <a:off x="10242833" y="4773102"/>
            <a:ext cx="470385" cy="470373"/>
            <a:chOff x="8039065" y="4650909"/>
            <a:chExt cx="461204" cy="461192"/>
          </a:xfrm>
        </p:grpSpPr>
        <p:sp useBgFill="1">
          <p:nvSpPr>
            <p:cNvPr id="31" name="Oval 30">
              <a:extLst>
                <a:ext uri="{FF2B5EF4-FFF2-40B4-BE49-F238E27FC236}">
                  <a16:creationId xmlns:a16="http://schemas.microsoft.com/office/drawing/2014/main" id="{F2B063DA-580C-4928-9FB5-05E13CE3BE1C}"/>
                </a:ext>
              </a:extLst>
            </p:cNvPr>
            <p:cNvSpPr/>
            <p:nvPr/>
          </p:nvSpPr>
          <p:spPr bwMode="auto">
            <a:xfrm>
              <a:off x="8039065" y="46509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32" name="Data center">
              <a:extLst>
                <a:ext uri="{FF2B5EF4-FFF2-40B4-BE49-F238E27FC236}">
                  <a16:creationId xmlns:a16="http://schemas.microsoft.com/office/drawing/2014/main" id="{E9B3E7F8-150B-4237-B44F-A6A1C2CE448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26297" y="4792384"/>
              <a:ext cx="286740" cy="178242"/>
            </a:xfrm>
            <a:prstGeom prst="rect">
              <a:avLst/>
            </a:prstGeom>
          </p:spPr>
        </p:pic>
      </p:grpSp>
      <p:grpSp>
        <p:nvGrpSpPr>
          <p:cNvPr id="33" name="Group 32">
            <a:extLst>
              <a:ext uri="{FF2B5EF4-FFF2-40B4-BE49-F238E27FC236}">
                <a16:creationId xmlns:a16="http://schemas.microsoft.com/office/drawing/2014/main" id="{5F61C21D-7990-4B06-AA57-CA36B5BAB307}"/>
              </a:ext>
            </a:extLst>
          </p:cNvPr>
          <p:cNvGrpSpPr/>
          <p:nvPr/>
        </p:nvGrpSpPr>
        <p:grpSpPr>
          <a:xfrm>
            <a:off x="6531849" y="5475793"/>
            <a:ext cx="470385" cy="470373"/>
            <a:chOff x="4400515" y="5339884"/>
            <a:chExt cx="461204" cy="461192"/>
          </a:xfrm>
        </p:grpSpPr>
        <p:sp useBgFill="1">
          <p:nvSpPr>
            <p:cNvPr id="34" name="Oval 33">
              <a:extLst>
                <a:ext uri="{FF2B5EF4-FFF2-40B4-BE49-F238E27FC236}">
                  <a16:creationId xmlns:a16="http://schemas.microsoft.com/office/drawing/2014/main" id="{40183626-07D4-40E5-B2E0-717F45555BE5}"/>
                </a:ext>
              </a:extLst>
            </p:cNvPr>
            <p:cNvSpPr/>
            <p:nvPr/>
          </p:nvSpPr>
          <p:spPr bwMode="auto">
            <a:xfrm>
              <a:off x="4400515" y="53398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35" name="Speak">
              <a:extLst>
                <a:ext uri="{FF2B5EF4-FFF2-40B4-BE49-F238E27FC236}">
                  <a16:creationId xmlns:a16="http://schemas.microsoft.com/office/drawing/2014/main" id="{697E8AB1-E28E-4490-B646-74F59AFC85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13983" y="5464083"/>
              <a:ext cx="224742" cy="193742"/>
            </a:xfrm>
            <a:prstGeom prst="rect">
              <a:avLst/>
            </a:prstGeom>
          </p:spPr>
        </p:pic>
      </p:grpSp>
      <p:grpSp>
        <p:nvGrpSpPr>
          <p:cNvPr id="36" name="Group 35">
            <a:extLst>
              <a:ext uri="{FF2B5EF4-FFF2-40B4-BE49-F238E27FC236}">
                <a16:creationId xmlns:a16="http://schemas.microsoft.com/office/drawing/2014/main" id="{992848E1-C612-4643-86FE-E7BA7BC75363}"/>
              </a:ext>
            </a:extLst>
          </p:cNvPr>
          <p:cNvGrpSpPr/>
          <p:nvPr/>
        </p:nvGrpSpPr>
        <p:grpSpPr>
          <a:xfrm>
            <a:off x="5774108" y="4701861"/>
            <a:ext cx="470385" cy="470373"/>
            <a:chOff x="3657565" y="4581059"/>
            <a:chExt cx="461204" cy="461192"/>
          </a:xfrm>
        </p:grpSpPr>
        <p:sp useBgFill="1">
          <p:nvSpPr>
            <p:cNvPr id="37" name="Oval 36">
              <a:extLst>
                <a:ext uri="{FF2B5EF4-FFF2-40B4-BE49-F238E27FC236}">
                  <a16:creationId xmlns:a16="http://schemas.microsoft.com/office/drawing/2014/main" id="{0890EF08-9E1C-4BCC-8B55-94755FFF61D3}"/>
                </a:ext>
              </a:extLst>
            </p:cNvPr>
            <p:cNvSpPr/>
            <p:nvPr/>
          </p:nvSpPr>
          <p:spPr bwMode="auto">
            <a:xfrm>
              <a:off x="3657565" y="45810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38" name="Shopping cart">
              <a:extLst>
                <a:ext uri="{FF2B5EF4-FFF2-40B4-BE49-F238E27FC236}">
                  <a16:creationId xmlns:a16="http://schemas.microsoft.com/office/drawing/2014/main" id="{67F1E9FD-675B-4615-9C3C-E325F00FDE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52547" y="4685883"/>
              <a:ext cx="271240" cy="232492"/>
            </a:xfrm>
            <a:prstGeom prst="rect">
              <a:avLst/>
            </a:prstGeom>
          </p:spPr>
        </p:pic>
      </p:grpSp>
      <p:grpSp>
        <p:nvGrpSpPr>
          <p:cNvPr id="39" name="Group 38">
            <a:extLst>
              <a:ext uri="{FF2B5EF4-FFF2-40B4-BE49-F238E27FC236}">
                <a16:creationId xmlns:a16="http://schemas.microsoft.com/office/drawing/2014/main" id="{A78F2CB4-352B-483A-B827-F4166F79341B}"/>
              </a:ext>
            </a:extLst>
          </p:cNvPr>
          <p:cNvGrpSpPr/>
          <p:nvPr/>
        </p:nvGrpSpPr>
        <p:grpSpPr>
          <a:xfrm>
            <a:off x="5395238" y="3791926"/>
            <a:ext cx="470385" cy="470373"/>
            <a:chOff x="3286090" y="3688884"/>
            <a:chExt cx="461204" cy="461192"/>
          </a:xfrm>
        </p:grpSpPr>
        <p:sp useBgFill="1">
          <p:nvSpPr>
            <p:cNvPr id="40" name="Oval 39">
              <a:extLst>
                <a:ext uri="{FF2B5EF4-FFF2-40B4-BE49-F238E27FC236}">
                  <a16:creationId xmlns:a16="http://schemas.microsoft.com/office/drawing/2014/main" id="{DE94DC3F-FF57-4B5C-B89F-D3A0EC3BB441}"/>
                </a:ext>
              </a:extLst>
            </p:cNvPr>
            <p:cNvSpPr/>
            <p:nvPr/>
          </p:nvSpPr>
          <p:spPr bwMode="auto">
            <a:xfrm>
              <a:off x="3286090" y="36888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41" name="Light sensor">
              <a:extLst>
                <a:ext uri="{FF2B5EF4-FFF2-40B4-BE49-F238E27FC236}">
                  <a16:creationId xmlns:a16="http://schemas.microsoft.com/office/drawing/2014/main" id="{55E43CE6-75BB-4800-9CD7-D42A95B9B57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46945" y="3772235"/>
              <a:ext cx="139494" cy="294490"/>
            </a:xfrm>
            <a:prstGeom prst="rect">
              <a:avLst/>
            </a:prstGeom>
          </p:spPr>
        </p:pic>
      </p:grpSp>
      <p:grpSp>
        <p:nvGrpSpPr>
          <p:cNvPr id="42" name="Group 41">
            <a:extLst>
              <a:ext uri="{FF2B5EF4-FFF2-40B4-BE49-F238E27FC236}">
                <a16:creationId xmlns:a16="http://schemas.microsoft.com/office/drawing/2014/main" id="{FADDA242-3A3B-4F7A-BEDB-5A605D36BB7B}"/>
              </a:ext>
            </a:extLst>
          </p:cNvPr>
          <p:cNvGrpSpPr/>
          <p:nvPr/>
        </p:nvGrpSpPr>
        <p:grpSpPr>
          <a:xfrm>
            <a:off x="5404953" y="2681221"/>
            <a:ext cx="470385" cy="470373"/>
            <a:chOff x="3295615" y="2599859"/>
            <a:chExt cx="461204" cy="461192"/>
          </a:xfrm>
        </p:grpSpPr>
        <p:sp useBgFill="1">
          <p:nvSpPr>
            <p:cNvPr id="43" name="Oval 42">
              <a:extLst>
                <a:ext uri="{FF2B5EF4-FFF2-40B4-BE49-F238E27FC236}">
                  <a16:creationId xmlns:a16="http://schemas.microsoft.com/office/drawing/2014/main" id="{84946CD8-E324-453B-BD9B-CB89B85BE8F8}"/>
                </a:ext>
              </a:extLst>
            </p:cNvPr>
            <p:cNvSpPr/>
            <p:nvPr/>
          </p:nvSpPr>
          <p:spPr bwMode="auto">
            <a:xfrm>
              <a:off x="3295615" y="25998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44" name="Walker">
              <a:extLst>
                <a:ext uri="{FF2B5EF4-FFF2-40B4-BE49-F238E27FC236}">
                  <a16:creationId xmlns:a16="http://schemas.microsoft.com/office/drawing/2014/main" id="{64792E46-6064-4B1B-A666-E2DE11A1B7B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98347" y="2718085"/>
              <a:ext cx="255740" cy="224740"/>
            </a:xfrm>
            <a:prstGeom prst="rect">
              <a:avLst/>
            </a:prstGeom>
          </p:spPr>
        </p:pic>
      </p:grpSp>
      <p:grpSp>
        <p:nvGrpSpPr>
          <p:cNvPr id="45" name="Group 44">
            <a:extLst>
              <a:ext uri="{FF2B5EF4-FFF2-40B4-BE49-F238E27FC236}">
                <a16:creationId xmlns:a16="http://schemas.microsoft.com/office/drawing/2014/main" id="{4754871D-D5AF-43A9-8F8E-3F8AC017E0F8}"/>
              </a:ext>
            </a:extLst>
          </p:cNvPr>
          <p:cNvGrpSpPr/>
          <p:nvPr/>
        </p:nvGrpSpPr>
        <p:grpSpPr>
          <a:xfrm>
            <a:off x="6567469" y="994116"/>
            <a:ext cx="470385" cy="470373"/>
            <a:chOff x="4435440" y="945684"/>
            <a:chExt cx="461204" cy="461192"/>
          </a:xfrm>
        </p:grpSpPr>
        <p:sp useBgFill="1">
          <p:nvSpPr>
            <p:cNvPr id="46" name="Oval 45">
              <a:extLst>
                <a:ext uri="{FF2B5EF4-FFF2-40B4-BE49-F238E27FC236}">
                  <a16:creationId xmlns:a16="http://schemas.microsoft.com/office/drawing/2014/main" id="{34A584C6-684F-4E7C-9B47-27146B31B77B}"/>
                </a:ext>
              </a:extLst>
            </p:cNvPr>
            <p:cNvSpPr/>
            <p:nvPr/>
          </p:nvSpPr>
          <p:spPr bwMode="auto">
            <a:xfrm>
              <a:off x="4435440" y="9456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47" name="Envelope">
              <a:extLst>
                <a:ext uri="{FF2B5EF4-FFF2-40B4-BE49-F238E27FC236}">
                  <a16:creationId xmlns:a16="http://schemas.microsoft.com/office/drawing/2014/main" id="{7DB6A24C-7D96-4DBB-B098-3574F86E97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3671" y="1106533"/>
              <a:ext cx="224742" cy="139494"/>
            </a:xfrm>
            <a:prstGeom prst="rect">
              <a:avLst/>
            </a:prstGeom>
          </p:spPr>
        </p:pic>
      </p:grpSp>
      <p:grpSp>
        <p:nvGrpSpPr>
          <p:cNvPr id="48" name="Group 47">
            <a:extLst>
              <a:ext uri="{FF2B5EF4-FFF2-40B4-BE49-F238E27FC236}">
                <a16:creationId xmlns:a16="http://schemas.microsoft.com/office/drawing/2014/main" id="{76DC07E1-42BF-4A62-AB31-B8690D241B33}"/>
              </a:ext>
            </a:extLst>
          </p:cNvPr>
          <p:cNvGrpSpPr/>
          <p:nvPr/>
        </p:nvGrpSpPr>
        <p:grpSpPr>
          <a:xfrm>
            <a:off x="8025894" y="1018177"/>
            <a:ext cx="470385" cy="470373"/>
            <a:chOff x="5865398" y="969276"/>
            <a:chExt cx="461204" cy="461192"/>
          </a:xfrm>
        </p:grpSpPr>
        <p:sp useBgFill="1">
          <p:nvSpPr>
            <p:cNvPr id="49" name="Oval 48">
              <a:extLst>
                <a:ext uri="{FF2B5EF4-FFF2-40B4-BE49-F238E27FC236}">
                  <a16:creationId xmlns:a16="http://schemas.microsoft.com/office/drawing/2014/main" id="{A824C46C-8B32-49CF-9205-520449E1DD54}"/>
                </a:ext>
              </a:extLst>
            </p:cNvPr>
            <p:cNvSpPr/>
            <p:nvPr/>
          </p:nvSpPr>
          <p:spPr bwMode="auto">
            <a:xfrm>
              <a:off x="5865398" y="969276"/>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50" name="Devices">
              <a:extLst>
                <a:ext uri="{FF2B5EF4-FFF2-40B4-BE49-F238E27FC236}">
                  <a16:creationId xmlns:a16="http://schemas.microsoft.com/office/drawing/2014/main" id="{1FEC801B-6368-4CD9-A3DB-93094B4DE35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39230" y="1103001"/>
              <a:ext cx="294488" cy="193742"/>
            </a:xfrm>
            <a:prstGeom prst="rect">
              <a:avLst/>
            </a:prstGeom>
          </p:spPr>
        </p:pic>
      </p:grpSp>
      <p:grpSp>
        <p:nvGrpSpPr>
          <p:cNvPr id="51" name="Group 50">
            <a:extLst>
              <a:ext uri="{FF2B5EF4-FFF2-40B4-BE49-F238E27FC236}">
                <a16:creationId xmlns:a16="http://schemas.microsoft.com/office/drawing/2014/main" id="{583E4EF1-2651-4C49-94EC-DF0B7EA41FA9}"/>
              </a:ext>
            </a:extLst>
          </p:cNvPr>
          <p:cNvGrpSpPr/>
          <p:nvPr/>
        </p:nvGrpSpPr>
        <p:grpSpPr>
          <a:xfrm>
            <a:off x="9607335" y="1695996"/>
            <a:ext cx="470385" cy="470373"/>
            <a:chOff x="7415972" y="1633865"/>
            <a:chExt cx="461204" cy="461192"/>
          </a:xfrm>
        </p:grpSpPr>
        <p:sp useBgFill="1">
          <p:nvSpPr>
            <p:cNvPr id="52" name="Oval 51">
              <a:extLst>
                <a:ext uri="{FF2B5EF4-FFF2-40B4-BE49-F238E27FC236}">
                  <a16:creationId xmlns:a16="http://schemas.microsoft.com/office/drawing/2014/main" id="{DFBF9C40-0AC5-43F2-8D91-2F73A1740129}"/>
                </a:ext>
              </a:extLst>
            </p:cNvPr>
            <p:cNvSpPr/>
            <p:nvPr/>
          </p:nvSpPr>
          <p:spPr bwMode="auto">
            <a:xfrm>
              <a:off x="7415972" y="1633865"/>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53" name="Calendar">
              <a:extLst>
                <a:ext uri="{FF2B5EF4-FFF2-40B4-BE49-F238E27FC236}">
                  <a16:creationId xmlns:a16="http://schemas.microsoft.com/office/drawing/2014/main" id="{6D0CEDAB-B329-44F4-8C84-47BC58255FB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538966" y="1755965"/>
              <a:ext cx="224742" cy="216992"/>
            </a:xfrm>
            <a:prstGeom prst="rect">
              <a:avLst/>
            </a:prstGeom>
          </p:spPr>
        </p:pic>
      </p:grpSp>
      <p:grpSp>
        <p:nvGrpSpPr>
          <p:cNvPr id="54" name="Group 53">
            <a:extLst>
              <a:ext uri="{FF2B5EF4-FFF2-40B4-BE49-F238E27FC236}">
                <a16:creationId xmlns:a16="http://schemas.microsoft.com/office/drawing/2014/main" id="{07C13D38-7898-42CE-B7C3-AD2DCFB084A1}"/>
              </a:ext>
            </a:extLst>
          </p:cNvPr>
          <p:cNvGrpSpPr/>
          <p:nvPr/>
        </p:nvGrpSpPr>
        <p:grpSpPr>
          <a:xfrm>
            <a:off x="10083351" y="2410020"/>
            <a:ext cx="470385" cy="470373"/>
            <a:chOff x="7882696" y="2333952"/>
            <a:chExt cx="461204" cy="461192"/>
          </a:xfrm>
        </p:grpSpPr>
        <p:sp useBgFill="1">
          <p:nvSpPr>
            <p:cNvPr id="55" name="Oval 54">
              <a:extLst>
                <a:ext uri="{FF2B5EF4-FFF2-40B4-BE49-F238E27FC236}">
                  <a16:creationId xmlns:a16="http://schemas.microsoft.com/office/drawing/2014/main" id="{296266CC-9FD2-43B0-9731-1976C320D71F}"/>
                </a:ext>
              </a:extLst>
            </p:cNvPr>
            <p:cNvSpPr/>
            <p:nvPr/>
          </p:nvSpPr>
          <p:spPr bwMode="auto">
            <a:xfrm>
              <a:off x="7882696" y="2333952"/>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56" name="Eye">
              <a:extLst>
                <a:ext uri="{FF2B5EF4-FFF2-40B4-BE49-F238E27FC236}">
                  <a16:creationId xmlns:a16="http://schemas.microsoft.com/office/drawing/2014/main" id="{0207518A-720F-4D4C-A2EF-39F6B08E82D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958303" y="2475427"/>
              <a:ext cx="309990" cy="178242"/>
            </a:xfrm>
            <a:prstGeom prst="rect">
              <a:avLst/>
            </a:prstGeom>
          </p:spPr>
        </p:pic>
      </p:grpSp>
      <p:grpSp>
        <p:nvGrpSpPr>
          <p:cNvPr id="57" name="Group 56">
            <a:extLst>
              <a:ext uri="{FF2B5EF4-FFF2-40B4-BE49-F238E27FC236}">
                <a16:creationId xmlns:a16="http://schemas.microsoft.com/office/drawing/2014/main" id="{782E7167-E881-4B44-BBE3-31319EA6B6AE}"/>
              </a:ext>
            </a:extLst>
          </p:cNvPr>
          <p:cNvGrpSpPr/>
          <p:nvPr/>
        </p:nvGrpSpPr>
        <p:grpSpPr>
          <a:xfrm>
            <a:off x="10246071" y="3267336"/>
            <a:ext cx="470385" cy="470373"/>
            <a:chOff x="8042240" y="3174534"/>
            <a:chExt cx="461204" cy="461192"/>
          </a:xfrm>
        </p:grpSpPr>
        <p:sp useBgFill="1">
          <p:nvSpPr>
            <p:cNvPr id="58" name="Oval 57">
              <a:extLst>
                <a:ext uri="{FF2B5EF4-FFF2-40B4-BE49-F238E27FC236}">
                  <a16:creationId xmlns:a16="http://schemas.microsoft.com/office/drawing/2014/main" id="{FC385040-A1BE-4342-BB3F-AD4AB19A8981}"/>
                </a:ext>
              </a:extLst>
            </p:cNvPr>
            <p:cNvSpPr/>
            <p:nvPr/>
          </p:nvSpPr>
          <p:spPr bwMode="auto">
            <a:xfrm>
              <a:off x="8042240" y="31745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59" name="Airplane">
              <a:extLst>
                <a:ext uri="{FF2B5EF4-FFF2-40B4-BE49-F238E27FC236}">
                  <a16:creationId xmlns:a16="http://schemas.microsoft.com/office/drawing/2014/main" id="{C4F3CF6F-FA30-47B5-AA19-128A940915F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133347" y="3261761"/>
              <a:ext cx="278990" cy="286738"/>
            </a:xfrm>
            <a:prstGeom prst="rect">
              <a:avLst/>
            </a:prstGeom>
          </p:spPr>
        </p:pic>
      </p:grpSp>
      <p:grpSp>
        <p:nvGrpSpPr>
          <p:cNvPr id="60" name="Group 59">
            <a:extLst>
              <a:ext uri="{FF2B5EF4-FFF2-40B4-BE49-F238E27FC236}">
                <a16:creationId xmlns:a16="http://schemas.microsoft.com/office/drawing/2014/main" id="{EE0C52EA-79B0-4D9D-B679-A3342A422D48}"/>
              </a:ext>
            </a:extLst>
          </p:cNvPr>
          <p:cNvGrpSpPr/>
          <p:nvPr/>
        </p:nvGrpSpPr>
        <p:grpSpPr>
          <a:xfrm>
            <a:off x="10067969" y="4131937"/>
            <a:ext cx="470385" cy="470373"/>
            <a:chOff x="7867615" y="4022259"/>
            <a:chExt cx="461204" cy="461192"/>
          </a:xfrm>
        </p:grpSpPr>
        <p:sp useBgFill="1">
          <p:nvSpPr>
            <p:cNvPr id="61" name="Oval 60">
              <a:extLst>
                <a:ext uri="{FF2B5EF4-FFF2-40B4-BE49-F238E27FC236}">
                  <a16:creationId xmlns:a16="http://schemas.microsoft.com/office/drawing/2014/main" id="{E3436127-F739-47C3-9CFF-4F7F1F757C4C}"/>
                </a:ext>
              </a:extLst>
            </p:cNvPr>
            <p:cNvSpPr/>
            <p:nvPr/>
          </p:nvSpPr>
          <p:spPr bwMode="auto">
            <a:xfrm>
              <a:off x="7867615" y="40222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62" name="Pen">
              <a:extLst>
                <a:ext uri="{FF2B5EF4-FFF2-40B4-BE49-F238E27FC236}">
                  <a16:creationId xmlns:a16="http://schemas.microsoft.com/office/drawing/2014/main" id="{5B9D3DFC-1814-43A2-8CF5-13FFC98096A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985525" y="4116348"/>
              <a:ext cx="263488" cy="263488"/>
            </a:xfrm>
            <a:prstGeom prst="rect">
              <a:avLst/>
            </a:prstGeom>
          </p:spPr>
        </p:pic>
      </p:grpSp>
      <p:grpSp>
        <p:nvGrpSpPr>
          <p:cNvPr id="63" name="Group 62">
            <a:extLst>
              <a:ext uri="{FF2B5EF4-FFF2-40B4-BE49-F238E27FC236}">
                <a16:creationId xmlns:a16="http://schemas.microsoft.com/office/drawing/2014/main" id="{A7EF0B6D-BC72-4EB3-8D0F-E9E5172F0153}"/>
              </a:ext>
            </a:extLst>
          </p:cNvPr>
          <p:cNvGrpSpPr/>
          <p:nvPr/>
        </p:nvGrpSpPr>
        <p:grpSpPr>
          <a:xfrm>
            <a:off x="9569286" y="4834628"/>
            <a:ext cx="470385" cy="470373"/>
            <a:chOff x="7378665" y="4711234"/>
            <a:chExt cx="461204" cy="461192"/>
          </a:xfrm>
        </p:grpSpPr>
        <p:sp useBgFill="1">
          <p:nvSpPr>
            <p:cNvPr id="64" name="Oval 63">
              <a:extLst>
                <a:ext uri="{FF2B5EF4-FFF2-40B4-BE49-F238E27FC236}">
                  <a16:creationId xmlns:a16="http://schemas.microsoft.com/office/drawing/2014/main" id="{2CD91765-291B-4F90-9AFE-FF41DD5836F9}"/>
                </a:ext>
              </a:extLst>
            </p:cNvPr>
            <p:cNvSpPr/>
            <p:nvPr/>
          </p:nvSpPr>
          <p:spPr bwMode="auto">
            <a:xfrm>
              <a:off x="7378665" y="47112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65" name="Language">
              <a:extLst>
                <a:ext uri="{FF2B5EF4-FFF2-40B4-BE49-F238E27FC236}">
                  <a16:creationId xmlns:a16="http://schemas.microsoft.com/office/drawing/2014/main" id="{13F07760-A26C-4520-92CC-6959237911D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506422" y="4835111"/>
              <a:ext cx="224742" cy="232490"/>
            </a:xfrm>
            <a:prstGeom prst="rect">
              <a:avLst/>
            </a:prstGeom>
          </p:spPr>
        </p:pic>
      </p:grpSp>
      <p:grpSp>
        <p:nvGrpSpPr>
          <p:cNvPr id="66" name="Group 65">
            <a:extLst>
              <a:ext uri="{FF2B5EF4-FFF2-40B4-BE49-F238E27FC236}">
                <a16:creationId xmlns:a16="http://schemas.microsoft.com/office/drawing/2014/main" id="{37A11A6F-18E6-412E-9FA4-B423250DB610}"/>
              </a:ext>
            </a:extLst>
          </p:cNvPr>
          <p:cNvGrpSpPr/>
          <p:nvPr/>
        </p:nvGrpSpPr>
        <p:grpSpPr>
          <a:xfrm>
            <a:off x="8853642" y="5287977"/>
            <a:ext cx="470385" cy="470373"/>
            <a:chOff x="6676990" y="5155734"/>
            <a:chExt cx="461204" cy="461192"/>
          </a:xfrm>
        </p:grpSpPr>
        <p:sp useBgFill="1">
          <p:nvSpPr>
            <p:cNvPr id="67" name="Oval 66">
              <a:extLst>
                <a:ext uri="{FF2B5EF4-FFF2-40B4-BE49-F238E27FC236}">
                  <a16:creationId xmlns:a16="http://schemas.microsoft.com/office/drawing/2014/main" id="{C8DA8597-4250-4A64-AFBE-4F637EBA42F5}"/>
                </a:ext>
              </a:extLst>
            </p:cNvPr>
            <p:cNvSpPr/>
            <p:nvPr/>
          </p:nvSpPr>
          <p:spPr bwMode="auto">
            <a:xfrm>
              <a:off x="6676990" y="51557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68" name="Chips">
              <a:extLst>
                <a:ext uri="{FF2B5EF4-FFF2-40B4-BE49-F238E27FC236}">
                  <a16:creationId xmlns:a16="http://schemas.microsoft.com/office/drawing/2014/main" id="{B58F7293-BE31-40AC-AA7B-8F864A632ED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764223" y="5266210"/>
              <a:ext cx="286738" cy="240240"/>
            </a:xfrm>
            <a:prstGeom prst="rect">
              <a:avLst/>
            </a:prstGeom>
          </p:spPr>
        </p:pic>
      </p:grpSp>
      <p:grpSp>
        <p:nvGrpSpPr>
          <p:cNvPr id="69" name="Group 68">
            <a:extLst>
              <a:ext uri="{FF2B5EF4-FFF2-40B4-BE49-F238E27FC236}">
                <a16:creationId xmlns:a16="http://schemas.microsoft.com/office/drawing/2014/main" id="{AF56DC75-9483-420B-B6ED-06B690B09BF9}"/>
              </a:ext>
            </a:extLst>
          </p:cNvPr>
          <p:cNvGrpSpPr/>
          <p:nvPr/>
        </p:nvGrpSpPr>
        <p:grpSpPr>
          <a:xfrm>
            <a:off x="7173013" y="5281500"/>
            <a:ext cx="470385" cy="470373"/>
            <a:chOff x="5029165" y="5149384"/>
            <a:chExt cx="461204" cy="461192"/>
          </a:xfrm>
        </p:grpSpPr>
        <p:sp useBgFill="1">
          <p:nvSpPr>
            <p:cNvPr id="70" name="Oval 69">
              <a:extLst>
                <a:ext uri="{FF2B5EF4-FFF2-40B4-BE49-F238E27FC236}">
                  <a16:creationId xmlns:a16="http://schemas.microsoft.com/office/drawing/2014/main" id="{B66B89A8-0525-4FBC-BF05-4CAD9338B020}"/>
                </a:ext>
              </a:extLst>
            </p:cNvPr>
            <p:cNvSpPr/>
            <p:nvPr/>
          </p:nvSpPr>
          <p:spPr bwMode="auto">
            <a:xfrm>
              <a:off x="5029165" y="51493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71" name="Graph">
              <a:extLst>
                <a:ext uri="{FF2B5EF4-FFF2-40B4-BE49-F238E27FC236}">
                  <a16:creationId xmlns:a16="http://schemas.microsoft.com/office/drawing/2014/main" id="{E4837D3E-FEB5-47A3-ADFB-7AF27604168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139647" y="5306359"/>
              <a:ext cx="240240" cy="147242"/>
            </a:xfrm>
            <a:prstGeom prst="rect">
              <a:avLst/>
            </a:prstGeom>
          </p:spPr>
        </p:pic>
      </p:grpSp>
      <p:grpSp>
        <p:nvGrpSpPr>
          <p:cNvPr id="72" name="Group 71">
            <a:extLst>
              <a:ext uri="{FF2B5EF4-FFF2-40B4-BE49-F238E27FC236}">
                <a16:creationId xmlns:a16="http://schemas.microsoft.com/office/drawing/2014/main" id="{0BE89B3E-EC32-4CA0-9693-D2F7758CA5CB}"/>
              </a:ext>
            </a:extLst>
          </p:cNvPr>
          <p:cNvGrpSpPr/>
          <p:nvPr/>
        </p:nvGrpSpPr>
        <p:grpSpPr>
          <a:xfrm>
            <a:off x="6437941" y="4786055"/>
            <a:ext cx="470385" cy="470373"/>
            <a:chOff x="4308440" y="4663609"/>
            <a:chExt cx="461204" cy="461192"/>
          </a:xfrm>
        </p:grpSpPr>
        <p:sp useBgFill="1">
          <p:nvSpPr>
            <p:cNvPr id="73" name="Oval 72">
              <a:extLst>
                <a:ext uri="{FF2B5EF4-FFF2-40B4-BE49-F238E27FC236}">
                  <a16:creationId xmlns:a16="http://schemas.microsoft.com/office/drawing/2014/main" id="{78AB4D54-6717-4ABB-8A6A-240AA5DCEE4D}"/>
                </a:ext>
              </a:extLst>
            </p:cNvPr>
            <p:cNvSpPr/>
            <p:nvPr/>
          </p:nvSpPr>
          <p:spPr bwMode="auto">
            <a:xfrm>
              <a:off x="4308440" y="46636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74" name="Directory">
              <a:extLst>
                <a:ext uri="{FF2B5EF4-FFF2-40B4-BE49-F238E27FC236}">
                  <a16:creationId xmlns:a16="http://schemas.microsoft.com/office/drawing/2014/main" id="{38894C9C-BB68-4A05-8F37-3B8D37279EB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411172" y="4766336"/>
              <a:ext cx="255740" cy="255738"/>
            </a:xfrm>
            <a:prstGeom prst="rect">
              <a:avLst/>
            </a:prstGeom>
          </p:spPr>
        </p:pic>
      </p:grpSp>
      <p:grpSp>
        <p:nvGrpSpPr>
          <p:cNvPr id="75" name="Group 74">
            <a:extLst>
              <a:ext uri="{FF2B5EF4-FFF2-40B4-BE49-F238E27FC236}">
                <a16:creationId xmlns:a16="http://schemas.microsoft.com/office/drawing/2014/main" id="{BA2D8BCC-C6BC-4993-A2CB-84439C5B9D36}"/>
              </a:ext>
            </a:extLst>
          </p:cNvPr>
          <p:cNvGrpSpPr/>
          <p:nvPr/>
        </p:nvGrpSpPr>
        <p:grpSpPr>
          <a:xfrm>
            <a:off x="5812967" y="3231716"/>
            <a:ext cx="470385" cy="470373"/>
            <a:chOff x="3695665" y="3139609"/>
            <a:chExt cx="461204" cy="461192"/>
          </a:xfrm>
        </p:grpSpPr>
        <p:sp useBgFill="1">
          <p:nvSpPr>
            <p:cNvPr id="76" name="Oval 75">
              <a:extLst>
                <a:ext uri="{FF2B5EF4-FFF2-40B4-BE49-F238E27FC236}">
                  <a16:creationId xmlns:a16="http://schemas.microsoft.com/office/drawing/2014/main" id="{8B12BFF1-107A-4CD7-B3DC-C9D3CF726432}"/>
                </a:ext>
              </a:extLst>
            </p:cNvPr>
            <p:cNvSpPr/>
            <p:nvPr/>
          </p:nvSpPr>
          <p:spPr bwMode="auto">
            <a:xfrm>
              <a:off x="3695665" y="31396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77" name="Hand">
              <a:extLst>
                <a:ext uri="{FF2B5EF4-FFF2-40B4-BE49-F238E27FC236}">
                  <a16:creationId xmlns:a16="http://schemas.microsoft.com/office/drawing/2014/main" id="{2D60A15C-753B-4852-9182-8C117FCDB56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833270" y="3250085"/>
              <a:ext cx="185994" cy="240240"/>
            </a:xfrm>
            <a:prstGeom prst="rect">
              <a:avLst/>
            </a:prstGeom>
          </p:spPr>
        </p:pic>
      </p:grpSp>
      <p:grpSp>
        <p:nvGrpSpPr>
          <p:cNvPr id="78" name="Group 77">
            <a:extLst>
              <a:ext uri="{FF2B5EF4-FFF2-40B4-BE49-F238E27FC236}">
                <a16:creationId xmlns:a16="http://schemas.microsoft.com/office/drawing/2014/main" id="{74CE8FF9-5381-42F8-8A9A-97897B609935}"/>
              </a:ext>
            </a:extLst>
          </p:cNvPr>
          <p:cNvGrpSpPr/>
          <p:nvPr/>
        </p:nvGrpSpPr>
        <p:grpSpPr>
          <a:xfrm>
            <a:off x="5994306" y="2383306"/>
            <a:ext cx="470385" cy="470373"/>
            <a:chOff x="3873465" y="2307759"/>
            <a:chExt cx="461204" cy="461192"/>
          </a:xfrm>
        </p:grpSpPr>
        <p:sp useBgFill="1">
          <p:nvSpPr>
            <p:cNvPr id="79" name="Oval 78">
              <a:extLst>
                <a:ext uri="{FF2B5EF4-FFF2-40B4-BE49-F238E27FC236}">
                  <a16:creationId xmlns:a16="http://schemas.microsoft.com/office/drawing/2014/main" id="{E3823511-98D0-46D3-9DBF-B0A82CA66E5E}"/>
                </a:ext>
              </a:extLst>
            </p:cNvPr>
            <p:cNvSpPr/>
            <p:nvPr/>
          </p:nvSpPr>
          <p:spPr bwMode="auto">
            <a:xfrm>
              <a:off x="3873465" y="23077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80" name="HoloLens">
              <a:extLst>
                <a:ext uri="{FF2B5EF4-FFF2-40B4-BE49-F238E27FC236}">
                  <a16:creationId xmlns:a16="http://schemas.microsoft.com/office/drawing/2014/main" id="{F03A10EF-4C58-42F6-9681-B6EF4CBF1CB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949072" y="2448345"/>
              <a:ext cx="309990" cy="170494"/>
            </a:xfrm>
            <a:prstGeom prst="rect">
              <a:avLst/>
            </a:prstGeom>
          </p:spPr>
        </p:pic>
      </p:grpSp>
      <p:grpSp>
        <p:nvGrpSpPr>
          <p:cNvPr id="81" name="Group 80">
            <a:extLst>
              <a:ext uri="{FF2B5EF4-FFF2-40B4-BE49-F238E27FC236}">
                <a16:creationId xmlns:a16="http://schemas.microsoft.com/office/drawing/2014/main" id="{9CAC0F7B-44B4-44CC-91D7-7C099E4244B0}"/>
              </a:ext>
            </a:extLst>
          </p:cNvPr>
          <p:cNvGrpSpPr/>
          <p:nvPr/>
        </p:nvGrpSpPr>
        <p:grpSpPr>
          <a:xfrm>
            <a:off x="7192443" y="1188408"/>
            <a:ext cx="470385" cy="470373"/>
            <a:chOff x="5048215" y="1136184"/>
            <a:chExt cx="461204" cy="461192"/>
          </a:xfrm>
        </p:grpSpPr>
        <p:sp useBgFill="1">
          <p:nvSpPr>
            <p:cNvPr id="82" name="Oval 81">
              <a:extLst>
                <a:ext uri="{FF2B5EF4-FFF2-40B4-BE49-F238E27FC236}">
                  <a16:creationId xmlns:a16="http://schemas.microsoft.com/office/drawing/2014/main" id="{E2A46D5B-DE2C-4182-8B9C-7338EAD377C9}"/>
                </a:ext>
              </a:extLst>
            </p:cNvPr>
            <p:cNvSpPr/>
            <p:nvPr/>
          </p:nvSpPr>
          <p:spPr bwMode="auto">
            <a:xfrm>
              <a:off x="5048215" y="11361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83" name="Person">
              <a:extLst>
                <a:ext uri="{FF2B5EF4-FFF2-40B4-BE49-F238E27FC236}">
                  <a16:creationId xmlns:a16="http://schemas.microsoft.com/office/drawing/2014/main" id="{DD0D1F73-E0DD-4F29-B3B5-9BB84E2F250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146184" y="1238911"/>
              <a:ext cx="255740" cy="255738"/>
            </a:xfrm>
            <a:prstGeom prst="rect">
              <a:avLst/>
            </a:prstGeom>
          </p:spPr>
        </p:pic>
      </p:grpSp>
      <p:grpSp>
        <p:nvGrpSpPr>
          <p:cNvPr id="84" name="Group 83">
            <a:extLst>
              <a:ext uri="{FF2B5EF4-FFF2-40B4-BE49-F238E27FC236}">
                <a16:creationId xmlns:a16="http://schemas.microsoft.com/office/drawing/2014/main" id="{F96D3BCC-6D60-40EC-A9FB-10099592497F}"/>
              </a:ext>
            </a:extLst>
          </p:cNvPr>
          <p:cNvGrpSpPr/>
          <p:nvPr/>
        </p:nvGrpSpPr>
        <p:grpSpPr>
          <a:xfrm>
            <a:off x="8025894" y="5449887"/>
            <a:ext cx="470385" cy="470373"/>
            <a:chOff x="5865398" y="5314484"/>
            <a:chExt cx="461204" cy="461192"/>
          </a:xfrm>
        </p:grpSpPr>
        <p:sp useBgFill="1">
          <p:nvSpPr>
            <p:cNvPr id="85" name="Oval 84">
              <a:extLst>
                <a:ext uri="{FF2B5EF4-FFF2-40B4-BE49-F238E27FC236}">
                  <a16:creationId xmlns:a16="http://schemas.microsoft.com/office/drawing/2014/main" id="{C01C798E-9CB3-4CE5-B790-1B638FA87FD8}"/>
                </a:ext>
              </a:extLst>
            </p:cNvPr>
            <p:cNvSpPr/>
            <p:nvPr/>
          </p:nvSpPr>
          <p:spPr bwMode="auto">
            <a:xfrm>
              <a:off x="5865398" y="53144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86" name="Watch">
              <a:extLst>
                <a:ext uri="{FF2B5EF4-FFF2-40B4-BE49-F238E27FC236}">
                  <a16:creationId xmlns:a16="http://schemas.microsoft.com/office/drawing/2014/main" id="{E0A2EC34-5E8E-4A87-94CA-2CF42E9E1682}"/>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6014627" y="5398455"/>
              <a:ext cx="164592" cy="289995"/>
            </a:xfrm>
            <a:prstGeom prst="rect">
              <a:avLst/>
            </a:prstGeom>
          </p:spPr>
        </p:pic>
      </p:grpSp>
      <p:grpSp>
        <p:nvGrpSpPr>
          <p:cNvPr id="87" name="Group 86">
            <a:extLst>
              <a:ext uri="{FF2B5EF4-FFF2-40B4-BE49-F238E27FC236}">
                <a16:creationId xmlns:a16="http://schemas.microsoft.com/office/drawing/2014/main" id="{27CD7E1E-D11F-4DF4-987F-F119623665A1}"/>
              </a:ext>
            </a:extLst>
          </p:cNvPr>
          <p:cNvGrpSpPr/>
          <p:nvPr/>
        </p:nvGrpSpPr>
        <p:grpSpPr>
          <a:xfrm>
            <a:off x="5829158" y="1696806"/>
            <a:ext cx="470385" cy="470373"/>
            <a:chOff x="3711540" y="1634659"/>
            <a:chExt cx="461204" cy="461192"/>
          </a:xfrm>
        </p:grpSpPr>
        <p:sp useBgFill="1">
          <p:nvSpPr>
            <p:cNvPr id="88" name="Oval 87">
              <a:extLst>
                <a:ext uri="{FF2B5EF4-FFF2-40B4-BE49-F238E27FC236}">
                  <a16:creationId xmlns:a16="http://schemas.microsoft.com/office/drawing/2014/main" id="{7FAE02DC-CD40-456D-913B-C8BE48F2256D}"/>
                </a:ext>
              </a:extLst>
            </p:cNvPr>
            <p:cNvSpPr/>
            <p:nvPr/>
          </p:nvSpPr>
          <p:spPr bwMode="auto">
            <a:xfrm>
              <a:off x="3711540" y="16346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89" name="Smart thermostat">
              <a:extLst>
                <a:ext uri="{FF2B5EF4-FFF2-40B4-BE49-F238E27FC236}">
                  <a16:creationId xmlns:a16="http://schemas.microsoft.com/office/drawing/2014/main" id="{AC5A8F3A-037E-445E-A8CF-52278A668AF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802647" y="1777910"/>
              <a:ext cx="283464" cy="188976"/>
            </a:xfrm>
            <a:prstGeom prst="rect">
              <a:avLst/>
            </a:prstGeom>
          </p:spPr>
        </p:pic>
      </p:grpSp>
      <p:grpSp>
        <p:nvGrpSpPr>
          <p:cNvPr id="90" name="Group 89">
            <a:extLst>
              <a:ext uri="{FF2B5EF4-FFF2-40B4-BE49-F238E27FC236}">
                <a16:creationId xmlns:a16="http://schemas.microsoft.com/office/drawing/2014/main" id="{F41F9BA6-64F0-45F0-AA8A-1DD9BDC1FE95}"/>
              </a:ext>
            </a:extLst>
          </p:cNvPr>
          <p:cNvGrpSpPr/>
          <p:nvPr/>
        </p:nvGrpSpPr>
        <p:grpSpPr>
          <a:xfrm>
            <a:off x="8869024" y="1193265"/>
            <a:ext cx="470385" cy="470373"/>
            <a:chOff x="6692072" y="1140946"/>
            <a:chExt cx="461204" cy="461192"/>
          </a:xfrm>
        </p:grpSpPr>
        <p:sp useBgFill="1">
          <p:nvSpPr>
            <p:cNvPr id="91" name="Oval 90">
              <a:extLst>
                <a:ext uri="{FF2B5EF4-FFF2-40B4-BE49-F238E27FC236}">
                  <a16:creationId xmlns:a16="http://schemas.microsoft.com/office/drawing/2014/main" id="{514474AA-E311-4330-A0BC-F82B030C3432}"/>
                </a:ext>
              </a:extLst>
            </p:cNvPr>
            <p:cNvSpPr/>
            <p:nvPr/>
          </p:nvSpPr>
          <p:spPr bwMode="auto">
            <a:xfrm>
              <a:off x="6692072" y="1140946"/>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92" name="Camera">
              <a:extLst>
                <a:ext uri="{FF2B5EF4-FFF2-40B4-BE49-F238E27FC236}">
                  <a16:creationId xmlns:a16="http://schemas.microsoft.com/office/drawing/2014/main" id="{7A06EF25-CAF0-4870-AAA2-E893F201630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794804" y="1266921"/>
              <a:ext cx="256032" cy="209481"/>
            </a:xfrm>
            <a:prstGeom prst="rect">
              <a:avLst/>
            </a:prstGeom>
          </p:spPr>
        </p:pic>
      </p:grpSp>
      <p:grpSp>
        <p:nvGrpSpPr>
          <p:cNvPr id="93" name="Group 92">
            <a:extLst>
              <a:ext uri="{FF2B5EF4-FFF2-40B4-BE49-F238E27FC236}">
                <a16:creationId xmlns:a16="http://schemas.microsoft.com/office/drawing/2014/main" id="{EB5259A4-BC82-4259-A901-70B9289F5AC1}"/>
              </a:ext>
            </a:extLst>
          </p:cNvPr>
          <p:cNvGrpSpPr/>
          <p:nvPr/>
        </p:nvGrpSpPr>
        <p:grpSpPr>
          <a:xfrm>
            <a:off x="10657323" y="3801640"/>
            <a:ext cx="470385" cy="470373"/>
            <a:chOff x="8445465" y="3698409"/>
            <a:chExt cx="461204" cy="461192"/>
          </a:xfrm>
        </p:grpSpPr>
        <p:sp useBgFill="1">
          <p:nvSpPr>
            <p:cNvPr id="94" name="Oval 93">
              <a:extLst>
                <a:ext uri="{FF2B5EF4-FFF2-40B4-BE49-F238E27FC236}">
                  <a16:creationId xmlns:a16="http://schemas.microsoft.com/office/drawing/2014/main" id="{D78E4788-02B9-4B83-A2D8-DACB80CE6C4D}"/>
                </a:ext>
              </a:extLst>
            </p:cNvPr>
            <p:cNvSpPr/>
            <p:nvPr/>
          </p:nvSpPr>
          <p:spPr bwMode="auto">
            <a:xfrm>
              <a:off x="8445465" y="36984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95" name="Controller">
              <a:extLst>
                <a:ext uri="{FF2B5EF4-FFF2-40B4-BE49-F238E27FC236}">
                  <a16:creationId xmlns:a16="http://schemas.microsoft.com/office/drawing/2014/main" id="{6EC0E60F-D846-4A62-840F-94F6947E0B5B}"/>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524947" y="3820859"/>
              <a:ext cx="301752" cy="216642"/>
            </a:xfrm>
            <a:prstGeom prst="rect">
              <a:avLst/>
            </a:prstGeom>
          </p:spPr>
        </p:pic>
      </p:grpSp>
      <p:grpSp>
        <p:nvGrpSpPr>
          <p:cNvPr id="96" name="Group 95">
            <a:extLst>
              <a:ext uri="{FF2B5EF4-FFF2-40B4-BE49-F238E27FC236}">
                <a16:creationId xmlns:a16="http://schemas.microsoft.com/office/drawing/2014/main" id="{4AB3F320-7238-40AF-B5FC-AA4A91609CB0}"/>
              </a:ext>
            </a:extLst>
          </p:cNvPr>
          <p:cNvGrpSpPr/>
          <p:nvPr/>
        </p:nvGrpSpPr>
        <p:grpSpPr>
          <a:xfrm>
            <a:off x="5981353" y="4099555"/>
            <a:ext cx="470385" cy="470373"/>
            <a:chOff x="3860765" y="3990509"/>
            <a:chExt cx="461204" cy="461192"/>
          </a:xfrm>
        </p:grpSpPr>
        <p:sp useBgFill="1">
          <p:nvSpPr>
            <p:cNvPr id="97" name="Oval 96">
              <a:extLst>
                <a:ext uri="{FF2B5EF4-FFF2-40B4-BE49-F238E27FC236}">
                  <a16:creationId xmlns:a16="http://schemas.microsoft.com/office/drawing/2014/main" id="{3BD632A7-254E-4C2E-84C6-731175183E12}"/>
                </a:ext>
              </a:extLst>
            </p:cNvPr>
            <p:cNvSpPr/>
            <p:nvPr/>
          </p:nvSpPr>
          <p:spPr bwMode="auto">
            <a:xfrm>
              <a:off x="3860765" y="39905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98" name="Factory">
              <a:extLst>
                <a:ext uri="{FF2B5EF4-FFF2-40B4-BE49-F238E27FC236}">
                  <a16:creationId xmlns:a16="http://schemas.microsoft.com/office/drawing/2014/main" id="{37A11B2B-0DE6-4479-B6B9-7C282D9A0AB8}"/>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959622" y="4130005"/>
              <a:ext cx="265176" cy="171584"/>
            </a:xfrm>
            <a:prstGeom prst="rect">
              <a:avLst/>
            </a:prstGeom>
          </p:spPr>
        </p:pic>
      </p:grpSp>
      <p:grpSp>
        <p:nvGrpSpPr>
          <p:cNvPr id="99" name="Group 98">
            <a:extLst>
              <a:ext uri="{FF2B5EF4-FFF2-40B4-BE49-F238E27FC236}">
                <a16:creationId xmlns:a16="http://schemas.microsoft.com/office/drawing/2014/main" id="{2543ECC8-B8CF-4A7F-A9F4-97C0754B8783}"/>
              </a:ext>
            </a:extLst>
          </p:cNvPr>
          <p:cNvGrpSpPr/>
          <p:nvPr/>
        </p:nvGrpSpPr>
        <p:grpSpPr>
          <a:xfrm>
            <a:off x="6480037" y="1661186"/>
            <a:ext cx="470385" cy="470373"/>
            <a:chOff x="4349715" y="1599734"/>
            <a:chExt cx="461204" cy="461192"/>
          </a:xfrm>
        </p:grpSpPr>
        <p:sp useBgFill="1">
          <p:nvSpPr>
            <p:cNvPr id="100" name="Oval 99">
              <a:extLst>
                <a:ext uri="{FF2B5EF4-FFF2-40B4-BE49-F238E27FC236}">
                  <a16:creationId xmlns:a16="http://schemas.microsoft.com/office/drawing/2014/main" id="{59E07C6B-10C2-4E22-A6DE-05DC329AE20D}"/>
                </a:ext>
              </a:extLst>
            </p:cNvPr>
            <p:cNvSpPr/>
            <p:nvPr/>
          </p:nvSpPr>
          <p:spPr bwMode="auto">
            <a:xfrm>
              <a:off x="4349715" y="15997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101" name="Car">
              <a:extLst>
                <a:ext uri="{FF2B5EF4-FFF2-40B4-BE49-F238E27FC236}">
                  <a16:creationId xmlns:a16="http://schemas.microsoft.com/office/drawing/2014/main" id="{7E39E5E7-D5AE-4A2F-9DB0-533BE2A79173}"/>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4448572" y="1722642"/>
              <a:ext cx="265176" cy="202782"/>
            </a:xfrm>
            <a:prstGeom prst="rect">
              <a:avLst/>
            </a:prstGeom>
          </p:spPr>
        </p:pic>
      </p:grpSp>
    </p:spTree>
    <p:extLst>
      <p:ext uri="{BB962C8B-B14F-4D97-AF65-F5344CB8AC3E}">
        <p14:creationId xmlns:p14="http://schemas.microsoft.com/office/powerpoint/2010/main" val="159344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99"/>
                                          </p:stCondLst>
                                        </p:cTn>
                                        <p:tgtEl>
                                          <p:spTgt spid="11"/>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300" fill="hold"/>
                                        <p:tgtEl>
                                          <p:spTgt spid="11"/>
                                        </p:tgtEl>
                                      </p:cBhvr>
                                      <p:by x="0" y="0"/>
                                    </p:animScale>
                                  </p:childTnLst>
                                </p:cTn>
                              </p:par>
                              <p:par>
                                <p:cTn id="9" presetID="10" presetClass="entr" presetSubtype="0"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grpId="1" nodeType="withEffect">
                                  <p:stCondLst>
                                    <p:cond delay="300"/>
                                  </p:stCondLst>
                                  <p:childTnLst>
                                    <p:animMotion origin="layout" path="M -2.91667E-6 1.48148E-6 L -2.91667E-6 0.0537 " pathEditMode="relative" rAng="0" ptsTypes="AA">
                                      <p:cBhvr>
                                        <p:cTn id="13" dur="500" spd="-100000" fill="hold"/>
                                        <p:tgtEl>
                                          <p:spTgt spid="9"/>
                                        </p:tgtEl>
                                        <p:attrNameLst>
                                          <p:attrName>ppt_x</p:attrName>
                                          <p:attrName>ppt_y</p:attrName>
                                        </p:attrNameLst>
                                      </p:cBhvr>
                                      <p:rCtr x="0" y="2685"/>
                                    </p:animMotion>
                                  </p:childTnLst>
                                </p:cTn>
                              </p:par>
                              <p:par>
                                <p:cTn id="14" presetID="10" presetClass="entr" presetSubtype="0" fill="hold" grpId="0" nodeType="withEffect">
                                  <p:stCondLst>
                                    <p:cond delay="4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grpId="1" nodeType="withEffect">
                                  <p:stCondLst>
                                    <p:cond delay="400"/>
                                  </p:stCondLst>
                                  <p:childTnLst>
                                    <p:animMotion origin="layout" path="M -2.91667E-6 7.40741E-7 L -2.91667E-6 0.04468 " pathEditMode="relative" rAng="0" ptsTypes="AA">
                                      <p:cBhvr>
                                        <p:cTn id="18" dur="500" spd="-100000" fill="hold"/>
                                        <p:tgtEl>
                                          <p:spTgt spid="10"/>
                                        </p:tgtEl>
                                        <p:attrNameLst>
                                          <p:attrName>ppt_x</p:attrName>
                                          <p:attrName>ppt_y</p:attrName>
                                        </p:attrNameLst>
                                      </p:cBhvr>
                                      <p:rCtr x="0" y="2222"/>
                                    </p:animMotion>
                                  </p:childTnLst>
                                </p:cTn>
                              </p:par>
                              <p:par>
                                <p:cTn id="19" presetID="10" presetClass="entr" presetSubtype="0" fill="hold" grpId="0" nodeType="withEffect">
                                  <p:stCondLst>
                                    <p:cond delay="3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300"/>
                                        <p:tgtEl>
                                          <p:spTgt spid="5"/>
                                        </p:tgtEl>
                                      </p:cBhvr>
                                    </p:animEffect>
                                  </p:childTnLst>
                                </p:cTn>
                              </p:par>
                              <p:par>
                                <p:cTn id="22" presetID="6" presetClass="emph" presetSubtype="0" accel="100000" autoRev="1" fill="hold" grpId="1" nodeType="withEffect">
                                  <p:stCondLst>
                                    <p:cond delay="0"/>
                                  </p:stCondLst>
                                  <p:childTnLst>
                                    <p:animScale>
                                      <p:cBhvr>
                                        <p:cTn id="23" dur="300" fill="hold"/>
                                        <p:tgtEl>
                                          <p:spTgt spid="5"/>
                                        </p:tgtEl>
                                      </p:cBhvr>
                                      <p:by x="80000" y="80000"/>
                                    </p:animScale>
                                  </p:childTnLst>
                                </p:cTn>
                              </p:par>
                              <p:par>
                                <p:cTn id="24" presetID="6" presetClass="entr" presetSubtype="32"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out)">
                                      <p:cBhvr>
                                        <p:cTn id="26" dur="1000"/>
                                        <p:tgtEl>
                                          <p:spTgt spid="6"/>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300"/>
                                        <p:tgtEl>
                                          <p:spTgt spid="7"/>
                                        </p:tgtEl>
                                      </p:cBhvr>
                                    </p:animEffect>
                                  </p:childTnLst>
                                </p:cTn>
                              </p:par>
                              <p:par>
                                <p:cTn id="30" presetID="6" presetClass="emph" presetSubtype="0" accel="100000" autoRev="1" fill="hold" grpId="1" nodeType="withEffect">
                                  <p:stCondLst>
                                    <p:cond delay="0"/>
                                  </p:stCondLst>
                                  <p:childTnLst>
                                    <p:animScale>
                                      <p:cBhvr>
                                        <p:cTn id="31" dur="300" fill="hold"/>
                                        <p:tgtEl>
                                          <p:spTgt spid="7"/>
                                        </p:tgtEl>
                                      </p:cBhvr>
                                      <p:by x="80000" y="80000"/>
                                    </p:animScale>
                                  </p:childTnLst>
                                </p:cTn>
                              </p:par>
                              <p:par>
                                <p:cTn id="32" presetID="1" presetClass="entr" presetSubtype="0" fill="hold" nodeType="withEffect">
                                  <p:stCondLst>
                                    <p:cond delay="50"/>
                                  </p:stCondLst>
                                  <p:childTnLst>
                                    <p:set>
                                      <p:cBhvr>
                                        <p:cTn id="33" dur="1" fill="hold">
                                          <p:stCondLst>
                                            <p:cond delay="299"/>
                                          </p:stCondLst>
                                        </p:cTn>
                                        <p:tgtEl>
                                          <p:spTgt spid="12"/>
                                        </p:tgtEl>
                                        <p:attrNameLst>
                                          <p:attrName>style.visibility</p:attrName>
                                        </p:attrNameLst>
                                      </p:cBhvr>
                                      <p:to>
                                        <p:strVal val="visible"/>
                                      </p:to>
                                    </p:set>
                                  </p:childTnLst>
                                </p:cTn>
                              </p:par>
                              <p:par>
                                <p:cTn id="34" presetID="6" presetClass="emph" presetSubtype="0" accel="100000" autoRev="1" fill="hold" nodeType="withEffect">
                                  <p:stCondLst>
                                    <p:cond delay="50"/>
                                  </p:stCondLst>
                                  <p:childTnLst>
                                    <p:animScale>
                                      <p:cBhvr>
                                        <p:cTn id="35" dur="300" fill="hold"/>
                                        <p:tgtEl>
                                          <p:spTgt spid="12"/>
                                        </p:tgtEl>
                                      </p:cBhvr>
                                      <p:by x="0" y="0"/>
                                    </p:animScale>
                                  </p:childTnLst>
                                </p:cTn>
                              </p:par>
                              <p:par>
                                <p:cTn id="36" presetID="1" presetClass="entr" presetSubtype="0" fill="hold" nodeType="withEffect">
                                  <p:stCondLst>
                                    <p:cond delay="50"/>
                                  </p:stCondLst>
                                  <p:childTnLst>
                                    <p:set>
                                      <p:cBhvr>
                                        <p:cTn id="37" dur="1" fill="hold">
                                          <p:stCondLst>
                                            <p:cond delay="299"/>
                                          </p:stCondLst>
                                        </p:cTn>
                                        <p:tgtEl>
                                          <p:spTgt spid="48"/>
                                        </p:tgtEl>
                                        <p:attrNameLst>
                                          <p:attrName>style.visibility</p:attrName>
                                        </p:attrNameLst>
                                      </p:cBhvr>
                                      <p:to>
                                        <p:strVal val="visible"/>
                                      </p:to>
                                    </p:set>
                                  </p:childTnLst>
                                </p:cTn>
                              </p:par>
                              <p:par>
                                <p:cTn id="38" presetID="6" presetClass="emph" presetSubtype="0" accel="100000" autoRev="1" fill="hold" nodeType="withEffect">
                                  <p:stCondLst>
                                    <p:cond delay="50"/>
                                  </p:stCondLst>
                                  <p:childTnLst>
                                    <p:animScale>
                                      <p:cBhvr>
                                        <p:cTn id="39" dur="300" fill="hold"/>
                                        <p:tgtEl>
                                          <p:spTgt spid="48"/>
                                        </p:tgtEl>
                                      </p:cBhvr>
                                      <p:by x="0" y="0"/>
                                    </p:animScale>
                                  </p:childTnLst>
                                </p:cTn>
                              </p:par>
                              <p:par>
                                <p:cTn id="40" presetID="1" presetClass="entr" presetSubtype="0" fill="hold" nodeType="withEffect">
                                  <p:stCondLst>
                                    <p:cond delay="50"/>
                                  </p:stCondLst>
                                  <p:childTnLst>
                                    <p:set>
                                      <p:cBhvr>
                                        <p:cTn id="41" dur="1" fill="hold">
                                          <p:stCondLst>
                                            <p:cond delay="299"/>
                                          </p:stCondLst>
                                        </p:cTn>
                                        <p:tgtEl>
                                          <p:spTgt spid="15"/>
                                        </p:tgtEl>
                                        <p:attrNameLst>
                                          <p:attrName>style.visibility</p:attrName>
                                        </p:attrNameLst>
                                      </p:cBhvr>
                                      <p:to>
                                        <p:strVal val="visible"/>
                                      </p:to>
                                    </p:set>
                                  </p:childTnLst>
                                </p:cTn>
                              </p:par>
                              <p:par>
                                <p:cTn id="42" presetID="6" presetClass="emph" presetSubtype="0" accel="100000" autoRev="1" fill="hold" nodeType="withEffect">
                                  <p:stCondLst>
                                    <p:cond delay="50"/>
                                  </p:stCondLst>
                                  <p:childTnLst>
                                    <p:animScale>
                                      <p:cBhvr>
                                        <p:cTn id="43" dur="300" fill="hold"/>
                                        <p:tgtEl>
                                          <p:spTgt spid="15"/>
                                        </p:tgtEl>
                                      </p:cBhvr>
                                      <p:by x="0" y="0"/>
                                    </p:animScale>
                                  </p:childTnLst>
                                </p:cTn>
                              </p:par>
                              <p:par>
                                <p:cTn id="44" presetID="1" presetClass="entr" presetSubtype="0" fill="hold" nodeType="withEffect">
                                  <p:stCondLst>
                                    <p:cond delay="50"/>
                                  </p:stCondLst>
                                  <p:childTnLst>
                                    <p:set>
                                      <p:cBhvr>
                                        <p:cTn id="45" dur="1" fill="hold">
                                          <p:stCondLst>
                                            <p:cond delay="299"/>
                                          </p:stCondLst>
                                        </p:cTn>
                                        <p:tgtEl>
                                          <p:spTgt spid="18"/>
                                        </p:tgtEl>
                                        <p:attrNameLst>
                                          <p:attrName>style.visibility</p:attrName>
                                        </p:attrNameLst>
                                      </p:cBhvr>
                                      <p:to>
                                        <p:strVal val="visible"/>
                                      </p:to>
                                    </p:set>
                                  </p:childTnLst>
                                </p:cTn>
                              </p:par>
                              <p:par>
                                <p:cTn id="46" presetID="6" presetClass="emph" presetSubtype="0" accel="100000" autoRev="1" fill="hold" nodeType="withEffect">
                                  <p:stCondLst>
                                    <p:cond delay="50"/>
                                  </p:stCondLst>
                                  <p:childTnLst>
                                    <p:animScale>
                                      <p:cBhvr>
                                        <p:cTn id="47" dur="300" fill="hold"/>
                                        <p:tgtEl>
                                          <p:spTgt spid="18"/>
                                        </p:tgtEl>
                                      </p:cBhvr>
                                      <p:by x="0" y="0"/>
                                    </p:animScale>
                                  </p:childTnLst>
                                </p:cTn>
                              </p:par>
                              <p:par>
                                <p:cTn id="48" presetID="1" presetClass="entr" presetSubtype="0" fill="hold" nodeType="withEffect">
                                  <p:stCondLst>
                                    <p:cond delay="50"/>
                                  </p:stCondLst>
                                  <p:childTnLst>
                                    <p:set>
                                      <p:cBhvr>
                                        <p:cTn id="49" dur="1" fill="hold">
                                          <p:stCondLst>
                                            <p:cond delay="299"/>
                                          </p:stCondLst>
                                        </p:cTn>
                                        <p:tgtEl>
                                          <p:spTgt spid="51"/>
                                        </p:tgtEl>
                                        <p:attrNameLst>
                                          <p:attrName>style.visibility</p:attrName>
                                        </p:attrNameLst>
                                      </p:cBhvr>
                                      <p:to>
                                        <p:strVal val="visible"/>
                                      </p:to>
                                    </p:set>
                                  </p:childTnLst>
                                </p:cTn>
                              </p:par>
                              <p:par>
                                <p:cTn id="50" presetID="6" presetClass="emph" presetSubtype="0" accel="100000" autoRev="1" fill="hold" nodeType="withEffect">
                                  <p:stCondLst>
                                    <p:cond delay="50"/>
                                  </p:stCondLst>
                                  <p:childTnLst>
                                    <p:animScale>
                                      <p:cBhvr>
                                        <p:cTn id="51" dur="300" fill="hold"/>
                                        <p:tgtEl>
                                          <p:spTgt spid="51"/>
                                        </p:tgtEl>
                                      </p:cBhvr>
                                      <p:by x="0" y="0"/>
                                    </p:animScale>
                                  </p:childTnLst>
                                </p:cTn>
                              </p:par>
                              <p:par>
                                <p:cTn id="52" presetID="1" presetClass="entr" presetSubtype="0" fill="hold" nodeType="withEffect">
                                  <p:stCondLst>
                                    <p:cond delay="50"/>
                                  </p:stCondLst>
                                  <p:childTnLst>
                                    <p:set>
                                      <p:cBhvr>
                                        <p:cTn id="53" dur="1" fill="hold">
                                          <p:stCondLst>
                                            <p:cond delay="299"/>
                                          </p:stCondLst>
                                        </p:cTn>
                                        <p:tgtEl>
                                          <p:spTgt spid="21"/>
                                        </p:tgtEl>
                                        <p:attrNameLst>
                                          <p:attrName>style.visibility</p:attrName>
                                        </p:attrNameLst>
                                      </p:cBhvr>
                                      <p:to>
                                        <p:strVal val="visible"/>
                                      </p:to>
                                    </p:set>
                                  </p:childTnLst>
                                </p:cTn>
                              </p:par>
                              <p:par>
                                <p:cTn id="54" presetID="6" presetClass="emph" presetSubtype="0" accel="100000" autoRev="1" fill="hold" nodeType="withEffect">
                                  <p:stCondLst>
                                    <p:cond delay="50"/>
                                  </p:stCondLst>
                                  <p:childTnLst>
                                    <p:animScale>
                                      <p:cBhvr>
                                        <p:cTn id="55" dur="300" fill="hold"/>
                                        <p:tgtEl>
                                          <p:spTgt spid="21"/>
                                        </p:tgtEl>
                                      </p:cBhvr>
                                      <p:by x="0" y="0"/>
                                    </p:animScale>
                                  </p:childTnLst>
                                </p:cTn>
                              </p:par>
                              <p:par>
                                <p:cTn id="56" presetID="1" presetClass="entr" presetSubtype="0" fill="hold" nodeType="withEffect">
                                  <p:stCondLst>
                                    <p:cond delay="50"/>
                                  </p:stCondLst>
                                  <p:childTnLst>
                                    <p:set>
                                      <p:cBhvr>
                                        <p:cTn id="57" dur="1" fill="hold">
                                          <p:stCondLst>
                                            <p:cond delay="299"/>
                                          </p:stCondLst>
                                        </p:cTn>
                                        <p:tgtEl>
                                          <p:spTgt spid="54"/>
                                        </p:tgtEl>
                                        <p:attrNameLst>
                                          <p:attrName>style.visibility</p:attrName>
                                        </p:attrNameLst>
                                      </p:cBhvr>
                                      <p:to>
                                        <p:strVal val="visible"/>
                                      </p:to>
                                    </p:set>
                                  </p:childTnLst>
                                </p:cTn>
                              </p:par>
                              <p:par>
                                <p:cTn id="58" presetID="6" presetClass="emph" presetSubtype="0" accel="100000" autoRev="1" fill="hold" nodeType="withEffect">
                                  <p:stCondLst>
                                    <p:cond delay="50"/>
                                  </p:stCondLst>
                                  <p:childTnLst>
                                    <p:animScale>
                                      <p:cBhvr>
                                        <p:cTn id="59" dur="300" fill="hold"/>
                                        <p:tgtEl>
                                          <p:spTgt spid="54"/>
                                        </p:tgtEl>
                                      </p:cBhvr>
                                      <p:by x="0" y="0"/>
                                    </p:animScale>
                                  </p:childTnLst>
                                </p:cTn>
                              </p:par>
                              <p:par>
                                <p:cTn id="60" presetID="1" presetClass="entr" presetSubtype="0" fill="hold" nodeType="withEffect">
                                  <p:stCondLst>
                                    <p:cond delay="50"/>
                                  </p:stCondLst>
                                  <p:childTnLst>
                                    <p:set>
                                      <p:cBhvr>
                                        <p:cTn id="61" dur="1" fill="hold">
                                          <p:stCondLst>
                                            <p:cond delay="299"/>
                                          </p:stCondLst>
                                        </p:cTn>
                                        <p:tgtEl>
                                          <p:spTgt spid="24"/>
                                        </p:tgtEl>
                                        <p:attrNameLst>
                                          <p:attrName>style.visibility</p:attrName>
                                        </p:attrNameLst>
                                      </p:cBhvr>
                                      <p:to>
                                        <p:strVal val="visible"/>
                                      </p:to>
                                    </p:set>
                                  </p:childTnLst>
                                </p:cTn>
                              </p:par>
                              <p:par>
                                <p:cTn id="62" presetID="6" presetClass="emph" presetSubtype="0" accel="100000" autoRev="1" fill="hold" nodeType="withEffect">
                                  <p:stCondLst>
                                    <p:cond delay="50"/>
                                  </p:stCondLst>
                                  <p:childTnLst>
                                    <p:animScale>
                                      <p:cBhvr>
                                        <p:cTn id="63" dur="300" fill="hold"/>
                                        <p:tgtEl>
                                          <p:spTgt spid="24"/>
                                        </p:tgtEl>
                                      </p:cBhvr>
                                      <p:by x="0" y="0"/>
                                    </p:animScale>
                                  </p:childTnLst>
                                </p:cTn>
                              </p:par>
                              <p:par>
                                <p:cTn id="64" presetID="1" presetClass="entr" presetSubtype="0" fill="hold" nodeType="withEffect">
                                  <p:stCondLst>
                                    <p:cond delay="50"/>
                                  </p:stCondLst>
                                  <p:childTnLst>
                                    <p:set>
                                      <p:cBhvr>
                                        <p:cTn id="65" dur="1" fill="hold">
                                          <p:stCondLst>
                                            <p:cond delay="299"/>
                                          </p:stCondLst>
                                        </p:cTn>
                                        <p:tgtEl>
                                          <p:spTgt spid="57"/>
                                        </p:tgtEl>
                                        <p:attrNameLst>
                                          <p:attrName>style.visibility</p:attrName>
                                        </p:attrNameLst>
                                      </p:cBhvr>
                                      <p:to>
                                        <p:strVal val="visible"/>
                                      </p:to>
                                    </p:set>
                                  </p:childTnLst>
                                </p:cTn>
                              </p:par>
                              <p:par>
                                <p:cTn id="66" presetID="6" presetClass="emph" presetSubtype="0" accel="100000" autoRev="1" fill="hold" nodeType="withEffect">
                                  <p:stCondLst>
                                    <p:cond delay="50"/>
                                  </p:stCondLst>
                                  <p:childTnLst>
                                    <p:animScale>
                                      <p:cBhvr>
                                        <p:cTn id="67" dur="300" fill="hold"/>
                                        <p:tgtEl>
                                          <p:spTgt spid="57"/>
                                        </p:tgtEl>
                                      </p:cBhvr>
                                      <p:by x="0" y="0"/>
                                    </p:animScale>
                                  </p:childTnLst>
                                </p:cTn>
                              </p:par>
                              <p:par>
                                <p:cTn id="68" presetID="1" presetClass="entr" presetSubtype="0" fill="hold" nodeType="withEffect">
                                  <p:stCondLst>
                                    <p:cond delay="50"/>
                                  </p:stCondLst>
                                  <p:childTnLst>
                                    <p:set>
                                      <p:cBhvr>
                                        <p:cTn id="69" dur="1" fill="hold">
                                          <p:stCondLst>
                                            <p:cond delay="299"/>
                                          </p:stCondLst>
                                        </p:cTn>
                                        <p:tgtEl>
                                          <p:spTgt spid="60"/>
                                        </p:tgtEl>
                                        <p:attrNameLst>
                                          <p:attrName>style.visibility</p:attrName>
                                        </p:attrNameLst>
                                      </p:cBhvr>
                                      <p:to>
                                        <p:strVal val="visible"/>
                                      </p:to>
                                    </p:set>
                                  </p:childTnLst>
                                </p:cTn>
                              </p:par>
                              <p:par>
                                <p:cTn id="70" presetID="6" presetClass="emph" presetSubtype="0" accel="100000" autoRev="1" fill="hold" nodeType="withEffect">
                                  <p:stCondLst>
                                    <p:cond delay="50"/>
                                  </p:stCondLst>
                                  <p:childTnLst>
                                    <p:animScale>
                                      <p:cBhvr>
                                        <p:cTn id="71" dur="300" fill="hold"/>
                                        <p:tgtEl>
                                          <p:spTgt spid="60"/>
                                        </p:tgtEl>
                                      </p:cBhvr>
                                      <p:by x="0" y="0"/>
                                    </p:animScale>
                                  </p:childTnLst>
                                </p:cTn>
                              </p:par>
                              <p:par>
                                <p:cTn id="72" presetID="1" presetClass="entr" presetSubtype="0" fill="hold" nodeType="withEffect">
                                  <p:stCondLst>
                                    <p:cond delay="50"/>
                                  </p:stCondLst>
                                  <p:childTnLst>
                                    <p:set>
                                      <p:cBhvr>
                                        <p:cTn id="73" dur="1" fill="hold">
                                          <p:stCondLst>
                                            <p:cond delay="299"/>
                                          </p:stCondLst>
                                        </p:cTn>
                                        <p:tgtEl>
                                          <p:spTgt spid="30"/>
                                        </p:tgtEl>
                                        <p:attrNameLst>
                                          <p:attrName>style.visibility</p:attrName>
                                        </p:attrNameLst>
                                      </p:cBhvr>
                                      <p:to>
                                        <p:strVal val="visible"/>
                                      </p:to>
                                    </p:set>
                                  </p:childTnLst>
                                </p:cTn>
                              </p:par>
                              <p:par>
                                <p:cTn id="74" presetID="6" presetClass="emph" presetSubtype="0" accel="100000" autoRev="1" fill="hold" nodeType="withEffect">
                                  <p:stCondLst>
                                    <p:cond delay="50"/>
                                  </p:stCondLst>
                                  <p:childTnLst>
                                    <p:animScale>
                                      <p:cBhvr>
                                        <p:cTn id="75" dur="300" fill="hold"/>
                                        <p:tgtEl>
                                          <p:spTgt spid="30"/>
                                        </p:tgtEl>
                                      </p:cBhvr>
                                      <p:by x="0" y="0"/>
                                    </p:animScale>
                                  </p:childTnLst>
                                </p:cTn>
                              </p:par>
                              <p:par>
                                <p:cTn id="76" presetID="1" presetClass="entr" presetSubtype="0" fill="hold" nodeType="withEffect">
                                  <p:stCondLst>
                                    <p:cond delay="50"/>
                                  </p:stCondLst>
                                  <p:childTnLst>
                                    <p:set>
                                      <p:cBhvr>
                                        <p:cTn id="77" dur="1" fill="hold">
                                          <p:stCondLst>
                                            <p:cond delay="299"/>
                                          </p:stCondLst>
                                        </p:cTn>
                                        <p:tgtEl>
                                          <p:spTgt spid="63"/>
                                        </p:tgtEl>
                                        <p:attrNameLst>
                                          <p:attrName>style.visibility</p:attrName>
                                        </p:attrNameLst>
                                      </p:cBhvr>
                                      <p:to>
                                        <p:strVal val="visible"/>
                                      </p:to>
                                    </p:set>
                                  </p:childTnLst>
                                </p:cTn>
                              </p:par>
                              <p:par>
                                <p:cTn id="78" presetID="6" presetClass="emph" presetSubtype="0" accel="100000" autoRev="1" fill="hold" nodeType="withEffect">
                                  <p:stCondLst>
                                    <p:cond delay="50"/>
                                  </p:stCondLst>
                                  <p:childTnLst>
                                    <p:animScale>
                                      <p:cBhvr>
                                        <p:cTn id="79" dur="300" fill="hold"/>
                                        <p:tgtEl>
                                          <p:spTgt spid="63"/>
                                        </p:tgtEl>
                                      </p:cBhvr>
                                      <p:by x="0" y="0"/>
                                    </p:animScale>
                                  </p:childTnLst>
                                </p:cTn>
                              </p:par>
                              <p:par>
                                <p:cTn id="80" presetID="1" presetClass="entr" presetSubtype="0" fill="hold" nodeType="withEffect">
                                  <p:stCondLst>
                                    <p:cond delay="50"/>
                                  </p:stCondLst>
                                  <p:childTnLst>
                                    <p:set>
                                      <p:cBhvr>
                                        <p:cTn id="81" dur="1" fill="hold">
                                          <p:stCondLst>
                                            <p:cond delay="299"/>
                                          </p:stCondLst>
                                        </p:cTn>
                                        <p:tgtEl>
                                          <p:spTgt spid="27"/>
                                        </p:tgtEl>
                                        <p:attrNameLst>
                                          <p:attrName>style.visibility</p:attrName>
                                        </p:attrNameLst>
                                      </p:cBhvr>
                                      <p:to>
                                        <p:strVal val="visible"/>
                                      </p:to>
                                    </p:set>
                                  </p:childTnLst>
                                </p:cTn>
                              </p:par>
                              <p:par>
                                <p:cTn id="82" presetID="6" presetClass="emph" presetSubtype="0" accel="100000" autoRev="1" fill="hold" nodeType="withEffect">
                                  <p:stCondLst>
                                    <p:cond delay="50"/>
                                  </p:stCondLst>
                                  <p:childTnLst>
                                    <p:animScale>
                                      <p:cBhvr>
                                        <p:cTn id="83" dur="300" fill="hold"/>
                                        <p:tgtEl>
                                          <p:spTgt spid="27"/>
                                        </p:tgtEl>
                                      </p:cBhvr>
                                      <p:by x="0" y="0"/>
                                    </p:animScale>
                                  </p:childTnLst>
                                </p:cTn>
                              </p:par>
                              <p:par>
                                <p:cTn id="84" presetID="1" presetClass="entr" presetSubtype="0" fill="hold" nodeType="withEffect">
                                  <p:stCondLst>
                                    <p:cond delay="50"/>
                                  </p:stCondLst>
                                  <p:childTnLst>
                                    <p:set>
                                      <p:cBhvr>
                                        <p:cTn id="85" dur="1" fill="hold">
                                          <p:stCondLst>
                                            <p:cond delay="299"/>
                                          </p:stCondLst>
                                        </p:cTn>
                                        <p:tgtEl>
                                          <p:spTgt spid="66"/>
                                        </p:tgtEl>
                                        <p:attrNameLst>
                                          <p:attrName>style.visibility</p:attrName>
                                        </p:attrNameLst>
                                      </p:cBhvr>
                                      <p:to>
                                        <p:strVal val="visible"/>
                                      </p:to>
                                    </p:set>
                                  </p:childTnLst>
                                </p:cTn>
                              </p:par>
                              <p:par>
                                <p:cTn id="86" presetID="6" presetClass="emph" presetSubtype="0" accel="100000" autoRev="1" fill="hold" nodeType="withEffect">
                                  <p:stCondLst>
                                    <p:cond delay="50"/>
                                  </p:stCondLst>
                                  <p:childTnLst>
                                    <p:animScale>
                                      <p:cBhvr>
                                        <p:cTn id="87" dur="300" fill="hold"/>
                                        <p:tgtEl>
                                          <p:spTgt spid="66"/>
                                        </p:tgtEl>
                                      </p:cBhvr>
                                      <p:by x="0" y="0"/>
                                    </p:animScale>
                                  </p:childTnLst>
                                </p:cTn>
                              </p:par>
                              <p:par>
                                <p:cTn id="88" presetID="1" presetClass="entr" presetSubtype="0" fill="hold" nodeType="withEffect">
                                  <p:stCondLst>
                                    <p:cond delay="50"/>
                                  </p:stCondLst>
                                  <p:childTnLst>
                                    <p:set>
                                      <p:cBhvr>
                                        <p:cTn id="89" dur="1" fill="hold">
                                          <p:stCondLst>
                                            <p:cond delay="299"/>
                                          </p:stCondLst>
                                        </p:cTn>
                                        <p:tgtEl>
                                          <p:spTgt spid="69"/>
                                        </p:tgtEl>
                                        <p:attrNameLst>
                                          <p:attrName>style.visibility</p:attrName>
                                        </p:attrNameLst>
                                      </p:cBhvr>
                                      <p:to>
                                        <p:strVal val="visible"/>
                                      </p:to>
                                    </p:set>
                                  </p:childTnLst>
                                </p:cTn>
                              </p:par>
                              <p:par>
                                <p:cTn id="90" presetID="6" presetClass="emph" presetSubtype="0" accel="100000" autoRev="1" fill="hold" nodeType="withEffect">
                                  <p:stCondLst>
                                    <p:cond delay="50"/>
                                  </p:stCondLst>
                                  <p:childTnLst>
                                    <p:animScale>
                                      <p:cBhvr>
                                        <p:cTn id="91" dur="300" fill="hold"/>
                                        <p:tgtEl>
                                          <p:spTgt spid="69"/>
                                        </p:tgtEl>
                                      </p:cBhvr>
                                      <p:by x="0" y="0"/>
                                    </p:animScale>
                                  </p:childTnLst>
                                </p:cTn>
                              </p:par>
                              <p:par>
                                <p:cTn id="92" presetID="1" presetClass="entr" presetSubtype="0" fill="hold" nodeType="withEffect">
                                  <p:stCondLst>
                                    <p:cond delay="50"/>
                                  </p:stCondLst>
                                  <p:childTnLst>
                                    <p:set>
                                      <p:cBhvr>
                                        <p:cTn id="93" dur="1" fill="hold">
                                          <p:stCondLst>
                                            <p:cond delay="299"/>
                                          </p:stCondLst>
                                        </p:cTn>
                                        <p:tgtEl>
                                          <p:spTgt spid="33"/>
                                        </p:tgtEl>
                                        <p:attrNameLst>
                                          <p:attrName>style.visibility</p:attrName>
                                        </p:attrNameLst>
                                      </p:cBhvr>
                                      <p:to>
                                        <p:strVal val="visible"/>
                                      </p:to>
                                    </p:set>
                                  </p:childTnLst>
                                </p:cTn>
                              </p:par>
                              <p:par>
                                <p:cTn id="94" presetID="6" presetClass="emph" presetSubtype="0" accel="100000" autoRev="1" fill="hold" nodeType="withEffect">
                                  <p:stCondLst>
                                    <p:cond delay="50"/>
                                  </p:stCondLst>
                                  <p:childTnLst>
                                    <p:animScale>
                                      <p:cBhvr>
                                        <p:cTn id="95" dur="300" fill="hold"/>
                                        <p:tgtEl>
                                          <p:spTgt spid="33"/>
                                        </p:tgtEl>
                                      </p:cBhvr>
                                      <p:by x="0" y="0"/>
                                    </p:animScale>
                                  </p:childTnLst>
                                </p:cTn>
                              </p:par>
                              <p:par>
                                <p:cTn id="96" presetID="1" presetClass="entr" presetSubtype="0" fill="hold" nodeType="withEffect">
                                  <p:stCondLst>
                                    <p:cond delay="50"/>
                                  </p:stCondLst>
                                  <p:childTnLst>
                                    <p:set>
                                      <p:cBhvr>
                                        <p:cTn id="97" dur="1" fill="hold">
                                          <p:stCondLst>
                                            <p:cond delay="299"/>
                                          </p:stCondLst>
                                        </p:cTn>
                                        <p:tgtEl>
                                          <p:spTgt spid="72"/>
                                        </p:tgtEl>
                                        <p:attrNameLst>
                                          <p:attrName>style.visibility</p:attrName>
                                        </p:attrNameLst>
                                      </p:cBhvr>
                                      <p:to>
                                        <p:strVal val="visible"/>
                                      </p:to>
                                    </p:set>
                                  </p:childTnLst>
                                </p:cTn>
                              </p:par>
                              <p:par>
                                <p:cTn id="98" presetID="6" presetClass="emph" presetSubtype="0" accel="100000" autoRev="1" fill="hold" nodeType="withEffect">
                                  <p:stCondLst>
                                    <p:cond delay="50"/>
                                  </p:stCondLst>
                                  <p:childTnLst>
                                    <p:animScale>
                                      <p:cBhvr>
                                        <p:cTn id="99" dur="300" fill="hold"/>
                                        <p:tgtEl>
                                          <p:spTgt spid="72"/>
                                        </p:tgtEl>
                                      </p:cBhvr>
                                      <p:by x="0" y="0"/>
                                    </p:animScale>
                                  </p:childTnLst>
                                </p:cTn>
                              </p:par>
                              <p:par>
                                <p:cTn id="100" presetID="1" presetClass="entr" presetSubtype="0" fill="hold" nodeType="withEffect">
                                  <p:stCondLst>
                                    <p:cond delay="50"/>
                                  </p:stCondLst>
                                  <p:childTnLst>
                                    <p:set>
                                      <p:cBhvr>
                                        <p:cTn id="101" dur="1" fill="hold">
                                          <p:stCondLst>
                                            <p:cond delay="299"/>
                                          </p:stCondLst>
                                        </p:cTn>
                                        <p:tgtEl>
                                          <p:spTgt spid="36"/>
                                        </p:tgtEl>
                                        <p:attrNameLst>
                                          <p:attrName>style.visibility</p:attrName>
                                        </p:attrNameLst>
                                      </p:cBhvr>
                                      <p:to>
                                        <p:strVal val="visible"/>
                                      </p:to>
                                    </p:set>
                                  </p:childTnLst>
                                </p:cTn>
                              </p:par>
                              <p:par>
                                <p:cTn id="102" presetID="6" presetClass="emph" presetSubtype="0" accel="100000" autoRev="1" fill="hold" nodeType="withEffect">
                                  <p:stCondLst>
                                    <p:cond delay="50"/>
                                  </p:stCondLst>
                                  <p:childTnLst>
                                    <p:animScale>
                                      <p:cBhvr>
                                        <p:cTn id="103" dur="300" fill="hold"/>
                                        <p:tgtEl>
                                          <p:spTgt spid="36"/>
                                        </p:tgtEl>
                                      </p:cBhvr>
                                      <p:by x="0" y="0"/>
                                    </p:animScale>
                                  </p:childTnLst>
                                </p:cTn>
                              </p:par>
                              <p:par>
                                <p:cTn id="104" presetID="1" presetClass="entr" presetSubtype="0" fill="hold" nodeType="withEffect">
                                  <p:stCondLst>
                                    <p:cond delay="50"/>
                                  </p:stCondLst>
                                  <p:childTnLst>
                                    <p:set>
                                      <p:cBhvr>
                                        <p:cTn id="105" dur="1" fill="hold">
                                          <p:stCondLst>
                                            <p:cond delay="299"/>
                                          </p:stCondLst>
                                        </p:cTn>
                                        <p:tgtEl>
                                          <p:spTgt spid="39"/>
                                        </p:tgtEl>
                                        <p:attrNameLst>
                                          <p:attrName>style.visibility</p:attrName>
                                        </p:attrNameLst>
                                      </p:cBhvr>
                                      <p:to>
                                        <p:strVal val="visible"/>
                                      </p:to>
                                    </p:set>
                                  </p:childTnLst>
                                </p:cTn>
                              </p:par>
                              <p:par>
                                <p:cTn id="106" presetID="6" presetClass="emph" presetSubtype="0" accel="100000" autoRev="1" fill="hold" nodeType="withEffect">
                                  <p:stCondLst>
                                    <p:cond delay="50"/>
                                  </p:stCondLst>
                                  <p:childTnLst>
                                    <p:animScale>
                                      <p:cBhvr>
                                        <p:cTn id="107" dur="300" fill="hold"/>
                                        <p:tgtEl>
                                          <p:spTgt spid="39"/>
                                        </p:tgtEl>
                                      </p:cBhvr>
                                      <p:by x="0" y="0"/>
                                    </p:animScale>
                                  </p:childTnLst>
                                </p:cTn>
                              </p:par>
                              <p:par>
                                <p:cTn id="108" presetID="1" presetClass="entr" presetSubtype="0" fill="hold" nodeType="withEffect">
                                  <p:stCondLst>
                                    <p:cond delay="50"/>
                                  </p:stCondLst>
                                  <p:childTnLst>
                                    <p:set>
                                      <p:cBhvr>
                                        <p:cTn id="109" dur="1" fill="hold">
                                          <p:stCondLst>
                                            <p:cond delay="299"/>
                                          </p:stCondLst>
                                        </p:cTn>
                                        <p:tgtEl>
                                          <p:spTgt spid="75"/>
                                        </p:tgtEl>
                                        <p:attrNameLst>
                                          <p:attrName>style.visibility</p:attrName>
                                        </p:attrNameLst>
                                      </p:cBhvr>
                                      <p:to>
                                        <p:strVal val="visible"/>
                                      </p:to>
                                    </p:set>
                                  </p:childTnLst>
                                </p:cTn>
                              </p:par>
                              <p:par>
                                <p:cTn id="110" presetID="6" presetClass="emph" presetSubtype="0" accel="100000" autoRev="1" fill="hold" nodeType="withEffect">
                                  <p:stCondLst>
                                    <p:cond delay="50"/>
                                  </p:stCondLst>
                                  <p:childTnLst>
                                    <p:animScale>
                                      <p:cBhvr>
                                        <p:cTn id="111" dur="300" fill="hold"/>
                                        <p:tgtEl>
                                          <p:spTgt spid="75"/>
                                        </p:tgtEl>
                                      </p:cBhvr>
                                      <p:by x="0" y="0"/>
                                    </p:animScale>
                                  </p:childTnLst>
                                </p:cTn>
                              </p:par>
                              <p:par>
                                <p:cTn id="112" presetID="1" presetClass="entr" presetSubtype="0" fill="hold" nodeType="withEffect">
                                  <p:stCondLst>
                                    <p:cond delay="50"/>
                                  </p:stCondLst>
                                  <p:childTnLst>
                                    <p:set>
                                      <p:cBhvr>
                                        <p:cTn id="113" dur="1" fill="hold">
                                          <p:stCondLst>
                                            <p:cond delay="299"/>
                                          </p:stCondLst>
                                        </p:cTn>
                                        <p:tgtEl>
                                          <p:spTgt spid="42"/>
                                        </p:tgtEl>
                                        <p:attrNameLst>
                                          <p:attrName>style.visibility</p:attrName>
                                        </p:attrNameLst>
                                      </p:cBhvr>
                                      <p:to>
                                        <p:strVal val="visible"/>
                                      </p:to>
                                    </p:set>
                                  </p:childTnLst>
                                </p:cTn>
                              </p:par>
                              <p:par>
                                <p:cTn id="114" presetID="6" presetClass="emph" presetSubtype="0" accel="100000" autoRev="1" fill="hold" nodeType="withEffect">
                                  <p:stCondLst>
                                    <p:cond delay="50"/>
                                  </p:stCondLst>
                                  <p:childTnLst>
                                    <p:animScale>
                                      <p:cBhvr>
                                        <p:cTn id="115" dur="300" fill="hold"/>
                                        <p:tgtEl>
                                          <p:spTgt spid="42"/>
                                        </p:tgtEl>
                                      </p:cBhvr>
                                      <p:by x="0" y="0"/>
                                    </p:animScale>
                                  </p:childTnLst>
                                </p:cTn>
                              </p:par>
                              <p:par>
                                <p:cTn id="116" presetID="1" presetClass="entr" presetSubtype="0" fill="hold" nodeType="withEffect">
                                  <p:stCondLst>
                                    <p:cond delay="50"/>
                                  </p:stCondLst>
                                  <p:childTnLst>
                                    <p:set>
                                      <p:cBhvr>
                                        <p:cTn id="117" dur="1" fill="hold">
                                          <p:stCondLst>
                                            <p:cond delay="299"/>
                                          </p:stCondLst>
                                        </p:cTn>
                                        <p:tgtEl>
                                          <p:spTgt spid="78"/>
                                        </p:tgtEl>
                                        <p:attrNameLst>
                                          <p:attrName>style.visibility</p:attrName>
                                        </p:attrNameLst>
                                      </p:cBhvr>
                                      <p:to>
                                        <p:strVal val="visible"/>
                                      </p:to>
                                    </p:set>
                                  </p:childTnLst>
                                </p:cTn>
                              </p:par>
                              <p:par>
                                <p:cTn id="118" presetID="6" presetClass="emph" presetSubtype="0" accel="100000" autoRev="1" fill="hold" nodeType="withEffect">
                                  <p:stCondLst>
                                    <p:cond delay="50"/>
                                  </p:stCondLst>
                                  <p:childTnLst>
                                    <p:animScale>
                                      <p:cBhvr>
                                        <p:cTn id="119" dur="300" fill="hold"/>
                                        <p:tgtEl>
                                          <p:spTgt spid="78"/>
                                        </p:tgtEl>
                                      </p:cBhvr>
                                      <p:by x="0" y="0"/>
                                    </p:animScale>
                                  </p:childTnLst>
                                </p:cTn>
                              </p:par>
                              <p:par>
                                <p:cTn id="120" presetID="1" presetClass="entr" presetSubtype="0" fill="hold" nodeType="withEffect">
                                  <p:stCondLst>
                                    <p:cond delay="50"/>
                                  </p:stCondLst>
                                  <p:childTnLst>
                                    <p:set>
                                      <p:cBhvr>
                                        <p:cTn id="121" dur="1" fill="hold">
                                          <p:stCondLst>
                                            <p:cond delay="299"/>
                                          </p:stCondLst>
                                        </p:cTn>
                                        <p:tgtEl>
                                          <p:spTgt spid="45"/>
                                        </p:tgtEl>
                                        <p:attrNameLst>
                                          <p:attrName>style.visibility</p:attrName>
                                        </p:attrNameLst>
                                      </p:cBhvr>
                                      <p:to>
                                        <p:strVal val="visible"/>
                                      </p:to>
                                    </p:set>
                                  </p:childTnLst>
                                </p:cTn>
                              </p:par>
                              <p:par>
                                <p:cTn id="122" presetID="6" presetClass="emph" presetSubtype="0" accel="100000" autoRev="1" fill="hold" nodeType="withEffect">
                                  <p:stCondLst>
                                    <p:cond delay="50"/>
                                  </p:stCondLst>
                                  <p:childTnLst>
                                    <p:animScale>
                                      <p:cBhvr>
                                        <p:cTn id="123" dur="300" fill="hold"/>
                                        <p:tgtEl>
                                          <p:spTgt spid="45"/>
                                        </p:tgtEl>
                                      </p:cBhvr>
                                      <p:by x="0" y="0"/>
                                    </p:animScale>
                                  </p:childTnLst>
                                </p:cTn>
                              </p:par>
                              <p:par>
                                <p:cTn id="124" presetID="1" presetClass="entr" presetSubtype="0" fill="hold" nodeType="withEffect">
                                  <p:stCondLst>
                                    <p:cond delay="50"/>
                                  </p:stCondLst>
                                  <p:childTnLst>
                                    <p:set>
                                      <p:cBhvr>
                                        <p:cTn id="125" dur="1" fill="hold">
                                          <p:stCondLst>
                                            <p:cond delay="299"/>
                                          </p:stCondLst>
                                        </p:cTn>
                                        <p:tgtEl>
                                          <p:spTgt spid="81"/>
                                        </p:tgtEl>
                                        <p:attrNameLst>
                                          <p:attrName>style.visibility</p:attrName>
                                        </p:attrNameLst>
                                      </p:cBhvr>
                                      <p:to>
                                        <p:strVal val="visible"/>
                                      </p:to>
                                    </p:set>
                                  </p:childTnLst>
                                </p:cTn>
                              </p:par>
                              <p:par>
                                <p:cTn id="126" presetID="6" presetClass="emph" presetSubtype="0" accel="100000" autoRev="1" fill="hold" nodeType="withEffect">
                                  <p:stCondLst>
                                    <p:cond delay="50"/>
                                  </p:stCondLst>
                                  <p:childTnLst>
                                    <p:animScale>
                                      <p:cBhvr>
                                        <p:cTn id="127" dur="300" fill="hold"/>
                                        <p:tgtEl>
                                          <p:spTgt spid="81"/>
                                        </p:tgtEl>
                                      </p:cBhvr>
                                      <p:by x="0" y="0"/>
                                    </p:animScale>
                                  </p:childTnLst>
                                </p:cTn>
                              </p:par>
                              <p:par>
                                <p:cTn id="128" presetID="1" presetClass="entr" presetSubtype="0" fill="hold" nodeType="withEffect">
                                  <p:stCondLst>
                                    <p:cond delay="50"/>
                                  </p:stCondLst>
                                  <p:childTnLst>
                                    <p:set>
                                      <p:cBhvr>
                                        <p:cTn id="129" dur="1" fill="hold">
                                          <p:stCondLst>
                                            <p:cond delay="299"/>
                                          </p:stCondLst>
                                        </p:cTn>
                                        <p:tgtEl>
                                          <p:spTgt spid="99"/>
                                        </p:tgtEl>
                                        <p:attrNameLst>
                                          <p:attrName>style.visibility</p:attrName>
                                        </p:attrNameLst>
                                      </p:cBhvr>
                                      <p:to>
                                        <p:strVal val="visible"/>
                                      </p:to>
                                    </p:set>
                                  </p:childTnLst>
                                </p:cTn>
                              </p:par>
                              <p:par>
                                <p:cTn id="130" presetID="6" presetClass="emph" presetSubtype="0" accel="100000" autoRev="1" fill="hold" nodeType="withEffect">
                                  <p:stCondLst>
                                    <p:cond delay="50"/>
                                  </p:stCondLst>
                                  <p:childTnLst>
                                    <p:animScale>
                                      <p:cBhvr>
                                        <p:cTn id="131" dur="300" fill="hold"/>
                                        <p:tgtEl>
                                          <p:spTgt spid="99"/>
                                        </p:tgtEl>
                                      </p:cBhvr>
                                      <p:by x="0" y="0"/>
                                    </p:animScale>
                                  </p:childTnLst>
                                </p:cTn>
                              </p:par>
                              <p:par>
                                <p:cTn id="132" presetID="1" presetClass="entr" presetSubtype="0" fill="hold" nodeType="withEffect">
                                  <p:stCondLst>
                                    <p:cond delay="50"/>
                                  </p:stCondLst>
                                  <p:childTnLst>
                                    <p:set>
                                      <p:cBhvr>
                                        <p:cTn id="133" dur="1" fill="hold">
                                          <p:stCondLst>
                                            <p:cond delay="299"/>
                                          </p:stCondLst>
                                        </p:cTn>
                                        <p:tgtEl>
                                          <p:spTgt spid="87"/>
                                        </p:tgtEl>
                                        <p:attrNameLst>
                                          <p:attrName>style.visibility</p:attrName>
                                        </p:attrNameLst>
                                      </p:cBhvr>
                                      <p:to>
                                        <p:strVal val="visible"/>
                                      </p:to>
                                    </p:set>
                                  </p:childTnLst>
                                </p:cTn>
                              </p:par>
                              <p:par>
                                <p:cTn id="134" presetID="6" presetClass="emph" presetSubtype="0" accel="100000" autoRev="1" fill="hold" nodeType="withEffect">
                                  <p:stCondLst>
                                    <p:cond delay="50"/>
                                  </p:stCondLst>
                                  <p:childTnLst>
                                    <p:animScale>
                                      <p:cBhvr>
                                        <p:cTn id="135" dur="300" fill="hold"/>
                                        <p:tgtEl>
                                          <p:spTgt spid="87"/>
                                        </p:tgtEl>
                                      </p:cBhvr>
                                      <p:by x="0" y="0"/>
                                    </p:animScale>
                                  </p:childTnLst>
                                </p:cTn>
                              </p:par>
                              <p:par>
                                <p:cTn id="136" presetID="1" presetClass="entr" presetSubtype="0" fill="hold" nodeType="withEffect">
                                  <p:stCondLst>
                                    <p:cond delay="50"/>
                                  </p:stCondLst>
                                  <p:childTnLst>
                                    <p:set>
                                      <p:cBhvr>
                                        <p:cTn id="137" dur="1" fill="hold">
                                          <p:stCondLst>
                                            <p:cond delay="299"/>
                                          </p:stCondLst>
                                        </p:cTn>
                                        <p:tgtEl>
                                          <p:spTgt spid="96"/>
                                        </p:tgtEl>
                                        <p:attrNameLst>
                                          <p:attrName>style.visibility</p:attrName>
                                        </p:attrNameLst>
                                      </p:cBhvr>
                                      <p:to>
                                        <p:strVal val="visible"/>
                                      </p:to>
                                    </p:set>
                                  </p:childTnLst>
                                </p:cTn>
                              </p:par>
                              <p:par>
                                <p:cTn id="138" presetID="6" presetClass="emph" presetSubtype="0" accel="100000" autoRev="1" fill="hold" nodeType="withEffect">
                                  <p:stCondLst>
                                    <p:cond delay="50"/>
                                  </p:stCondLst>
                                  <p:childTnLst>
                                    <p:animScale>
                                      <p:cBhvr>
                                        <p:cTn id="139" dur="300" fill="hold"/>
                                        <p:tgtEl>
                                          <p:spTgt spid="96"/>
                                        </p:tgtEl>
                                      </p:cBhvr>
                                      <p:by x="0" y="0"/>
                                    </p:animScale>
                                  </p:childTnLst>
                                </p:cTn>
                              </p:par>
                              <p:par>
                                <p:cTn id="140" presetID="1" presetClass="entr" presetSubtype="0" fill="hold" nodeType="withEffect">
                                  <p:stCondLst>
                                    <p:cond delay="50"/>
                                  </p:stCondLst>
                                  <p:childTnLst>
                                    <p:set>
                                      <p:cBhvr>
                                        <p:cTn id="141" dur="1" fill="hold">
                                          <p:stCondLst>
                                            <p:cond delay="299"/>
                                          </p:stCondLst>
                                        </p:cTn>
                                        <p:tgtEl>
                                          <p:spTgt spid="84"/>
                                        </p:tgtEl>
                                        <p:attrNameLst>
                                          <p:attrName>style.visibility</p:attrName>
                                        </p:attrNameLst>
                                      </p:cBhvr>
                                      <p:to>
                                        <p:strVal val="visible"/>
                                      </p:to>
                                    </p:set>
                                  </p:childTnLst>
                                </p:cTn>
                              </p:par>
                              <p:par>
                                <p:cTn id="142" presetID="6" presetClass="emph" presetSubtype="0" accel="100000" autoRev="1" fill="hold" nodeType="withEffect">
                                  <p:stCondLst>
                                    <p:cond delay="50"/>
                                  </p:stCondLst>
                                  <p:childTnLst>
                                    <p:animScale>
                                      <p:cBhvr>
                                        <p:cTn id="143" dur="300" fill="hold"/>
                                        <p:tgtEl>
                                          <p:spTgt spid="84"/>
                                        </p:tgtEl>
                                      </p:cBhvr>
                                      <p:by x="0" y="0"/>
                                    </p:animScale>
                                  </p:childTnLst>
                                </p:cTn>
                              </p:par>
                              <p:par>
                                <p:cTn id="144" presetID="1" presetClass="entr" presetSubtype="0" fill="hold" nodeType="withEffect">
                                  <p:stCondLst>
                                    <p:cond delay="50"/>
                                  </p:stCondLst>
                                  <p:childTnLst>
                                    <p:set>
                                      <p:cBhvr>
                                        <p:cTn id="145" dur="1" fill="hold">
                                          <p:stCondLst>
                                            <p:cond delay="299"/>
                                          </p:stCondLst>
                                        </p:cTn>
                                        <p:tgtEl>
                                          <p:spTgt spid="93"/>
                                        </p:tgtEl>
                                        <p:attrNameLst>
                                          <p:attrName>style.visibility</p:attrName>
                                        </p:attrNameLst>
                                      </p:cBhvr>
                                      <p:to>
                                        <p:strVal val="visible"/>
                                      </p:to>
                                    </p:set>
                                  </p:childTnLst>
                                </p:cTn>
                              </p:par>
                              <p:par>
                                <p:cTn id="146" presetID="6" presetClass="emph" presetSubtype="0" accel="100000" autoRev="1" fill="hold" nodeType="withEffect">
                                  <p:stCondLst>
                                    <p:cond delay="50"/>
                                  </p:stCondLst>
                                  <p:childTnLst>
                                    <p:animScale>
                                      <p:cBhvr>
                                        <p:cTn id="147" dur="300" fill="hold"/>
                                        <p:tgtEl>
                                          <p:spTgt spid="93"/>
                                        </p:tgtEl>
                                      </p:cBhvr>
                                      <p:by x="0" y="0"/>
                                    </p:animScale>
                                  </p:childTnLst>
                                </p:cTn>
                              </p:par>
                              <p:par>
                                <p:cTn id="148" presetID="1" presetClass="entr" presetSubtype="0" fill="hold" nodeType="withEffect">
                                  <p:stCondLst>
                                    <p:cond delay="50"/>
                                  </p:stCondLst>
                                  <p:childTnLst>
                                    <p:set>
                                      <p:cBhvr>
                                        <p:cTn id="149" dur="1" fill="hold">
                                          <p:stCondLst>
                                            <p:cond delay="299"/>
                                          </p:stCondLst>
                                        </p:cTn>
                                        <p:tgtEl>
                                          <p:spTgt spid="90"/>
                                        </p:tgtEl>
                                        <p:attrNameLst>
                                          <p:attrName>style.visibility</p:attrName>
                                        </p:attrNameLst>
                                      </p:cBhvr>
                                      <p:to>
                                        <p:strVal val="visible"/>
                                      </p:to>
                                    </p:set>
                                  </p:childTnLst>
                                </p:cTn>
                              </p:par>
                              <p:par>
                                <p:cTn id="150" presetID="6" presetClass="emph" presetSubtype="0" accel="100000" autoRev="1" fill="hold" nodeType="withEffect">
                                  <p:stCondLst>
                                    <p:cond delay="50"/>
                                  </p:stCondLst>
                                  <p:childTnLst>
                                    <p:animScale>
                                      <p:cBhvr>
                                        <p:cTn id="151" dur="300" fill="hold"/>
                                        <p:tgtEl>
                                          <p:spTgt spid="90"/>
                                        </p:tgtEl>
                                      </p:cBhvr>
                                      <p:by x="0" y="0"/>
                                    </p:animScale>
                                  </p:childTnLst>
                                </p:cTn>
                              </p:par>
                              <p:par>
                                <p:cTn id="152" presetID="10" presetClass="entr" presetSubtype="0" fill="hold" grpId="0" nodeType="withEffect">
                                  <p:stCondLst>
                                    <p:cond delay="200"/>
                                  </p:stCondLst>
                                  <p:childTnLst>
                                    <p:set>
                                      <p:cBhvr>
                                        <p:cTn id="153" dur="1" fill="hold">
                                          <p:stCondLst>
                                            <p:cond delay="0"/>
                                          </p:stCondLst>
                                        </p:cTn>
                                        <p:tgtEl>
                                          <p:spTgt spid="2"/>
                                        </p:tgtEl>
                                        <p:attrNameLst>
                                          <p:attrName>style.visibility</p:attrName>
                                        </p:attrNameLst>
                                      </p:cBhvr>
                                      <p:to>
                                        <p:strVal val="visible"/>
                                      </p:to>
                                    </p:set>
                                    <p:animEffect transition="in" filter="fade">
                                      <p:cBhvr>
                                        <p:cTn id="154" dur="500"/>
                                        <p:tgtEl>
                                          <p:spTgt spid="2"/>
                                        </p:tgtEl>
                                      </p:cBhvr>
                                    </p:animEffect>
                                  </p:childTnLst>
                                </p:cTn>
                              </p:par>
                              <p:par>
                                <p:cTn id="155" presetID="42" presetClass="path" presetSubtype="0" decel="100000" fill="hold" grpId="1" nodeType="withEffect">
                                  <p:stCondLst>
                                    <p:cond delay="200"/>
                                  </p:stCondLst>
                                  <p:childTnLst>
                                    <p:animMotion origin="layout" path="M -0.0245 -6.58193E-7 L -4.4243E-6 -6.58193E-7 " pathEditMode="relative" rAng="0" ptsTypes="AA">
                                      <p:cBhvr>
                                        <p:cTn id="156" dur="600" fill="hold"/>
                                        <p:tgtEl>
                                          <p:spTgt spid="2"/>
                                        </p:tgtEl>
                                        <p:attrNameLst>
                                          <p:attrName>ppt_x</p:attrName>
                                          <p:attrName>ppt_y</p:attrName>
                                        </p:attrNameLst>
                                      </p:cBhvr>
                                      <p:rCtr x="1225" y="0"/>
                                    </p:animMotion>
                                  </p:childTnLst>
                                </p:cTn>
                              </p:par>
                              <p:par>
                                <p:cTn id="157" presetID="10" presetClass="entr" presetSubtype="0" fill="hold" grpId="0" nodeType="withEffect">
                                  <p:stCondLst>
                                    <p:cond delay="0"/>
                                  </p:stCondLst>
                                  <p:childTnLst>
                                    <p:set>
                                      <p:cBhvr>
                                        <p:cTn id="158" dur="1" fill="hold">
                                          <p:stCondLst>
                                            <p:cond delay="0"/>
                                          </p:stCondLst>
                                        </p:cTn>
                                        <p:tgtEl>
                                          <p:spTgt spid="3"/>
                                        </p:tgtEl>
                                        <p:attrNameLst>
                                          <p:attrName>style.visibility</p:attrName>
                                        </p:attrNameLst>
                                      </p:cBhvr>
                                      <p:to>
                                        <p:strVal val="visible"/>
                                      </p:to>
                                    </p:set>
                                    <p:animEffect transition="in" filter="fade">
                                      <p:cBhvr>
                                        <p:cTn id="159" dur="500"/>
                                        <p:tgtEl>
                                          <p:spTgt spid="3"/>
                                        </p:tgtEl>
                                      </p:cBhvr>
                                    </p:animEffect>
                                  </p:childTnLst>
                                </p:cTn>
                              </p:par>
                              <p:par>
                                <p:cTn id="160" presetID="42" presetClass="path" presetSubtype="0" decel="100000" fill="hold" grpId="1" nodeType="withEffect">
                                  <p:stCondLst>
                                    <p:cond delay="0"/>
                                  </p:stCondLst>
                                  <p:childTnLst>
                                    <p:animMotion origin="layout" path="M -0.0245 -6.58193E-7 L -4.4243E-6 -6.58193E-7 " pathEditMode="relative" rAng="0" ptsTypes="AA">
                                      <p:cBhvr>
                                        <p:cTn id="161" dur="6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p:bldP spid="2" grpId="1"/>
      <p:bldP spid="5" grpId="0" animBg="1"/>
      <p:bldP spid="5" grpId="1" animBg="1"/>
      <p:bldP spid="6" grpId="0" animBg="1"/>
      <p:bldP spid="7" grpId="0" animBg="1"/>
      <p:bldP spid="7" grpId="1" animBg="1"/>
      <p:bldP spid="9" grpId="0"/>
      <p:bldP spid="9" grpId="1"/>
      <p:bldP spid="10" grpId="0"/>
      <p:bldP spid="10" grpId="1"/>
      <p:bldP spid="11" grpId="0" animBg="1"/>
      <p:bldP spid="11"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attempt to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access the web app</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Traffic manager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returns the Azure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Stack DNS name</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load the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Azure Stack Hub web app</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Once a threshold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is reached, a function starts the Azure Web App and enabled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the Azure Traffic Manager Route</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Traffic is routed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to Azure</a:t>
            </a:r>
          </a:p>
          <a:p>
            <a:pPr marL="349724" indent="-349724" defTabSz="951028" fontAlgn="base">
              <a:lnSpc>
                <a:spcPct val="90000"/>
              </a:lnSpc>
              <a:spcBef>
                <a:spcPts val="1224"/>
              </a:spcBef>
              <a:spcAft>
                <a:spcPct val="0"/>
              </a:spcAft>
              <a:buClr>
                <a:schemeClr val="accent1"/>
              </a:buClr>
              <a:buFont typeface="+mj-lt"/>
              <a:buAutoNum type="arabicPeriod"/>
            </a:pPr>
            <a:endParaRPr lang="en-US" sz="1836" dirty="0">
              <a:gradFill>
                <a:gsLst>
                  <a:gs pos="40075">
                    <a:schemeClr val="tx1"/>
                  </a:gs>
                  <a:gs pos="30000">
                    <a:schemeClr val="tx1"/>
                  </a:gs>
                </a:gsLst>
                <a:lin ang="5400000" scaled="0"/>
              </a:gradFill>
            </a:endParaRPr>
          </a:p>
        </p:txBody>
      </p:sp>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Cross-cloud scaling</a:t>
            </a:r>
          </a:p>
        </p:txBody>
      </p:sp>
      <p:pic>
        <p:nvPicPr>
          <p:cNvPr id="40" name="Picture 39" descr="A close up of a sign&#10;&#10;Description generated with very high confidence">
            <a:extLst>
              <a:ext uri="{FF2B5EF4-FFF2-40B4-BE49-F238E27FC236}">
                <a16:creationId xmlns:a16="http://schemas.microsoft.com/office/drawing/2014/main" id="{B8390C49-AC30-4ADA-91F2-323BBF46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4" y="4899381"/>
            <a:ext cx="682398" cy="682398"/>
          </a:xfrm>
          <a:prstGeom prst="rect">
            <a:avLst/>
          </a:prstGeom>
        </p:spPr>
      </p:pic>
      <p:sp>
        <p:nvSpPr>
          <p:cNvPr id="41" name="Oval 40">
            <a:extLst>
              <a:ext uri="{FF2B5EF4-FFF2-40B4-BE49-F238E27FC236}">
                <a16:creationId xmlns:a16="http://schemas.microsoft.com/office/drawing/2014/main" id="{D5D8AF50-885F-4F06-8553-E9D316A8FD2F}"/>
              </a:ext>
            </a:extLst>
          </p:cNvPr>
          <p:cNvSpPr/>
          <p:nvPr/>
        </p:nvSpPr>
        <p:spPr>
          <a:xfrm>
            <a:off x="3756030" y="4344679"/>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grpSp>
        <p:nvGrpSpPr>
          <p:cNvPr id="44" name="Group 43">
            <a:extLst>
              <a:ext uri="{FF2B5EF4-FFF2-40B4-BE49-F238E27FC236}">
                <a16:creationId xmlns:a16="http://schemas.microsoft.com/office/drawing/2014/main" id="{4E072397-E4FE-46DD-824C-9D65CF9A02E6}"/>
              </a:ext>
            </a:extLst>
          </p:cNvPr>
          <p:cNvGrpSpPr/>
          <p:nvPr/>
        </p:nvGrpSpPr>
        <p:grpSpPr>
          <a:xfrm>
            <a:off x="984624" y="3578313"/>
            <a:ext cx="781835" cy="781835"/>
            <a:chOff x="588263" y="3358356"/>
            <a:chExt cx="1066800" cy="1066800"/>
          </a:xfrm>
        </p:grpSpPr>
        <p:sp>
          <p:nvSpPr>
            <p:cNvPr id="46" name="Oval 45">
              <a:extLst>
                <a:ext uri="{FF2B5EF4-FFF2-40B4-BE49-F238E27FC236}">
                  <a16:creationId xmlns:a16="http://schemas.microsoft.com/office/drawing/2014/main" id="{E74D36CC-C109-44EE-A3B9-2DAAC978FA25}"/>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globe_6" title="Icon of a monitor in front of a sphere made of lines">
              <a:extLst>
                <a:ext uri="{FF2B5EF4-FFF2-40B4-BE49-F238E27FC236}">
                  <a16:creationId xmlns:a16="http://schemas.microsoft.com/office/drawing/2014/main" id="{79A8CEF3-A6BE-47BF-B818-9E05B9B96905}"/>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48" name="Group 47">
            <a:extLst>
              <a:ext uri="{FF2B5EF4-FFF2-40B4-BE49-F238E27FC236}">
                <a16:creationId xmlns:a16="http://schemas.microsoft.com/office/drawing/2014/main" id="{A345DE4A-35AA-4463-86ED-1EF438E79FA5}"/>
              </a:ext>
            </a:extLst>
          </p:cNvPr>
          <p:cNvGrpSpPr/>
          <p:nvPr/>
        </p:nvGrpSpPr>
        <p:grpSpPr>
          <a:xfrm>
            <a:off x="880147" y="3289923"/>
            <a:ext cx="441475" cy="1358616"/>
            <a:chOff x="793788" y="3218281"/>
            <a:chExt cx="432858" cy="1332097"/>
          </a:xfrm>
        </p:grpSpPr>
        <p:grpSp>
          <p:nvGrpSpPr>
            <p:cNvPr id="50" name="Group 49">
              <a:extLst>
                <a:ext uri="{FF2B5EF4-FFF2-40B4-BE49-F238E27FC236}">
                  <a16:creationId xmlns:a16="http://schemas.microsoft.com/office/drawing/2014/main" id="{C422D886-ECF0-4CA1-B106-A5CFA6230EBA}"/>
                </a:ext>
              </a:extLst>
            </p:cNvPr>
            <p:cNvGrpSpPr/>
            <p:nvPr/>
          </p:nvGrpSpPr>
          <p:grpSpPr>
            <a:xfrm>
              <a:off x="793788" y="3218281"/>
              <a:ext cx="432858" cy="432858"/>
              <a:chOff x="1373037" y="2628501"/>
              <a:chExt cx="766574" cy="766574"/>
            </a:xfrm>
          </p:grpSpPr>
          <p:sp>
            <p:nvSpPr>
              <p:cNvPr id="54" name="Oval 53">
                <a:extLst>
                  <a:ext uri="{FF2B5EF4-FFF2-40B4-BE49-F238E27FC236}">
                    <a16:creationId xmlns:a16="http://schemas.microsoft.com/office/drawing/2014/main" id="{3951BED9-C2E8-4B2A-8B4F-66CD63A686A8}"/>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 name="people_12" title="Icon of three people">
                <a:extLst>
                  <a:ext uri="{FF2B5EF4-FFF2-40B4-BE49-F238E27FC236}">
                    <a16:creationId xmlns:a16="http://schemas.microsoft.com/office/drawing/2014/main" id="{B5D63898-CC59-47D9-AA2B-7E3BC0400300}"/>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51" name="Group 50">
              <a:extLst>
                <a:ext uri="{FF2B5EF4-FFF2-40B4-BE49-F238E27FC236}">
                  <a16:creationId xmlns:a16="http://schemas.microsoft.com/office/drawing/2014/main" id="{2931147B-FCBA-4290-87A2-2C207871B0DF}"/>
                </a:ext>
              </a:extLst>
            </p:cNvPr>
            <p:cNvGrpSpPr/>
            <p:nvPr/>
          </p:nvGrpSpPr>
          <p:grpSpPr>
            <a:xfrm>
              <a:off x="793788" y="4117520"/>
              <a:ext cx="432858" cy="432858"/>
              <a:chOff x="1373037" y="2628501"/>
              <a:chExt cx="766574" cy="766574"/>
            </a:xfrm>
          </p:grpSpPr>
          <p:sp>
            <p:nvSpPr>
              <p:cNvPr id="52" name="Oval 51">
                <a:extLst>
                  <a:ext uri="{FF2B5EF4-FFF2-40B4-BE49-F238E27FC236}">
                    <a16:creationId xmlns:a16="http://schemas.microsoft.com/office/drawing/2014/main" id="{68405966-157A-4513-82B5-A76183A281BF}"/>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 name="people_12" title="Icon of three people">
                <a:extLst>
                  <a:ext uri="{FF2B5EF4-FFF2-40B4-BE49-F238E27FC236}">
                    <a16:creationId xmlns:a16="http://schemas.microsoft.com/office/drawing/2014/main" id="{048C4CD0-9129-491E-BE8D-A9FBF9409C62}"/>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cxnSp>
        <p:nvCxnSpPr>
          <p:cNvPr id="56" name="Straight Arrow Connector 55">
            <a:extLst>
              <a:ext uri="{FF2B5EF4-FFF2-40B4-BE49-F238E27FC236}">
                <a16:creationId xmlns:a16="http://schemas.microsoft.com/office/drawing/2014/main" id="{E0850D6E-CC5D-4A59-A02D-D217EC8C7568}"/>
              </a:ext>
            </a:extLst>
          </p:cNvPr>
          <p:cNvCxnSpPr>
            <a:stCxn id="46" idx="6"/>
          </p:cNvCxnSpPr>
          <p:nvPr/>
        </p:nvCxnSpPr>
        <p:spPr>
          <a:xfrm>
            <a:off x="1766459" y="3969230"/>
            <a:ext cx="1409575" cy="0"/>
          </a:xfrm>
          <a:prstGeom prst="straightConnector1">
            <a:avLst/>
          </a:prstGeom>
          <a:noFill/>
          <a:ln w="15875" cap="flat" cmpd="sng" algn="ctr">
            <a:solidFill>
              <a:schemeClr val="accent3"/>
            </a:solidFill>
            <a:prstDash val="sysDash"/>
            <a:headEnd type="none" w="lg" len="med"/>
            <a:tailEnd type="arrow"/>
          </a:ln>
          <a:effectLst/>
        </p:spPr>
      </p:cxnSp>
      <p:grpSp>
        <p:nvGrpSpPr>
          <p:cNvPr id="57" name="Group 56">
            <a:extLst>
              <a:ext uri="{FF2B5EF4-FFF2-40B4-BE49-F238E27FC236}">
                <a16:creationId xmlns:a16="http://schemas.microsoft.com/office/drawing/2014/main" id="{5CC721B8-D2F8-48E5-99C9-C73FE8F3421D}"/>
              </a:ext>
            </a:extLst>
          </p:cNvPr>
          <p:cNvGrpSpPr/>
          <p:nvPr/>
        </p:nvGrpSpPr>
        <p:grpSpPr>
          <a:xfrm>
            <a:off x="617633" y="3748493"/>
            <a:ext cx="441475" cy="441475"/>
            <a:chOff x="1373037" y="2628501"/>
            <a:chExt cx="766574" cy="766574"/>
          </a:xfrm>
        </p:grpSpPr>
        <p:sp>
          <p:nvSpPr>
            <p:cNvPr id="58" name="Oval 57">
              <a:extLst>
                <a:ext uri="{FF2B5EF4-FFF2-40B4-BE49-F238E27FC236}">
                  <a16:creationId xmlns:a16="http://schemas.microsoft.com/office/drawing/2014/main" id="{6535AD64-5F85-438F-8CB6-BE354DA01977}"/>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9" name="people_12" title="Icon of three people">
              <a:extLst>
                <a:ext uri="{FF2B5EF4-FFF2-40B4-BE49-F238E27FC236}">
                  <a16:creationId xmlns:a16="http://schemas.microsoft.com/office/drawing/2014/main" id="{3B76929F-FCEA-469A-A9C6-ADECA46C8E5A}"/>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61" name="Straight Arrow Connector 60">
            <a:extLst>
              <a:ext uri="{FF2B5EF4-FFF2-40B4-BE49-F238E27FC236}">
                <a16:creationId xmlns:a16="http://schemas.microsoft.com/office/drawing/2014/main" id="{C74DD866-2040-49C6-AF3B-19D550757DC9}"/>
              </a:ext>
            </a:extLst>
          </p:cNvPr>
          <p:cNvCxnSpPr/>
          <p:nvPr/>
        </p:nvCxnSpPr>
        <p:spPr>
          <a:xfrm flipH="1">
            <a:off x="3598183" y="4310430"/>
            <a:ext cx="3600" cy="499280"/>
          </a:xfrm>
          <a:prstGeom prst="straightConnector1">
            <a:avLst/>
          </a:prstGeom>
          <a:noFill/>
          <a:ln w="15875" cap="flat" cmpd="sng" algn="ctr">
            <a:solidFill>
              <a:schemeClr val="accent3"/>
            </a:solidFill>
            <a:prstDash val="sysDash"/>
            <a:headEnd type="none" w="lg" len="med"/>
            <a:tailEnd type="arrow"/>
          </a:ln>
          <a:effectLst/>
        </p:spPr>
      </p:cxnSp>
      <p:pic>
        <p:nvPicPr>
          <p:cNvPr id="42" name="Picture 41" descr="A stop sign&#10;&#10;Description generated with high confidence">
            <a:extLst>
              <a:ext uri="{FF2B5EF4-FFF2-40B4-BE49-F238E27FC236}">
                <a16:creationId xmlns:a16="http://schemas.microsoft.com/office/drawing/2014/main" id="{DEF816B7-E026-4CEC-9B02-685B6CB9C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0584" y="3628031"/>
            <a:ext cx="682398" cy="682398"/>
          </a:xfrm>
          <a:prstGeom prst="rect">
            <a:avLst/>
          </a:prstGeom>
        </p:spPr>
      </p:pic>
      <p:pic>
        <p:nvPicPr>
          <p:cNvPr id="62" name="Picture 61" descr="A close up of a sign&#10;&#10;Description generated with high confidence">
            <a:extLst>
              <a:ext uri="{FF2B5EF4-FFF2-40B4-BE49-F238E27FC236}">
                <a16:creationId xmlns:a16="http://schemas.microsoft.com/office/drawing/2014/main" id="{740D78DA-1E6A-4481-83F2-89C77F6125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849" y="3727620"/>
            <a:ext cx="483220" cy="483220"/>
          </a:xfrm>
          <a:prstGeom prst="rect">
            <a:avLst/>
          </a:prstGeom>
          <a:ln>
            <a:noFill/>
          </a:ln>
        </p:spPr>
      </p:pic>
      <p:sp>
        <p:nvSpPr>
          <p:cNvPr id="63" name="Rectangle 62">
            <a:extLst>
              <a:ext uri="{FF2B5EF4-FFF2-40B4-BE49-F238E27FC236}">
                <a16:creationId xmlns:a16="http://schemas.microsoft.com/office/drawing/2014/main" id="{EDEA818B-62A0-417A-924C-0DA8F638D730}"/>
              </a:ext>
            </a:extLst>
          </p:cNvPr>
          <p:cNvSpPr/>
          <p:nvPr/>
        </p:nvSpPr>
        <p:spPr>
          <a:xfrm>
            <a:off x="5484427" y="152967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93260" rIns="186521" bIns="149217" rtlCol="0" anchor="t" anchorCtr="0"/>
          <a:lstStyle/>
          <a:p>
            <a:r>
              <a:rPr lang="en-US" sz="1428">
                <a:gradFill>
                  <a:gsLst>
                    <a:gs pos="40075">
                      <a:schemeClr val="tx1"/>
                    </a:gs>
                    <a:gs pos="30000">
                      <a:schemeClr val="tx1"/>
                    </a:gs>
                  </a:gsLst>
                  <a:lin ang="5400000" scaled="0"/>
                </a:gradFill>
              </a:rPr>
              <a:t>Azure</a:t>
            </a:r>
          </a:p>
        </p:txBody>
      </p:sp>
      <p:sp>
        <p:nvSpPr>
          <p:cNvPr id="64" name="Rectangle 63">
            <a:extLst>
              <a:ext uri="{FF2B5EF4-FFF2-40B4-BE49-F238E27FC236}">
                <a16:creationId xmlns:a16="http://schemas.microsoft.com/office/drawing/2014/main" id="{6F467213-9FF2-4D40-A3BD-9B6AA06CD974}"/>
              </a:ext>
            </a:extLst>
          </p:cNvPr>
          <p:cNvSpPr/>
          <p:nvPr/>
        </p:nvSpPr>
        <p:spPr>
          <a:xfrm>
            <a:off x="5484427" y="514138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93260" rIns="93260" bIns="93260" rtlCol="0" anchor="b" anchorCtr="0"/>
          <a:lstStyle/>
          <a:p>
            <a:r>
              <a:rPr lang="en-US" sz="1428" dirty="0">
                <a:gradFill>
                  <a:gsLst>
                    <a:gs pos="40075">
                      <a:schemeClr val="tx1"/>
                    </a:gs>
                    <a:gs pos="30000">
                      <a:schemeClr val="tx1"/>
                    </a:gs>
                  </a:gsLst>
                  <a:lin ang="5400000" scaled="0"/>
                </a:gradFill>
              </a:rPr>
              <a:t>Azure Stack Hub</a:t>
            </a:r>
          </a:p>
        </p:txBody>
      </p:sp>
      <p:pic>
        <p:nvPicPr>
          <p:cNvPr id="67" name="Picture 66" descr="A close up of a logo&#10;&#10;Description generated with high confidence">
            <a:extLst>
              <a:ext uri="{FF2B5EF4-FFF2-40B4-BE49-F238E27FC236}">
                <a16:creationId xmlns:a16="http://schemas.microsoft.com/office/drawing/2014/main" id="{CDF10079-E762-40A1-9DCD-EA334EDDA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6235" y="5546862"/>
            <a:ext cx="456447" cy="456447"/>
          </a:xfrm>
          <a:prstGeom prst="rect">
            <a:avLst/>
          </a:prstGeom>
        </p:spPr>
      </p:pic>
      <p:pic>
        <p:nvPicPr>
          <p:cNvPr id="68" name="Picture 67" descr="A close up of a logo&#10;&#10;Description generated with high confidence">
            <a:extLst>
              <a:ext uri="{FF2B5EF4-FFF2-40B4-BE49-F238E27FC236}">
                <a16:creationId xmlns:a16="http://schemas.microsoft.com/office/drawing/2014/main" id="{189297FD-BF1A-4B9B-A10E-655D65DC17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6235" y="1935152"/>
            <a:ext cx="456447" cy="456447"/>
          </a:xfrm>
          <a:prstGeom prst="rect">
            <a:avLst/>
          </a:prstGeom>
        </p:spPr>
      </p:pic>
      <p:pic>
        <p:nvPicPr>
          <p:cNvPr id="70" name="Picture 69" descr="A close up of a logo&#10;&#10;Description generated with high confidence">
            <a:extLst>
              <a:ext uri="{FF2B5EF4-FFF2-40B4-BE49-F238E27FC236}">
                <a16:creationId xmlns:a16="http://schemas.microsoft.com/office/drawing/2014/main" id="{A1901C57-868C-4462-B385-2CB863E331BD}"/>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6387408" y="1935152"/>
            <a:ext cx="456447" cy="456447"/>
          </a:xfrm>
          <a:prstGeom prst="rect">
            <a:avLst/>
          </a:prstGeom>
        </p:spPr>
      </p:pic>
      <p:pic>
        <p:nvPicPr>
          <p:cNvPr id="71" name="Picture 70" descr="A close up of a logo&#10;&#10;Description generated with high confidence">
            <a:extLst>
              <a:ext uri="{FF2B5EF4-FFF2-40B4-BE49-F238E27FC236}">
                <a16:creationId xmlns:a16="http://schemas.microsoft.com/office/drawing/2014/main" id="{0325E317-1D3E-48AD-8E16-B6194FCAE6F5}"/>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7018581" y="1935152"/>
            <a:ext cx="456447" cy="456447"/>
          </a:xfrm>
          <a:prstGeom prst="rect">
            <a:avLst/>
          </a:prstGeom>
        </p:spPr>
      </p:pic>
      <p:pic>
        <p:nvPicPr>
          <p:cNvPr id="72" name="Picture 71" descr="A close up of a logo&#10;&#10;Description generated with high confidence">
            <a:extLst>
              <a:ext uri="{FF2B5EF4-FFF2-40B4-BE49-F238E27FC236}">
                <a16:creationId xmlns:a16="http://schemas.microsoft.com/office/drawing/2014/main" id="{35AD3FB5-380F-4E40-9802-927B7E7A3707}"/>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7649754" y="1935152"/>
            <a:ext cx="456447" cy="456447"/>
          </a:xfrm>
          <a:prstGeom prst="rect">
            <a:avLst/>
          </a:prstGeom>
        </p:spPr>
      </p:pic>
      <p:cxnSp>
        <p:nvCxnSpPr>
          <p:cNvPr id="7" name="Connector: Elbow 6">
            <a:extLst>
              <a:ext uri="{FF2B5EF4-FFF2-40B4-BE49-F238E27FC236}">
                <a16:creationId xmlns:a16="http://schemas.microsoft.com/office/drawing/2014/main" id="{F48B1CB9-18E3-4050-B2DE-439B958EB067}"/>
              </a:ext>
            </a:extLst>
          </p:cNvPr>
          <p:cNvCxnSpPr>
            <a:cxnSpLocks/>
          </p:cNvCxnSpPr>
          <p:nvPr/>
        </p:nvCxnSpPr>
        <p:spPr>
          <a:xfrm flipV="1">
            <a:off x="3942982" y="2058834"/>
            <a:ext cx="1541445" cy="1805854"/>
          </a:xfrm>
          <a:prstGeom prst="bentConnector3">
            <a:avLst/>
          </a:prstGeom>
          <a:noFill/>
          <a:ln w="15875" cap="flat" cmpd="sng" algn="ctr">
            <a:solidFill>
              <a:schemeClr val="accent3"/>
            </a:solidFill>
            <a:prstDash val="sysDash"/>
            <a:headEnd type="none" w="lg" len="med"/>
            <a:tailEnd type="arrow"/>
          </a:ln>
          <a:effectLst/>
        </p:spPr>
      </p:cxnSp>
      <p:cxnSp>
        <p:nvCxnSpPr>
          <p:cNvPr id="9" name="Connector: Elbow 8">
            <a:extLst>
              <a:ext uri="{FF2B5EF4-FFF2-40B4-BE49-F238E27FC236}">
                <a16:creationId xmlns:a16="http://schemas.microsoft.com/office/drawing/2014/main" id="{0E9E9412-1643-48DF-9B7C-F37D7F434CED}"/>
              </a:ext>
            </a:extLst>
          </p:cNvPr>
          <p:cNvCxnSpPr>
            <a:cxnSpLocks/>
          </p:cNvCxnSpPr>
          <p:nvPr/>
        </p:nvCxnSpPr>
        <p:spPr>
          <a:xfrm>
            <a:off x="3942982" y="4074552"/>
            <a:ext cx="1541445" cy="1805856"/>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76" name="Straight Arrow Connector 75">
            <a:extLst>
              <a:ext uri="{FF2B5EF4-FFF2-40B4-BE49-F238E27FC236}">
                <a16:creationId xmlns:a16="http://schemas.microsoft.com/office/drawing/2014/main" id="{0DD25FBE-F925-4C7B-AEB2-731D88B8FD41}"/>
              </a:ext>
            </a:extLst>
          </p:cNvPr>
          <p:cNvCxnSpPr>
            <a:cxnSpLocks/>
          </p:cNvCxnSpPr>
          <p:nvPr/>
        </p:nvCxnSpPr>
        <p:spPr>
          <a:xfrm flipH="1">
            <a:off x="4022733" y="3969230"/>
            <a:ext cx="1733502" cy="0"/>
          </a:xfrm>
          <a:prstGeom prst="straightConnector1">
            <a:avLst/>
          </a:prstGeom>
          <a:noFill/>
          <a:ln w="15875" cap="flat" cmpd="sng" algn="ctr">
            <a:solidFill>
              <a:schemeClr val="accent3"/>
            </a:solidFill>
            <a:prstDash val="sysDash"/>
            <a:headEnd type="none" w="lg" len="med"/>
            <a:tailEnd type="arrow"/>
          </a:ln>
          <a:effectLst/>
        </p:spPr>
      </p:cxnSp>
      <p:cxnSp>
        <p:nvCxnSpPr>
          <p:cNvPr id="16" name="Straight Arrow Connector 15">
            <a:extLst>
              <a:ext uri="{FF2B5EF4-FFF2-40B4-BE49-F238E27FC236}">
                <a16:creationId xmlns:a16="http://schemas.microsoft.com/office/drawing/2014/main" id="{50961C65-1DB5-4EFA-8437-90945EB5ECE9}"/>
              </a:ext>
            </a:extLst>
          </p:cNvPr>
          <p:cNvCxnSpPr/>
          <p:nvPr/>
        </p:nvCxnSpPr>
        <p:spPr>
          <a:xfrm flipV="1">
            <a:off x="5984459" y="2557367"/>
            <a:ext cx="0" cy="1123880"/>
          </a:xfrm>
          <a:prstGeom prst="straightConnector1">
            <a:avLst/>
          </a:prstGeom>
          <a:noFill/>
          <a:ln w="15875" cap="flat" cmpd="sng" algn="ctr">
            <a:solidFill>
              <a:schemeClr val="accent3"/>
            </a:solidFill>
            <a:prstDash val="sysDash"/>
            <a:headEnd type="none" w="lg" len="med"/>
            <a:tailEnd type="arrow"/>
          </a:ln>
          <a:effectLst/>
        </p:spPr>
      </p:cxnSp>
      <p:cxnSp>
        <p:nvCxnSpPr>
          <p:cNvPr id="80" name="Straight Arrow Connector 79">
            <a:extLst>
              <a:ext uri="{FF2B5EF4-FFF2-40B4-BE49-F238E27FC236}">
                <a16:creationId xmlns:a16="http://schemas.microsoft.com/office/drawing/2014/main" id="{DF964B5F-0628-42A0-860C-E5DB21B24CB4}"/>
              </a:ext>
            </a:extLst>
          </p:cNvPr>
          <p:cNvCxnSpPr>
            <a:cxnSpLocks/>
          </p:cNvCxnSpPr>
          <p:nvPr/>
        </p:nvCxnSpPr>
        <p:spPr>
          <a:xfrm flipH="1">
            <a:off x="5984459" y="4316386"/>
            <a:ext cx="0" cy="1123880"/>
          </a:xfrm>
          <a:prstGeom prst="straightConnector1">
            <a:avLst/>
          </a:prstGeom>
          <a:noFill/>
          <a:ln w="15875" cap="flat" cmpd="sng" algn="ctr">
            <a:solidFill>
              <a:schemeClr val="accent3"/>
            </a:solidFill>
            <a:prstDash val="sysDash"/>
            <a:headEnd type="none" w="lg" len="med"/>
            <a:tailEnd type="arrow"/>
          </a:ln>
          <a:effectLst/>
        </p:spPr>
      </p:cxnSp>
      <p:sp>
        <p:nvSpPr>
          <p:cNvPr id="82" name="Oval 81">
            <a:extLst>
              <a:ext uri="{FF2B5EF4-FFF2-40B4-BE49-F238E27FC236}">
                <a16:creationId xmlns:a16="http://schemas.microsoft.com/office/drawing/2014/main" id="{7B17E013-8EB6-4F81-985E-E54EBD30FBDA}"/>
              </a:ext>
            </a:extLst>
          </p:cNvPr>
          <p:cNvSpPr/>
          <p:nvPr/>
        </p:nvSpPr>
        <p:spPr>
          <a:xfrm>
            <a:off x="1618366" y="3066303"/>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sp>
        <p:nvSpPr>
          <p:cNvPr id="83" name="Oval 82">
            <a:extLst>
              <a:ext uri="{FF2B5EF4-FFF2-40B4-BE49-F238E27FC236}">
                <a16:creationId xmlns:a16="http://schemas.microsoft.com/office/drawing/2014/main" id="{68DD40CA-BCCC-40BE-B212-92B9C6F9BDF6}"/>
              </a:ext>
            </a:extLst>
          </p:cNvPr>
          <p:cNvSpPr/>
          <p:nvPr/>
        </p:nvSpPr>
        <p:spPr>
          <a:xfrm>
            <a:off x="6324680" y="5588565"/>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85" name="Oval 84">
            <a:extLst>
              <a:ext uri="{FF2B5EF4-FFF2-40B4-BE49-F238E27FC236}">
                <a16:creationId xmlns:a16="http://schemas.microsoft.com/office/drawing/2014/main" id="{D22DBDD7-D58D-4490-B70D-4AE9512C6316}"/>
              </a:ext>
            </a:extLst>
          </p:cNvPr>
          <p:cNvSpPr/>
          <p:nvPr/>
        </p:nvSpPr>
        <p:spPr>
          <a:xfrm>
            <a:off x="6324680" y="2627534"/>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5</a:t>
            </a:r>
          </a:p>
        </p:txBody>
      </p:sp>
      <p:sp>
        <p:nvSpPr>
          <p:cNvPr id="86" name="Oval 85">
            <a:extLst>
              <a:ext uri="{FF2B5EF4-FFF2-40B4-BE49-F238E27FC236}">
                <a16:creationId xmlns:a16="http://schemas.microsoft.com/office/drawing/2014/main" id="{BB7BDA15-8AD0-44EF-8FF1-E4D563B98571}"/>
              </a:ext>
            </a:extLst>
          </p:cNvPr>
          <p:cNvSpPr/>
          <p:nvPr/>
        </p:nvSpPr>
        <p:spPr>
          <a:xfrm>
            <a:off x="6324680" y="3782709"/>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4</a:t>
            </a:r>
          </a:p>
        </p:txBody>
      </p:sp>
    </p:spTree>
    <p:extLst>
      <p:ext uri="{BB962C8B-B14F-4D97-AF65-F5344CB8AC3E}">
        <p14:creationId xmlns:p14="http://schemas.microsoft.com/office/powerpoint/2010/main" val="369322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5" y="1243470"/>
            <a:ext cx="11835644"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Cross-cloud scaling</a:t>
            </a:r>
          </a:p>
        </p:txBody>
      </p:sp>
      <p:grpSp>
        <p:nvGrpSpPr>
          <p:cNvPr id="2049" name="Group 2048">
            <a:extLst>
              <a:ext uri="{FF2B5EF4-FFF2-40B4-BE49-F238E27FC236}">
                <a16:creationId xmlns:a16="http://schemas.microsoft.com/office/drawing/2014/main" id="{9D1FC870-D77E-4686-AD66-55363C6F85B5}"/>
              </a:ext>
            </a:extLst>
          </p:cNvPr>
          <p:cNvGrpSpPr/>
          <p:nvPr/>
        </p:nvGrpSpPr>
        <p:grpSpPr>
          <a:xfrm>
            <a:off x="2456385" y="1664615"/>
            <a:ext cx="7523707" cy="4609229"/>
            <a:chOff x="842326" y="1499819"/>
            <a:chExt cx="7376853" cy="4519262"/>
          </a:xfrm>
        </p:grpSpPr>
        <p:sp>
          <p:nvSpPr>
            <p:cNvPr id="63" name="Rectangle 62">
              <a:extLst>
                <a:ext uri="{FF2B5EF4-FFF2-40B4-BE49-F238E27FC236}">
                  <a16:creationId xmlns:a16="http://schemas.microsoft.com/office/drawing/2014/main" id="{EDEA818B-62A0-417A-924C-0DA8F638D730}"/>
                </a:ext>
              </a:extLst>
            </p:cNvPr>
            <p:cNvSpPr/>
            <p:nvPr/>
          </p:nvSpPr>
          <p:spPr>
            <a:xfrm>
              <a:off x="2278762" y="1499819"/>
              <a:ext cx="5940417" cy="299598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93260" rIns="186521" bIns="149217" rtlCol="0" anchor="t" anchorCtr="0"/>
            <a:lstStyle/>
            <a:p>
              <a:r>
                <a:rPr lang="en-US" sz="1428">
                  <a:gradFill>
                    <a:gsLst>
                      <a:gs pos="40075">
                        <a:schemeClr val="tx1"/>
                      </a:gs>
                      <a:gs pos="30000">
                        <a:schemeClr val="tx1"/>
                      </a:gs>
                    </a:gsLst>
                    <a:lin ang="5400000" scaled="0"/>
                  </a:gradFill>
                </a:rPr>
                <a:t>Azure</a:t>
              </a:r>
            </a:p>
          </p:txBody>
        </p:sp>
        <p:pic>
          <p:nvPicPr>
            <p:cNvPr id="40" name="Picture 39" descr="A close up of a sign&#10;&#10;Description generated with very high confidence">
              <a:extLst>
                <a:ext uri="{FF2B5EF4-FFF2-40B4-BE49-F238E27FC236}">
                  <a16:creationId xmlns:a16="http://schemas.microsoft.com/office/drawing/2014/main" id="{B8390C49-AC30-4ADA-91F2-323BBF46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547" y="3308890"/>
              <a:ext cx="669078" cy="669078"/>
            </a:xfrm>
            <a:prstGeom prst="rect">
              <a:avLst/>
            </a:prstGeom>
          </p:spPr>
        </p:pic>
        <p:grpSp>
          <p:nvGrpSpPr>
            <p:cNvPr id="44" name="Group 43">
              <a:extLst>
                <a:ext uri="{FF2B5EF4-FFF2-40B4-BE49-F238E27FC236}">
                  <a16:creationId xmlns:a16="http://schemas.microsoft.com/office/drawing/2014/main" id="{4E072397-E4FE-46DD-824C-9D65CF9A02E6}"/>
                </a:ext>
              </a:extLst>
            </p:cNvPr>
            <p:cNvGrpSpPr/>
            <p:nvPr/>
          </p:nvGrpSpPr>
          <p:grpSpPr>
            <a:xfrm>
              <a:off x="964541" y="2013608"/>
              <a:ext cx="766574" cy="766574"/>
              <a:chOff x="588263" y="3358356"/>
              <a:chExt cx="1066800" cy="1066800"/>
            </a:xfrm>
          </p:grpSpPr>
          <p:sp>
            <p:nvSpPr>
              <p:cNvPr id="46" name="Oval 45">
                <a:extLst>
                  <a:ext uri="{FF2B5EF4-FFF2-40B4-BE49-F238E27FC236}">
                    <a16:creationId xmlns:a16="http://schemas.microsoft.com/office/drawing/2014/main" id="{E74D36CC-C109-44EE-A3B9-2DAAC978FA25}"/>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globe_6" title="Icon of a monitor in front of a sphere made of lines">
                <a:extLst>
                  <a:ext uri="{FF2B5EF4-FFF2-40B4-BE49-F238E27FC236}">
                    <a16:creationId xmlns:a16="http://schemas.microsoft.com/office/drawing/2014/main" id="{79A8CEF3-A6BE-47BF-B818-9E05B9B96905}"/>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56" name="Straight Arrow Connector 55">
              <a:extLst>
                <a:ext uri="{FF2B5EF4-FFF2-40B4-BE49-F238E27FC236}">
                  <a16:creationId xmlns:a16="http://schemas.microsoft.com/office/drawing/2014/main" id="{E0850D6E-CC5D-4A59-A02D-D217EC8C7568}"/>
                </a:ext>
              </a:extLst>
            </p:cNvPr>
            <p:cNvCxnSpPr>
              <a:stCxn id="46" idx="6"/>
            </p:cNvCxnSpPr>
            <p:nvPr/>
          </p:nvCxnSpPr>
          <p:spPr>
            <a:xfrm>
              <a:off x="1731115" y="2396895"/>
              <a:ext cx="1382062" cy="0"/>
            </a:xfrm>
            <a:prstGeom prst="straightConnector1">
              <a:avLst/>
            </a:prstGeom>
            <a:noFill/>
            <a:ln w="15875" cap="flat" cmpd="sng" algn="ctr">
              <a:solidFill>
                <a:schemeClr val="accent3"/>
              </a:solidFill>
              <a:prstDash val="sysDash"/>
              <a:headEnd type="none" w="lg" len="med"/>
              <a:tailEnd type="arrow"/>
            </a:ln>
            <a:effectLst/>
          </p:spPr>
        </p:cxnSp>
        <p:cxnSp>
          <p:nvCxnSpPr>
            <p:cNvPr id="61" name="Straight Arrow Connector 60">
              <a:extLst>
                <a:ext uri="{FF2B5EF4-FFF2-40B4-BE49-F238E27FC236}">
                  <a16:creationId xmlns:a16="http://schemas.microsoft.com/office/drawing/2014/main" id="{C74DD866-2040-49C6-AF3B-19D550757DC9}"/>
                </a:ext>
              </a:extLst>
            </p:cNvPr>
            <p:cNvCxnSpPr/>
            <p:nvPr/>
          </p:nvCxnSpPr>
          <p:spPr>
            <a:xfrm flipH="1">
              <a:off x="3527086" y="2775395"/>
              <a:ext cx="3530" cy="489535"/>
            </a:xfrm>
            <a:prstGeom prst="straightConnector1">
              <a:avLst/>
            </a:prstGeom>
            <a:noFill/>
            <a:ln w="15875" cap="flat" cmpd="sng" algn="ctr">
              <a:solidFill>
                <a:schemeClr val="accent3"/>
              </a:solidFill>
              <a:prstDash val="sysDash"/>
              <a:headEnd type="arrow" w="med" len="med"/>
              <a:tailEnd type="arrow"/>
            </a:ln>
            <a:effectLst/>
          </p:spPr>
        </p:cxnSp>
        <p:sp>
          <p:nvSpPr>
            <p:cNvPr id="64" name="Rectangle 63">
              <a:extLst>
                <a:ext uri="{FF2B5EF4-FFF2-40B4-BE49-F238E27FC236}">
                  <a16:creationId xmlns:a16="http://schemas.microsoft.com/office/drawing/2014/main" id="{6F467213-9FF2-4D40-A3BD-9B6AA06CD974}"/>
                </a:ext>
              </a:extLst>
            </p:cNvPr>
            <p:cNvSpPr/>
            <p:nvPr/>
          </p:nvSpPr>
          <p:spPr>
            <a:xfrm>
              <a:off x="2278762" y="4776420"/>
              <a:ext cx="5940417"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93260" rIns="93260" bIns="93260" rtlCol="0" anchor="b" anchorCtr="0"/>
            <a:lstStyle/>
            <a:p>
              <a:r>
                <a:rPr lang="en-US" sz="1428" dirty="0">
                  <a:gradFill>
                    <a:gsLst>
                      <a:gs pos="40075">
                        <a:schemeClr val="tx1"/>
                      </a:gs>
                      <a:gs pos="30000">
                        <a:schemeClr val="tx1"/>
                      </a:gs>
                    </a:gsLst>
                    <a:lin ang="5400000" scaled="0"/>
                  </a:gradFill>
                </a:rPr>
                <a:t>Azure Stack Hub</a:t>
              </a:r>
            </a:p>
          </p:txBody>
        </p:sp>
        <p:cxnSp>
          <p:nvCxnSpPr>
            <p:cNvPr id="5" name="Connector: Elbow 4">
              <a:extLst>
                <a:ext uri="{FF2B5EF4-FFF2-40B4-BE49-F238E27FC236}">
                  <a16:creationId xmlns:a16="http://schemas.microsoft.com/office/drawing/2014/main" id="{C59BAEA9-D9CF-412C-BDC7-548B02F07ED9}"/>
                </a:ext>
              </a:extLst>
            </p:cNvPr>
            <p:cNvCxnSpPr>
              <a:cxnSpLocks/>
              <a:stCxn id="42" idx="3"/>
            </p:cNvCxnSpPr>
            <p:nvPr/>
          </p:nvCxnSpPr>
          <p:spPr>
            <a:xfrm>
              <a:off x="3865155" y="2396895"/>
              <a:ext cx="1371617" cy="2807830"/>
            </a:xfrm>
            <a:prstGeom prst="bentConnector3">
              <a:avLst>
                <a:gd name="adj1" fmla="val 16667"/>
              </a:avLst>
            </a:prstGeom>
            <a:noFill/>
            <a:ln w="15875" cap="flat" cmpd="sng" algn="ctr">
              <a:solidFill>
                <a:schemeClr val="accent3"/>
              </a:solidFill>
              <a:prstDash val="sysDash"/>
              <a:headEnd type="none" w="lg" len="med"/>
              <a:tailEnd type="arrow"/>
            </a:ln>
            <a:effectLst/>
          </p:spPr>
        </p:cxnSp>
        <p:cxnSp>
          <p:nvCxnSpPr>
            <p:cNvPr id="60" name="Straight Arrow Connector 59">
              <a:extLst>
                <a:ext uri="{FF2B5EF4-FFF2-40B4-BE49-F238E27FC236}">
                  <a16:creationId xmlns:a16="http://schemas.microsoft.com/office/drawing/2014/main" id="{A813B707-E9BF-4A00-BD68-8C413A5E9C0D}"/>
                </a:ext>
              </a:extLst>
            </p:cNvPr>
            <p:cNvCxnSpPr>
              <a:cxnSpLocks/>
            </p:cNvCxnSpPr>
            <p:nvPr/>
          </p:nvCxnSpPr>
          <p:spPr>
            <a:xfrm>
              <a:off x="3738563" y="2299749"/>
              <a:ext cx="723900" cy="0"/>
            </a:xfrm>
            <a:prstGeom prst="straightConnector1">
              <a:avLst/>
            </a:prstGeom>
            <a:noFill/>
            <a:ln w="15875" cap="flat" cmpd="sng" algn="ctr">
              <a:solidFill>
                <a:schemeClr val="accent3"/>
              </a:solidFill>
              <a:prstDash val="sysDash"/>
              <a:headEnd type="none" w="lg" len="med"/>
              <a:tailEnd type="arrow"/>
            </a:ln>
            <a:effectLst/>
          </p:spPr>
        </p:cxnSp>
        <p:pic>
          <p:nvPicPr>
            <p:cNvPr id="42" name="Picture 41" descr="A stop sign&#10;&#10;Description generated with high confidence">
              <a:extLst>
                <a:ext uri="{FF2B5EF4-FFF2-40B4-BE49-F238E27FC236}">
                  <a16:creationId xmlns:a16="http://schemas.microsoft.com/office/drawing/2014/main" id="{DEF816B7-E026-4CEC-9B02-685B6CB9C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6077" y="2062356"/>
              <a:ext cx="669078" cy="669078"/>
            </a:xfrm>
            <a:prstGeom prst="rect">
              <a:avLst/>
            </a:prstGeom>
          </p:spPr>
        </p:pic>
        <p:sp>
          <p:nvSpPr>
            <p:cNvPr id="65" name="TextBox 64">
              <a:extLst>
                <a:ext uri="{FF2B5EF4-FFF2-40B4-BE49-F238E27FC236}">
                  <a16:creationId xmlns:a16="http://schemas.microsoft.com/office/drawing/2014/main" id="{4FDDDE54-7CC2-4B75-96C3-A9CDEEB492DE}"/>
                </a:ext>
              </a:extLst>
            </p:cNvPr>
            <p:cNvSpPr txBox="1"/>
            <p:nvPr/>
          </p:nvSpPr>
          <p:spPr>
            <a:xfrm>
              <a:off x="842326" y="2878003"/>
              <a:ext cx="1011324" cy="403187"/>
            </a:xfrm>
            <a:prstGeom prst="rect">
              <a:avLst/>
            </a:prstGeom>
            <a:noFill/>
          </p:spPr>
          <p:txBody>
            <a:bodyPr wrap="square" rtlCol="0">
              <a:spAutoFit/>
            </a:bodyPr>
            <a:lstStyle/>
            <a:p>
              <a:pPr algn="ctr">
                <a:lnSpc>
                  <a:spcPct val="90000"/>
                </a:lnSpc>
              </a:pPr>
              <a:r>
                <a:rPr lang="en-US" sz="1122">
                  <a:solidFill>
                    <a:schemeClr val="tx2"/>
                  </a:solidFill>
                  <a:cs typeface="Segoe UI Semilight" panose="020B0402040204020203" pitchFamily="34" charset="0"/>
                </a:rPr>
                <a:t>External user web browser</a:t>
              </a:r>
            </a:p>
          </p:txBody>
        </p:sp>
        <p:grpSp>
          <p:nvGrpSpPr>
            <p:cNvPr id="27" name="Group 26">
              <a:extLst>
                <a:ext uri="{FF2B5EF4-FFF2-40B4-BE49-F238E27FC236}">
                  <a16:creationId xmlns:a16="http://schemas.microsoft.com/office/drawing/2014/main" id="{16211412-371E-4EFA-A781-50DBC06EFE68}"/>
                </a:ext>
              </a:extLst>
            </p:cNvPr>
            <p:cNvGrpSpPr/>
            <p:nvPr/>
          </p:nvGrpSpPr>
          <p:grpSpPr>
            <a:xfrm>
              <a:off x="5798344" y="5073920"/>
              <a:ext cx="2065401" cy="651060"/>
              <a:chOff x="5798344" y="5073920"/>
              <a:chExt cx="2065401" cy="651060"/>
            </a:xfrm>
          </p:grpSpPr>
          <p:grpSp>
            <p:nvGrpSpPr>
              <p:cNvPr id="19" name="Group 18">
                <a:extLst>
                  <a:ext uri="{FF2B5EF4-FFF2-40B4-BE49-F238E27FC236}">
                    <a16:creationId xmlns:a16="http://schemas.microsoft.com/office/drawing/2014/main" id="{6D385642-CD59-4943-BB19-E76320359807}"/>
                  </a:ext>
                </a:extLst>
              </p:cNvPr>
              <p:cNvGrpSpPr/>
              <p:nvPr/>
            </p:nvGrpSpPr>
            <p:grpSpPr>
              <a:xfrm>
                <a:off x="6373008" y="5461755"/>
                <a:ext cx="242368" cy="258042"/>
                <a:chOff x="6526200" y="1216703"/>
                <a:chExt cx="343544" cy="365760"/>
              </a:xfrm>
            </p:grpSpPr>
            <p:sp>
              <p:nvSpPr>
                <p:cNvPr id="75" name="Shield_EA18">
                  <a:extLst>
                    <a:ext uri="{FF2B5EF4-FFF2-40B4-BE49-F238E27FC236}">
                      <a16:creationId xmlns:a16="http://schemas.microsoft.com/office/drawing/2014/main" id="{B08A8110-CB9F-4597-8E9E-B1631BF41C92}"/>
                    </a:ext>
                  </a:extLst>
                </p:cNvPr>
                <p:cNvSpPr>
                  <a:spLocks noChangeAspect="1"/>
                </p:cNvSpPr>
                <p:nvPr/>
              </p:nvSpPr>
              <p:spPr bwMode="auto">
                <a:xfrm>
                  <a:off x="6526200" y="1216703"/>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Lock">
                  <a:extLst>
                    <a:ext uri="{FF2B5EF4-FFF2-40B4-BE49-F238E27FC236}">
                      <a16:creationId xmlns:a16="http://schemas.microsoft.com/office/drawing/2014/main" id="{A4EF7309-0A5A-408C-A4A9-C35358754801}"/>
                    </a:ext>
                  </a:extLst>
                </p:cNvPr>
                <p:cNvSpPr>
                  <a:spLocks noChangeAspect="1" noEditPoints="1"/>
                </p:cNvSpPr>
                <p:nvPr/>
              </p:nvSpPr>
              <p:spPr bwMode="auto">
                <a:xfrm>
                  <a:off x="6629499" y="1291818"/>
                  <a:ext cx="136946" cy="1914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78" name="Browser">
                <a:extLst>
                  <a:ext uri="{FF2B5EF4-FFF2-40B4-BE49-F238E27FC236}">
                    <a16:creationId xmlns:a16="http://schemas.microsoft.com/office/drawing/2014/main" id="{5A6DE546-1FC2-4AB8-9CFD-36B771213A47}"/>
                  </a:ext>
                </a:extLst>
              </p:cNvPr>
              <p:cNvSpPr>
                <a:spLocks noChangeAspect="1" noEditPoints="1"/>
              </p:cNvSpPr>
              <p:nvPr/>
            </p:nvSpPr>
            <p:spPr bwMode="auto">
              <a:xfrm>
                <a:off x="6363437" y="5100080"/>
                <a:ext cx="261510" cy="20929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9" name="TextBox 78">
                <a:extLst>
                  <a:ext uri="{FF2B5EF4-FFF2-40B4-BE49-F238E27FC236}">
                    <a16:creationId xmlns:a16="http://schemas.microsoft.com/office/drawing/2014/main" id="{5C50A5C0-9BF8-4F51-9A66-79F7D38DABF5}"/>
                  </a:ext>
                </a:extLst>
              </p:cNvPr>
              <p:cNvSpPr txBox="1"/>
              <p:nvPr/>
            </p:nvSpPr>
            <p:spPr>
              <a:xfrm>
                <a:off x="6688583" y="5073920"/>
                <a:ext cx="1175162" cy="259836"/>
              </a:xfrm>
              <a:prstGeom prst="rect">
                <a:avLst/>
              </a:prstGeom>
              <a:noFill/>
            </p:spPr>
            <p:txBody>
              <a:bodyPr wrap="square" rtlCol="0">
                <a:spAutoFit/>
              </a:bodyPr>
              <a:lstStyle/>
              <a:p>
                <a:r>
                  <a:rPr lang="en-US" sz="1122">
                    <a:solidFill>
                      <a:schemeClr val="tx2"/>
                    </a:solidFill>
                    <a:cs typeface="Segoe UI Semilight" panose="020B0402040204020203" pitchFamily="34" charset="0"/>
                  </a:rPr>
                  <a:t>Custom domain</a:t>
                </a:r>
              </a:p>
            </p:txBody>
          </p:sp>
          <p:sp>
            <p:nvSpPr>
              <p:cNvPr id="81" name="TextBox 80">
                <a:extLst>
                  <a:ext uri="{FF2B5EF4-FFF2-40B4-BE49-F238E27FC236}">
                    <a16:creationId xmlns:a16="http://schemas.microsoft.com/office/drawing/2014/main" id="{A23B9866-8BB2-45C9-80C5-30A5D16E6BF1}"/>
                  </a:ext>
                </a:extLst>
              </p:cNvPr>
              <p:cNvSpPr txBox="1"/>
              <p:nvPr/>
            </p:nvSpPr>
            <p:spPr>
              <a:xfrm>
                <a:off x="6688583" y="5459971"/>
                <a:ext cx="1175162" cy="265009"/>
              </a:xfrm>
              <a:prstGeom prst="rect">
                <a:avLst/>
              </a:prstGeom>
              <a:noFill/>
            </p:spPr>
            <p:txBody>
              <a:bodyPr wrap="square" rtlCol="0">
                <a:spAutoFit/>
              </a:bodyPr>
              <a:lstStyle/>
              <a:p>
                <a:r>
                  <a:rPr lang="en-US" sz="1122">
                    <a:solidFill>
                      <a:schemeClr val="tx2"/>
                    </a:solidFill>
                    <a:cs typeface="Segoe UI Semilight" panose="020B0402040204020203" pitchFamily="34" charset="0"/>
                  </a:rPr>
                  <a:t>SSL</a:t>
                </a:r>
              </a:p>
            </p:txBody>
          </p:sp>
          <p:cxnSp>
            <p:nvCxnSpPr>
              <p:cNvPr id="23" name="Straight Arrow Connector 22">
                <a:extLst>
                  <a:ext uri="{FF2B5EF4-FFF2-40B4-BE49-F238E27FC236}">
                    <a16:creationId xmlns:a16="http://schemas.microsoft.com/office/drawing/2014/main" id="{580005CE-208E-411B-8FE0-1D8ADC35B6EC}"/>
                  </a:ext>
                </a:extLst>
              </p:cNvPr>
              <p:cNvCxnSpPr>
                <a:cxnSpLocks/>
              </p:cNvCxnSpPr>
              <p:nvPr/>
            </p:nvCxnSpPr>
            <p:spPr>
              <a:xfrm>
                <a:off x="5817394" y="5204725"/>
                <a:ext cx="453866" cy="0"/>
              </a:xfrm>
              <a:prstGeom prst="straightConnector1">
                <a:avLst/>
              </a:prstGeom>
              <a:noFill/>
              <a:ln w="15875" cap="flat" cmpd="sng" algn="ctr">
                <a:solidFill>
                  <a:schemeClr val="accent3"/>
                </a:solidFill>
                <a:prstDash val="sysDash"/>
                <a:headEnd type="none" w="lg" len="med"/>
                <a:tailEnd type="arrow"/>
              </a:ln>
              <a:effectLst/>
            </p:spPr>
          </p:cxnSp>
          <p:cxnSp>
            <p:nvCxnSpPr>
              <p:cNvPr id="84" name="Straight Arrow Connector 83">
                <a:extLst>
                  <a:ext uri="{FF2B5EF4-FFF2-40B4-BE49-F238E27FC236}">
                    <a16:creationId xmlns:a16="http://schemas.microsoft.com/office/drawing/2014/main" id="{5FC24FFD-F50D-47B6-A789-5035B81715A9}"/>
                  </a:ext>
                </a:extLst>
              </p:cNvPr>
              <p:cNvCxnSpPr>
                <a:cxnSpLocks/>
              </p:cNvCxnSpPr>
              <p:nvPr/>
            </p:nvCxnSpPr>
            <p:spPr>
              <a:xfrm>
                <a:off x="5798344" y="5590776"/>
                <a:ext cx="472916" cy="0"/>
              </a:xfrm>
              <a:prstGeom prst="straightConnector1">
                <a:avLst/>
              </a:prstGeom>
              <a:noFill/>
              <a:ln w="15875" cap="flat" cmpd="sng" algn="ctr">
                <a:solidFill>
                  <a:schemeClr val="accent3"/>
                </a:solidFill>
                <a:prstDash val="sysDash"/>
                <a:headEnd type="none" w="lg" len="med"/>
                <a:tailEnd type="arrow"/>
              </a:ln>
              <a:effectLst/>
            </p:spPr>
          </p:cxnSp>
        </p:grpSp>
        <p:pic>
          <p:nvPicPr>
            <p:cNvPr id="49" name="Picture 48" descr="A close up of a logo&#10;&#10;Description generated with high confidence">
              <a:extLst>
                <a:ext uri="{FF2B5EF4-FFF2-40B4-BE49-F238E27FC236}">
                  <a16:creationId xmlns:a16="http://schemas.microsoft.com/office/drawing/2014/main" id="{6F655037-9BB3-44B5-9042-1B70639E8C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970" y="5071583"/>
              <a:ext cx="652334" cy="652334"/>
            </a:xfrm>
            <a:prstGeom prst="rect">
              <a:avLst/>
            </a:prstGeom>
          </p:spPr>
        </p:pic>
        <p:grpSp>
          <p:nvGrpSpPr>
            <p:cNvPr id="87" name="Group 86">
              <a:extLst>
                <a:ext uri="{FF2B5EF4-FFF2-40B4-BE49-F238E27FC236}">
                  <a16:creationId xmlns:a16="http://schemas.microsoft.com/office/drawing/2014/main" id="{0EE8EDBE-F69F-478A-93BB-06AB57ED1EA1}"/>
                </a:ext>
              </a:extLst>
            </p:cNvPr>
            <p:cNvGrpSpPr/>
            <p:nvPr/>
          </p:nvGrpSpPr>
          <p:grpSpPr>
            <a:xfrm>
              <a:off x="5063299" y="2067726"/>
              <a:ext cx="2065401" cy="651060"/>
              <a:chOff x="5798344" y="5073920"/>
              <a:chExt cx="2065401" cy="651060"/>
            </a:xfrm>
          </p:grpSpPr>
          <p:grpSp>
            <p:nvGrpSpPr>
              <p:cNvPr id="88" name="Group 87">
                <a:extLst>
                  <a:ext uri="{FF2B5EF4-FFF2-40B4-BE49-F238E27FC236}">
                    <a16:creationId xmlns:a16="http://schemas.microsoft.com/office/drawing/2014/main" id="{905B2424-3FC0-4A50-B67D-8C3853E9C5D8}"/>
                  </a:ext>
                </a:extLst>
              </p:cNvPr>
              <p:cNvGrpSpPr/>
              <p:nvPr/>
            </p:nvGrpSpPr>
            <p:grpSpPr>
              <a:xfrm>
                <a:off x="6373008" y="5461755"/>
                <a:ext cx="242368" cy="258042"/>
                <a:chOff x="6526200" y="1216703"/>
                <a:chExt cx="343544" cy="365760"/>
              </a:xfrm>
            </p:grpSpPr>
            <p:sp>
              <p:nvSpPr>
                <p:cNvPr id="94" name="Shield_EA18">
                  <a:extLst>
                    <a:ext uri="{FF2B5EF4-FFF2-40B4-BE49-F238E27FC236}">
                      <a16:creationId xmlns:a16="http://schemas.microsoft.com/office/drawing/2014/main" id="{5A26DF6F-9779-4BBE-BD71-D520C0E94616}"/>
                    </a:ext>
                  </a:extLst>
                </p:cNvPr>
                <p:cNvSpPr>
                  <a:spLocks noChangeAspect="1"/>
                </p:cNvSpPr>
                <p:nvPr/>
              </p:nvSpPr>
              <p:spPr bwMode="auto">
                <a:xfrm>
                  <a:off x="6526200" y="1216703"/>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95" name="Lock">
                  <a:extLst>
                    <a:ext uri="{FF2B5EF4-FFF2-40B4-BE49-F238E27FC236}">
                      <a16:creationId xmlns:a16="http://schemas.microsoft.com/office/drawing/2014/main" id="{ACD4B99B-D858-4D80-8BD9-111A1388E0EB}"/>
                    </a:ext>
                  </a:extLst>
                </p:cNvPr>
                <p:cNvSpPr>
                  <a:spLocks noChangeAspect="1" noEditPoints="1"/>
                </p:cNvSpPr>
                <p:nvPr/>
              </p:nvSpPr>
              <p:spPr bwMode="auto">
                <a:xfrm>
                  <a:off x="6629499" y="1291818"/>
                  <a:ext cx="136946" cy="1914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89" name="Browser">
                <a:extLst>
                  <a:ext uri="{FF2B5EF4-FFF2-40B4-BE49-F238E27FC236}">
                    <a16:creationId xmlns:a16="http://schemas.microsoft.com/office/drawing/2014/main" id="{6FD82894-4B4B-4F36-B191-CE2BCDA63CD2}"/>
                  </a:ext>
                </a:extLst>
              </p:cNvPr>
              <p:cNvSpPr>
                <a:spLocks noChangeAspect="1" noEditPoints="1"/>
              </p:cNvSpPr>
              <p:nvPr/>
            </p:nvSpPr>
            <p:spPr bwMode="auto">
              <a:xfrm>
                <a:off x="6363437" y="5100080"/>
                <a:ext cx="261510" cy="20929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90" name="TextBox 89">
                <a:extLst>
                  <a:ext uri="{FF2B5EF4-FFF2-40B4-BE49-F238E27FC236}">
                    <a16:creationId xmlns:a16="http://schemas.microsoft.com/office/drawing/2014/main" id="{6A9C4DAE-682C-473E-A1D3-4280A28DE344}"/>
                  </a:ext>
                </a:extLst>
              </p:cNvPr>
              <p:cNvSpPr txBox="1"/>
              <p:nvPr/>
            </p:nvSpPr>
            <p:spPr>
              <a:xfrm>
                <a:off x="6688583" y="5073920"/>
                <a:ext cx="1175162" cy="259836"/>
              </a:xfrm>
              <a:prstGeom prst="rect">
                <a:avLst/>
              </a:prstGeom>
              <a:noFill/>
            </p:spPr>
            <p:txBody>
              <a:bodyPr wrap="square" rtlCol="0">
                <a:spAutoFit/>
              </a:bodyPr>
              <a:lstStyle/>
              <a:p>
                <a:r>
                  <a:rPr lang="en-US" sz="1122">
                    <a:solidFill>
                      <a:schemeClr val="tx2"/>
                    </a:solidFill>
                    <a:cs typeface="Segoe UI Semilight" panose="020B0402040204020203" pitchFamily="34" charset="0"/>
                  </a:rPr>
                  <a:t>Custom domain</a:t>
                </a:r>
              </a:p>
            </p:txBody>
          </p:sp>
          <p:sp>
            <p:nvSpPr>
              <p:cNvPr id="91" name="TextBox 90">
                <a:extLst>
                  <a:ext uri="{FF2B5EF4-FFF2-40B4-BE49-F238E27FC236}">
                    <a16:creationId xmlns:a16="http://schemas.microsoft.com/office/drawing/2014/main" id="{6F0C3F1F-B279-46C6-8A5B-AFF25E5A436F}"/>
                  </a:ext>
                </a:extLst>
              </p:cNvPr>
              <p:cNvSpPr txBox="1"/>
              <p:nvPr/>
            </p:nvSpPr>
            <p:spPr>
              <a:xfrm>
                <a:off x="6688583" y="5459971"/>
                <a:ext cx="1175162" cy="265009"/>
              </a:xfrm>
              <a:prstGeom prst="rect">
                <a:avLst/>
              </a:prstGeom>
              <a:noFill/>
            </p:spPr>
            <p:txBody>
              <a:bodyPr wrap="square" rtlCol="0">
                <a:spAutoFit/>
              </a:bodyPr>
              <a:lstStyle/>
              <a:p>
                <a:r>
                  <a:rPr lang="en-US" sz="1122">
                    <a:solidFill>
                      <a:schemeClr val="tx2"/>
                    </a:solidFill>
                    <a:cs typeface="Segoe UI Semilight" panose="020B0402040204020203" pitchFamily="34" charset="0"/>
                  </a:rPr>
                  <a:t>SSL</a:t>
                </a:r>
              </a:p>
            </p:txBody>
          </p:sp>
          <p:cxnSp>
            <p:nvCxnSpPr>
              <p:cNvPr id="92" name="Straight Arrow Connector 91">
                <a:extLst>
                  <a:ext uri="{FF2B5EF4-FFF2-40B4-BE49-F238E27FC236}">
                    <a16:creationId xmlns:a16="http://schemas.microsoft.com/office/drawing/2014/main" id="{5B76E1D9-C397-410D-AC7D-ECEFB1A53D9F}"/>
                  </a:ext>
                </a:extLst>
              </p:cNvPr>
              <p:cNvCxnSpPr>
                <a:cxnSpLocks/>
              </p:cNvCxnSpPr>
              <p:nvPr/>
            </p:nvCxnSpPr>
            <p:spPr>
              <a:xfrm>
                <a:off x="5817394" y="5204725"/>
                <a:ext cx="453866" cy="0"/>
              </a:xfrm>
              <a:prstGeom prst="straightConnector1">
                <a:avLst/>
              </a:prstGeom>
              <a:noFill/>
              <a:ln w="15875" cap="flat" cmpd="sng" algn="ctr">
                <a:solidFill>
                  <a:schemeClr val="accent3"/>
                </a:solidFill>
                <a:prstDash val="sysDash"/>
                <a:headEnd type="none" w="lg" len="med"/>
                <a:tailEnd type="arrow"/>
              </a:ln>
              <a:effectLst/>
            </p:spPr>
          </p:cxnSp>
          <p:cxnSp>
            <p:nvCxnSpPr>
              <p:cNvPr id="93" name="Straight Arrow Connector 92">
                <a:extLst>
                  <a:ext uri="{FF2B5EF4-FFF2-40B4-BE49-F238E27FC236}">
                    <a16:creationId xmlns:a16="http://schemas.microsoft.com/office/drawing/2014/main" id="{C5489BAD-D3AB-4D9C-9C03-7CC1B7166046}"/>
                  </a:ext>
                </a:extLst>
              </p:cNvPr>
              <p:cNvCxnSpPr>
                <a:cxnSpLocks/>
              </p:cNvCxnSpPr>
              <p:nvPr/>
            </p:nvCxnSpPr>
            <p:spPr>
              <a:xfrm>
                <a:off x="5798344" y="5590776"/>
                <a:ext cx="472916" cy="0"/>
              </a:xfrm>
              <a:prstGeom prst="straightConnector1">
                <a:avLst/>
              </a:prstGeom>
              <a:noFill/>
              <a:ln w="15875" cap="flat" cmpd="sng" algn="ctr">
                <a:solidFill>
                  <a:schemeClr val="accent3"/>
                </a:solidFill>
                <a:prstDash val="sysDash"/>
                <a:headEnd type="none" w="lg" len="med"/>
                <a:tailEnd type="arrow"/>
              </a:ln>
              <a:effectLst/>
            </p:spPr>
          </p:cxnSp>
        </p:grpSp>
        <p:sp>
          <p:nvSpPr>
            <p:cNvPr id="96" name="TextBox 95">
              <a:extLst>
                <a:ext uri="{FF2B5EF4-FFF2-40B4-BE49-F238E27FC236}">
                  <a16:creationId xmlns:a16="http://schemas.microsoft.com/office/drawing/2014/main" id="{2007BAA0-710E-4F81-B77B-DFEB33805DB9}"/>
                </a:ext>
              </a:extLst>
            </p:cNvPr>
            <p:cNvSpPr txBox="1"/>
            <p:nvPr/>
          </p:nvSpPr>
          <p:spPr>
            <a:xfrm>
              <a:off x="5108442" y="2964968"/>
              <a:ext cx="1011324" cy="403187"/>
            </a:xfrm>
            <a:prstGeom prst="rect">
              <a:avLst/>
            </a:prstGeom>
            <a:noFill/>
          </p:spPr>
          <p:txBody>
            <a:bodyPr wrap="square" rtlCol="0">
              <a:spAutoFit/>
            </a:bodyPr>
            <a:lstStyle/>
            <a:p>
              <a:pPr>
                <a:lnSpc>
                  <a:spcPct val="90000"/>
                </a:lnSpc>
              </a:pPr>
              <a:r>
                <a:rPr lang="en-US" sz="1122">
                  <a:solidFill>
                    <a:schemeClr val="tx2"/>
                  </a:solidFill>
                  <a:cs typeface="Segoe UI Semilight" panose="020B0402040204020203" pitchFamily="34" charset="0"/>
                </a:rPr>
                <a:t>Hosted </a:t>
              </a:r>
              <a:br>
                <a:rPr lang="en-US" sz="1122">
                  <a:solidFill>
                    <a:schemeClr val="tx2"/>
                  </a:solidFill>
                  <a:cs typeface="Segoe UI Semilight" panose="020B0402040204020203" pitchFamily="34" charset="0"/>
                </a:rPr>
              </a:br>
              <a:r>
                <a:rPr lang="en-US" sz="1122">
                  <a:solidFill>
                    <a:schemeClr val="tx2"/>
                  </a:solidFill>
                  <a:cs typeface="Segoe UI Semilight" panose="020B0402040204020203" pitchFamily="34" charset="0"/>
                </a:rPr>
                <a:t>Build Server</a:t>
              </a:r>
            </a:p>
          </p:txBody>
        </p:sp>
        <p:cxnSp>
          <p:nvCxnSpPr>
            <p:cNvPr id="30" name="Straight Arrow Connector 29">
              <a:extLst>
                <a:ext uri="{FF2B5EF4-FFF2-40B4-BE49-F238E27FC236}">
                  <a16:creationId xmlns:a16="http://schemas.microsoft.com/office/drawing/2014/main" id="{6F844DB0-E625-4CF7-B01E-4B86BC36666A}"/>
                </a:ext>
              </a:extLst>
            </p:cNvPr>
            <p:cNvCxnSpPr>
              <a:cxnSpLocks/>
            </p:cNvCxnSpPr>
            <p:nvPr/>
          </p:nvCxnSpPr>
          <p:spPr>
            <a:xfrm flipV="1">
              <a:off x="4848956" y="2741042"/>
              <a:ext cx="0" cy="247245"/>
            </a:xfrm>
            <a:prstGeom prst="straightConnector1">
              <a:avLst/>
            </a:prstGeom>
            <a:noFill/>
            <a:ln w="15875" cap="flat" cmpd="sng" algn="ctr">
              <a:solidFill>
                <a:schemeClr val="accent3"/>
              </a:solidFill>
              <a:prstDash val="sysDash"/>
              <a:headEnd type="none" w="lg" len="med"/>
              <a:tailEnd type="arrow"/>
            </a:ln>
            <a:effectLst/>
          </p:spPr>
        </p:cxnSp>
        <p:pic>
          <p:nvPicPr>
            <p:cNvPr id="68" name="Picture 67" descr="A close up of a logo&#10;&#10;Description generated with high confidence">
              <a:extLst>
                <a:ext uri="{FF2B5EF4-FFF2-40B4-BE49-F238E27FC236}">
                  <a16:creationId xmlns:a16="http://schemas.microsoft.com/office/drawing/2014/main" id="{189297FD-BF1A-4B9B-A10E-655D65DC1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2789" y="2065389"/>
              <a:ext cx="652334" cy="652334"/>
            </a:xfrm>
            <a:prstGeom prst="rect">
              <a:avLst/>
            </a:prstGeom>
          </p:spPr>
        </p:pic>
        <p:sp>
          <p:nvSpPr>
            <p:cNvPr id="100" name="TextBox 99">
              <a:extLst>
                <a:ext uri="{FF2B5EF4-FFF2-40B4-BE49-F238E27FC236}">
                  <a16:creationId xmlns:a16="http://schemas.microsoft.com/office/drawing/2014/main" id="{124BA3E2-A51D-4716-A10C-4152A40201EE}"/>
                </a:ext>
              </a:extLst>
            </p:cNvPr>
            <p:cNvSpPr txBox="1"/>
            <p:nvPr/>
          </p:nvSpPr>
          <p:spPr>
            <a:xfrm>
              <a:off x="3471535" y="5322765"/>
              <a:ext cx="1011324" cy="547710"/>
            </a:xfrm>
            <a:prstGeom prst="rect">
              <a:avLst/>
            </a:prstGeom>
            <a:noFill/>
          </p:spPr>
          <p:txBody>
            <a:bodyPr wrap="square" rtlCol="0">
              <a:spAutoFit/>
            </a:bodyPr>
            <a:lstStyle/>
            <a:p>
              <a:pPr algn="r">
                <a:lnSpc>
                  <a:spcPct val="90000"/>
                </a:lnSpc>
              </a:pPr>
              <a:r>
                <a:rPr lang="en-US" sz="1122" dirty="0">
                  <a:solidFill>
                    <a:schemeClr val="tx2"/>
                  </a:solidFill>
                  <a:cs typeface="Segoe UI Semilight" panose="020B0402040204020203" pitchFamily="34" charset="0"/>
                </a:rPr>
                <a:t>Azure Stack Hub </a:t>
              </a:r>
              <a:br>
                <a:rPr lang="en-US" sz="1122" dirty="0">
                  <a:solidFill>
                    <a:schemeClr val="tx2"/>
                  </a:solidFill>
                  <a:cs typeface="Segoe UI Semilight" panose="020B0402040204020203" pitchFamily="34" charset="0"/>
                </a:rPr>
              </a:br>
              <a:r>
                <a:rPr lang="en-US" sz="1122" dirty="0">
                  <a:solidFill>
                    <a:schemeClr val="tx2"/>
                  </a:solidFill>
                  <a:cs typeface="Segoe UI Semilight" panose="020B0402040204020203" pitchFamily="34" charset="0"/>
                </a:rPr>
                <a:t>Build Server</a:t>
              </a:r>
            </a:p>
          </p:txBody>
        </p:sp>
        <p:grpSp>
          <p:nvGrpSpPr>
            <p:cNvPr id="28" name="Group 27">
              <a:extLst>
                <a:ext uri="{FF2B5EF4-FFF2-40B4-BE49-F238E27FC236}">
                  <a16:creationId xmlns:a16="http://schemas.microsoft.com/office/drawing/2014/main" id="{CA8A03D3-E199-465D-9933-7F5E24E57C82}"/>
                </a:ext>
              </a:extLst>
            </p:cNvPr>
            <p:cNvGrpSpPr/>
            <p:nvPr/>
          </p:nvGrpSpPr>
          <p:grpSpPr>
            <a:xfrm>
              <a:off x="4616938" y="2988287"/>
              <a:ext cx="457200" cy="350395"/>
              <a:chOff x="4616938" y="2944774"/>
              <a:chExt cx="457200" cy="350395"/>
            </a:xfrm>
          </p:grpSpPr>
          <p:sp>
            <p:nvSpPr>
              <p:cNvPr id="73" name="monitor">
                <a:extLst>
                  <a:ext uri="{FF2B5EF4-FFF2-40B4-BE49-F238E27FC236}">
                    <a16:creationId xmlns:a16="http://schemas.microsoft.com/office/drawing/2014/main" id="{DE46DE9C-2DD4-441C-84CF-3B47BC949A87}"/>
                  </a:ext>
                </a:extLst>
              </p:cNvPr>
              <p:cNvSpPr>
                <a:spLocks noChangeAspect="1" noEditPoints="1"/>
              </p:cNvSpPr>
              <p:nvPr/>
            </p:nvSpPr>
            <p:spPr bwMode="auto">
              <a:xfrm>
                <a:off x="4616938" y="294477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pic>
            <p:nvPicPr>
              <p:cNvPr id="2052" name="Picture 4" descr="Image result for cube png">
                <a:extLst>
                  <a:ext uri="{FF2B5EF4-FFF2-40B4-BE49-F238E27FC236}">
                    <a16:creationId xmlns:a16="http://schemas.microsoft.com/office/drawing/2014/main" id="{7DA68207-1312-4E01-A26C-D180F033758F}"/>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32286" y="2971800"/>
                <a:ext cx="226504" cy="23946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9" name="Straight Arrow Connector 38">
              <a:extLst>
                <a:ext uri="{FF2B5EF4-FFF2-40B4-BE49-F238E27FC236}">
                  <a16:creationId xmlns:a16="http://schemas.microsoft.com/office/drawing/2014/main" id="{C1BA32DE-6058-4F68-AD4D-9BFCC7E06CE9}"/>
                </a:ext>
              </a:extLst>
            </p:cNvPr>
            <p:cNvCxnSpPr>
              <a:cxnSpLocks/>
              <a:stCxn id="98" idx="0"/>
            </p:cNvCxnSpPr>
            <p:nvPr/>
          </p:nvCxnSpPr>
          <p:spPr>
            <a:xfrm>
              <a:off x="4918891" y="5485597"/>
              <a:ext cx="317881" cy="0"/>
            </a:xfrm>
            <a:prstGeom prst="straightConnector1">
              <a:avLst/>
            </a:prstGeom>
            <a:noFill/>
            <a:ln w="15875" cap="flat" cmpd="sng" algn="ctr">
              <a:solidFill>
                <a:schemeClr val="accent3"/>
              </a:solidFill>
              <a:prstDash val="sysDash"/>
              <a:headEnd type="none" w="lg" len="med"/>
              <a:tailEnd type="arrow"/>
            </a:ln>
            <a:effectLst/>
          </p:spPr>
        </p:cxnSp>
        <p:grpSp>
          <p:nvGrpSpPr>
            <p:cNvPr id="97" name="Group 96">
              <a:extLst>
                <a:ext uri="{FF2B5EF4-FFF2-40B4-BE49-F238E27FC236}">
                  <a16:creationId xmlns:a16="http://schemas.microsoft.com/office/drawing/2014/main" id="{370AED38-248B-47AF-B08D-AEE61257AC08}"/>
                </a:ext>
              </a:extLst>
            </p:cNvPr>
            <p:cNvGrpSpPr/>
            <p:nvPr/>
          </p:nvGrpSpPr>
          <p:grpSpPr>
            <a:xfrm>
              <a:off x="4461691" y="5358181"/>
              <a:ext cx="457200" cy="350395"/>
              <a:chOff x="4616938" y="2944774"/>
              <a:chExt cx="457200" cy="350395"/>
            </a:xfrm>
          </p:grpSpPr>
          <p:sp>
            <p:nvSpPr>
              <p:cNvPr id="98" name="monitor">
                <a:extLst>
                  <a:ext uri="{FF2B5EF4-FFF2-40B4-BE49-F238E27FC236}">
                    <a16:creationId xmlns:a16="http://schemas.microsoft.com/office/drawing/2014/main" id="{6FB5EFC1-20A0-456B-903E-D8C53AB8B9F8}"/>
                  </a:ext>
                </a:extLst>
              </p:cNvPr>
              <p:cNvSpPr>
                <a:spLocks noChangeAspect="1" noEditPoints="1"/>
              </p:cNvSpPr>
              <p:nvPr/>
            </p:nvSpPr>
            <p:spPr bwMode="auto">
              <a:xfrm>
                <a:off x="4616938" y="294477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pic>
            <p:nvPicPr>
              <p:cNvPr id="99" name="Picture 4" descr="Image result for cube png">
                <a:extLst>
                  <a:ext uri="{FF2B5EF4-FFF2-40B4-BE49-F238E27FC236}">
                    <a16:creationId xmlns:a16="http://schemas.microsoft.com/office/drawing/2014/main" id="{AA569995-DD8A-47C8-A6AC-7692D6D408C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32286" y="2971800"/>
                <a:ext cx="226504" cy="23946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1145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Cross-cloud scaling </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6711" y="1464074"/>
            <a:ext cx="11237870" cy="4940327"/>
          </a:xfrm>
        </p:spPr>
        <p:txBody>
          <a:bodyPr/>
          <a:lstStyle/>
          <a:p>
            <a:pPr marL="0" indent="0">
              <a:lnSpc>
                <a:spcPct val="90000"/>
              </a:lnSpc>
              <a:spcBef>
                <a:spcPts val="1836"/>
              </a:spcBef>
              <a:buClr>
                <a:schemeClr val="accent1"/>
              </a:buClr>
              <a:buNone/>
            </a:pPr>
            <a:r>
              <a:rPr lang="en-US" dirty="0">
                <a:gradFill>
                  <a:gsLst>
                    <a:gs pos="1250">
                      <a:schemeClr val="accent1"/>
                    </a:gs>
                    <a:gs pos="100000">
                      <a:schemeClr val="accent1"/>
                    </a:gs>
                  </a:gsLst>
                  <a:lin ang="5400000" scaled="0"/>
                </a:gradFill>
                <a:latin typeface="+mj-lt"/>
              </a:rPr>
              <a:t>Considerations and best practices</a:t>
            </a:r>
          </a:p>
          <a:p>
            <a:pPr marL="474394" indent="-474394">
              <a:lnSpc>
                <a:spcPct val="90000"/>
              </a:lnSpc>
              <a:spcBef>
                <a:spcPts val="1836"/>
              </a:spcBef>
              <a:buClr>
                <a:schemeClr val="accent1"/>
              </a:buClr>
              <a:buFont typeface="+mj-lt"/>
              <a:buAutoNum type="arabicPeriod"/>
            </a:pPr>
            <a:r>
              <a:rPr lang="en-US" sz="2448" dirty="0"/>
              <a:t>Properly acquire SSL certificates and domains </a:t>
            </a:r>
            <a:br>
              <a:rPr lang="en-US" sz="2448" dirty="0"/>
            </a:br>
            <a:r>
              <a:rPr lang="en-US" sz="2448" dirty="0"/>
              <a:t>to maintain a secure connection</a:t>
            </a:r>
          </a:p>
          <a:p>
            <a:pPr marL="474394" indent="-474394">
              <a:lnSpc>
                <a:spcPct val="90000"/>
              </a:lnSpc>
              <a:spcBef>
                <a:spcPts val="1836"/>
              </a:spcBef>
              <a:buClr>
                <a:schemeClr val="accent1"/>
              </a:buClr>
              <a:buFont typeface="+mj-lt"/>
              <a:buAutoNum type="arabicPeriod"/>
            </a:pPr>
            <a:r>
              <a:rPr lang="en-US" sz="2448" dirty="0"/>
              <a:t>Use an Azure Pipeline agent on each environment to deploy faster</a:t>
            </a:r>
          </a:p>
          <a:p>
            <a:pPr marL="474394" indent="-474394">
              <a:lnSpc>
                <a:spcPct val="90000"/>
              </a:lnSpc>
              <a:spcBef>
                <a:spcPts val="1836"/>
              </a:spcBef>
              <a:buClr>
                <a:schemeClr val="accent1"/>
              </a:buClr>
              <a:buFont typeface="+mj-lt"/>
              <a:buAutoNum type="arabicPeriod"/>
            </a:pPr>
            <a:r>
              <a:rPr lang="en-US" sz="2448" dirty="0"/>
              <a:t>Ensure there are enough dedicated App Service </a:t>
            </a:r>
            <a:br>
              <a:rPr lang="en-US" sz="2448" dirty="0"/>
            </a:br>
            <a:r>
              <a:rPr lang="en-US" sz="2448" dirty="0"/>
              <a:t>workers to support the application</a:t>
            </a:r>
          </a:p>
          <a:p>
            <a:pPr marL="474394" indent="-474394">
              <a:lnSpc>
                <a:spcPct val="90000"/>
              </a:lnSpc>
              <a:spcBef>
                <a:spcPts val="1836"/>
              </a:spcBef>
              <a:buClr>
                <a:schemeClr val="accent1"/>
              </a:buClr>
              <a:buFont typeface="+mj-lt"/>
              <a:buAutoNum type="arabicPeriod"/>
            </a:pPr>
            <a:r>
              <a:rPr lang="en-US" sz="2448" dirty="0"/>
              <a:t>Ensure that the Azure Stack Hub is routable from the Internet</a:t>
            </a:r>
          </a:p>
          <a:p>
            <a:pPr marL="474394" indent="-474394">
              <a:lnSpc>
                <a:spcPct val="90000"/>
              </a:lnSpc>
              <a:spcBef>
                <a:spcPts val="1836"/>
              </a:spcBef>
              <a:buClr>
                <a:schemeClr val="accent1"/>
              </a:buClr>
              <a:buFont typeface="+mj-lt"/>
              <a:buAutoNum type="arabicPeriod"/>
            </a:pPr>
            <a:r>
              <a:rPr lang="en-US" sz="2448" dirty="0"/>
              <a:t>Configure autoscaling rules in Azure for true cloud-native scaling</a:t>
            </a:r>
          </a:p>
          <a:p>
            <a:pPr marL="474394" indent="-474394">
              <a:lnSpc>
                <a:spcPct val="90000"/>
              </a:lnSpc>
              <a:spcBef>
                <a:spcPts val="1836"/>
              </a:spcBef>
              <a:buClr>
                <a:schemeClr val="accent1"/>
              </a:buClr>
              <a:buFont typeface="+mj-lt"/>
              <a:buAutoNum type="arabicPeriod"/>
            </a:pPr>
            <a:endParaRPr lang="en-US" dirty="0"/>
          </a:p>
        </p:txBody>
      </p:sp>
    </p:spTree>
    <p:extLst>
      <p:ext uri="{BB962C8B-B14F-4D97-AF65-F5344CB8AC3E}">
        <p14:creationId xmlns:p14="http://schemas.microsoft.com/office/powerpoint/2010/main" val="141478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1.48148E-6 L 3.125E-6 -1.48148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BD61AF-3A82-4E2D-86CB-99968CAB7964}"/>
              </a:ext>
            </a:extLst>
          </p:cNvPr>
          <p:cNvPicPr>
            <a:picLocks noChangeAspect="1"/>
          </p:cNvPicPr>
          <p:nvPr/>
        </p:nvPicPr>
        <p:blipFill rotWithShape="1">
          <a:blip r:embed="rId3"/>
          <a:srcRect t="33094" b="22182"/>
          <a:stretch/>
        </p:blipFill>
        <p:spPr>
          <a:xfrm>
            <a:off x="302083" y="1264874"/>
            <a:ext cx="11833964" cy="3521416"/>
          </a:xfrm>
          <a:prstGeom prst="rect">
            <a:avLst/>
          </a:prstGeom>
          <a:effectLst>
            <a:outerShdw blurRad="88900" dist="38100" dir="2700000" algn="tl" rotWithShape="0">
              <a:prstClr val="black">
                <a:alpha val="30000"/>
              </a:prstClr>
            </a:outerShdw>
          </a:effectLst>
        </p:spPr>
      </p:pic>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1652" y="466732"/>
            <a:ext cx="11236276" cy="564947"/>
          </a:xfrm>
        </p:spPr>
        <p:txBody>
          <a:bodyPr/>
          <a:lstStyle/>
          <a:p>
            <a:r>
              <a:rPr lang="en-US"/>
              <a:t>Data sovereignty and data gravity </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2083" y="5177483"/>
            <a:ext cx="11833138" cy="819828"/>
            <a:chOff x="294498" y="4755906"/>
            <a:chExt cx="11603815" cy="803940"/>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55908"/>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Bring applications and services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to where data resides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55908"/>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Create robust applications that span across cloud boundaries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55906"/>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Meet regulatory, data privacy,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and compliance requirements</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90239" y="4981887"/>
            <a:ext cx="11055999"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73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 L 0 -2.59259E-6 " pathEditMode="relative" rAng="0" ptsTypes="AA">
                                      <p:cBhvr>
                                        <p:cTn id="12" dur="600" fill="hold"/>
                                        <p:tgtEl>
                                          <p:spTgt spid="19"/>
                                        </p:tgtEl>
                                        <p:attrNameLst>
                                          <p:attrName>ppt_x</p:attrName>
                                          <p:attrName>ppt_y</p:attrName>
                                        </p:attrNameLst>
                                      </p:cBhvr>
                                      <p:rCtr x="0" y="2245"/>
                                    </p:animMotion>
                                  </p:childTnLst>
                                </p:cTn>
                              </p:par>
                              <p:par>
                                <p:cTn id="13" presetID="10" presetClass="entr" presetSubtype="0" fill="hold" nodeType="withEffect">
                                  <p:stCondLst>
                                    <p:cond delay="1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150"/>
                                  </p:stCondLst>
                                  <p:childTnLst>
                                    <p:animMotion origin="layout" path="M 2.08333E-7 0.04606 L 2.08333E-7 1.48148E-6 " pathEditMode="relative" rAng="0" ptsTypes="AA">
                                      <p:cBhvr>
                                        <p:cTn id="17" dur="600" fill="hold"/>
                                        <p:tgtEl>
                                          <p:spTgt spid="1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6" y="1243790"/>
            <a:ext cx="8341028"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grpSp>
        <p:nvGrpSpPr>
          <p:cNvPr id="28" name="Group 27">
            <a:extLst>
              <a:ext uri="{FF2B5EF4-FFF2-40B4-BE49-F238E27FC236}">
                <a16:creationId xmlns:a16="http://schemas.microsoft.com/office/drawing/2014/main" id="{04082189-8F0C-467E-8CBB-8C3AE473D251}"/>
              </a:ext>
            </a:extLst>
          </p:cNvPr>
          <p:cNvGrpSpPr/>
          <p:nvPr/>
        </p:nvGrpSpPr>
        <p:grpSpPr>
          <a:xfrm>
            <a:off x="600760" y="3594393"/>
            <a:ext cx="749538" cy="749538"/>
            <a:chOff x="1373037" y="2628501"/>
            <a:chExt cx="766574" cy="766574"/>
          </a:xfrm>
        </p:grpSpPr>
        <p:sp>
          <p:nvSpPr>
            <p:cNvPr id="29" name="Oval 28">
              <a:extLst>
                <a:ext uri="{FF2B5EF4-FFF2-40B4-BE49-F238E27FC236}">
                  <a16:creationId xmlns:a16="http://schemas.microsoft.com/office/drawing/2014/main" id="{E924282E-C2BD-46A4-A774-C72713C50D84}"/>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30" name="people_12" title="Icon of three people">
              <a:extLst>
                <a:ext uri="{FF2B5EF4-FFF2-40B4-BE49-F238E27FC236}">
                  <a16:creationId xmlns:a16="http://schemas.microsoft.com/office/drawing/2014/main" id="{2B384D2F-1597-4264-A9CE-CB6AB30993FD}"/>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199292" y="282635"/>
            <a:ext cx="11236276" cy="564947"/>
          </a:xfrm>
        </p:spPr>
        <p:txBody>
          <a:bodyPr/>
          <a:lstStyle/>
          <a:p>
            <a:r>
              <a:rPr lang="en-US" dirty="0"/>
              <a:t>Data sovereignty and data gravity</a:t>
            </a:r>
          </a:p>
        </p:txBody>
      </p:sp>
      <p:sp>
        <p:nvSpPr>
          <p:cNvPr id="4" name="Rectangle 3">
            <a:extLst>
              <a:ext uri="{FF2B5EF4-FFF2-40B4-BE49-F238E27FC236}">
                <a16:creationId xmlns:a16="http://schemas.microsoft.com/office/drawing/2014/main" id="{E17C2822-94A8-43B8-B3B8-B54A899B999B}"/>
              </a:ext>
            </a:extLst>
          </p:cNvPr>
          <p:cNvSpPr/>
          <p:nvPr/>
        </p:nvSpPr>
        <p:spPr bwMode="auto">
          <a:xfrm>
            <a:off x="8852966" y="498"/>
            <a:ext cx="3273756" cy="6993533"/>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491953" rIns="186494" bIns="149196" numCol="1" rtlCol="0" anchor="t" anchorCtr="0" compatLnSpc="1">
            <a:prstTxWarp prst="textNoShape">
              <a:avLst/>
            </a:prstTxWarp>
          </a:bodyPr>
          <a:lstStyle/>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User enters data into Azure-based web app</a:t>
            </a:r>
          </a:p>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Application commits data to database</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over </a:t>
            </a:r>
            <a:r>
              <a:rPr lang="en-US" sz="1836" dirty="0" err="1">
                <a:gradFill>
                  <a:gsLst>
                    <a:gs pos="40075">
                      <a:srgbClr val="353535"/>
                    </a:gs>
                    <a:gs pos="30000">
                      <a:srgbClr val="353535"/>
                    </a:gs>
                  </a:gsLst>
                  <a:lin ang="5400000" scaled="0"/>
                </a:gradFill>
                <a:latin typeface="Segoe UI Semilight"/>
              </a:rPr>
              <a:t>VNet</a:t>
            </a:r>
            <a:r>
              <a:rPr lang="en-US" sz="1836" dirty="0">
                <a:gradFill>
                  <a:gsLst>
                    <a:gs pos="40075">
                      <a:srgbClr val="353535"/>
                    </a:gs>
                    <a:gs pos="30000">
                      <a:srgbClr val="353535"/>
                    </a:gs>
                  </a:gsLst>
                  <a:lin ang="5400000" scaled="0"/>
                </a:gradFill>
                <a:latin typeface="Segoe UI Semilight"/>
              </a:rPr>
              <a:t> to </a:t>
            </a:r>
            <a:r>
              <a:rPr lang="en-US" sz="1836" dirty="0" err="1">
                <a:gradFill>
                  <a:gsLst>
                    <a:gs pos="40075">
                      <a:srgbClr val="353535"/>
                    </a:gs>
                    <a:gs pos="30000">
                      <a:srgbClr val="353535"/>
                    </a:gs>
                  </a:gsLst>
                  <a:lin ang="5400000" scaled="0"/>
                </a:gradFill>
                <a:latin typeface="Segoe UI Semilight"/>
              </a:rPr>
              <a:t>VNet</a:t>
            </a:r>
            <a:r>
              <a:rPr lang="en-US" sz="1836" dirty="0">
                <a:gradFill>
                  <a:gsLst>
                    <a:gs pos="40075">
                      <a:srgbClr val="353535"/>
                    </a:gs>
                    <a:gs pos="30000">
                      <a:srgbClr val="353535"/>
                    </a:gs>
                  </a:gsLst>
                  <a:lin ang="5400000" scaled="0"/>
                </a:gradFill>
                <a:latin typeface="Segoe UI Semilight"/>
              </a:rPr>
              <a:t>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VPN connection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to Azure Stack Hub</a:t>
            </a:r>
          </a:p>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Data is stored in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SQL database on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VM in Azure Stack Hub</a:t>
            </a:r>
          </a:p>
          <a:p>
            <a:pPr marL="349656" indent="-349656" defTabSz="950846" fontAlgn="base">
              <a:lnSpc>
                <a:spcPct val="90000"/>
              </a:lnSpc>
              <a:spcBef>
                <a:spcPts val="1224"/>
              </a:spcBef>
              <a:spcAft>
                <a:spcPct val="0"/>
              </a:spcAft>
              <a:buClr>
                <a:srgbClr val="0078D7"/>
              </a:buClr>
              <a:buFont typeface="+mj-lt"/>
              <a:buAutoNum type="arabicPeriod"/>
            </a:pPr>
            <a:endParaRPr lang="en-US" sz="1836" dirty="0">
              <a:gradFill>
                <a:gsLst>
                  <a:gs pos="40075">
                    <a:srgbClr val="353535"/>
                  </a:gs>
                  <a:gs pos="30000">
                    <a:srgbClr val="353535"/>
                  </a:gs>
                </a:gsLst>
                <a:lin ang="5400000" scaled="0"/>
              </a:gradFill>
              <a:latin typeface="Segoe UI Semilight"/>
            </a:endParaRPr>
          </a:p>
          <a:p>
            <a:pPr marL="349656" indent="-349656" defTabSz="950846" fontAlgn="base">
              <a:lnSpc>
                <a:spcPct val="90000"/>
              </a:lnSpc>
              <a:spcBef>
                <a:spcPts val="1224"/>
              </a:spcBef>
              <a:spcAft>
                <a:spcPct val="0"/>
              </a:spcAft>
              <a:buClr>
                <a:srgbClr val="0078D7"/>
              </a:buClr>
              <a:buFont typeface="+mj-lt"/>
              <a:buAutoNum type="arabicPeriod"/>
            </a:pPr>
            <a:endParaRPr lang="en-US" sz="1836" dirty="0">
              <a:gradFill>
                <a:gsLst>
                  <a:gs pos="40075">
                    <a:srgbClr val="353535"/>
                  </a:gs>
                  <a:gs pos="30000">
                    <a:srgbClr val="353535"/>
                  </a:gs>
                </a:gsLst>
                <a:lin ang="5400000" scaled="0"/>
              </a:gradFill>
              <a:latin typeface="Segoe UI Semilight"/>
            </a:endParaRPr>
          </a:p>
        </p:txBody>
      </p:sp>
      <p:sp>
        <p:nvSpPr>
          <p:cNvPr id="6" name="Rectangle 5">
            <a:extLst>
              <a:ext uri="{FF2B5EF4-FFF2-40B4-BE49-F238E27FC236}">
                <a16:creationId xmlns:a16="http://schemas.microsoft.com/office/drawing/2014/main" id="{CBACDEDA-20E0-4DD2-ABCD-43BC19BFD1DC}"/>
              </a:ext>
            </a:extLst>
          </p:cNvPr>
          <p:cNvSpPr/>
          <p:nvPr/>
        </p:nvSpPr>
        <p:spPr>
          <a:xfrm>
            <a:off x="2037587" y="2320674"/>
            <a:ext cx="2993317" cy="3296978"/>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sp>
        <p:nvSpPr>
          <p:cNvPr id="9" name="Rectangle 8">
            <a:extLst>
              <a:ext uri="{FF2B5EF4-FFF2-40B4-BE49-F238E27FC236}">
                <a16:creationId xmlns:a16="http://schemas.microsoft.com/office/drawing/2014/main" id="{E013ED16-5D08-4CBE-8B58-71F4E6B8BAC7}"/>
              </a:ext>
            </a:extLst>
          </p:cNvPr>
          <p:cNvSpPr/>
          <p:nvPr/>
        </p:nvSpPr>
        <p:spPr>
          <a:xfrm>
            <a:off x="3305052" y="2832162"/>
            <a:ext cx="1605677" cy="2650725"/>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endParaRPr lang="en-US" sz="2040">
              <a:gradFill>
                <a:gsLst>
                  <a:gs pos="0">
                    <a:srgbClr val="353535"/>
                  </a:gs>
                  <a:gs pos="100000">
                    <a:srgbClr val="353535"/>
                  </a:gs>
                </a:gsLst>
                <a:lin ang="5400000" scaled="0"/>
              </a:gradFill>
              <a:latin typeface="Segoe UI Light"/>
              <a:cs typeface="Segoe UI" pitchFamily="34" charset="0"/>
            </a:endParaRPr>
          </a:p>
        </p:txBody>
      </p:sp>
      <p:grpSp>
        <p:nvGrpSpPr>
          <p:cNvPr id="34" name="Group 33">
            <a:extLst>
              <a:ext uri="{FF2B5EF4-FFF2-40B4-BE49-F238E27FC236}">
                <a16:creationId xmlns:a16="http://schemas.microsoft.com/office/drawing/2014/main" id="{0D7F907A-C494-416E-988B-98AF3C0BE341}"/>
              </a:ext>
            </a:extLst>
          </p:cNvPr>
          <p:cNvGrpSpPr/>
          <p:nvPr/>
        </p:nvGrpSpPr>
        <p:grpSpPr>
          <a:xfrm>
            <a:off x="3847581" y="3173577"/>
            <a:ext cx="520619" cy="1967891"/>
            <a:chOff x="3771286" y="3086101"/>
            <a:chExt cx="510530" cy="1929754"/>
          </a:xfrm>
        </p:grpSpPr>
        <p:pic>
          <p:nvPicPr>
            <p:cNvPr id="14" name="Picture 13" descr="A picture containing object, first-aid kit&#10;&#10;Description generated with high confidence">
              <a:extLst>
                <a:ext uri="{FF2B5EF4-FFF2-40B4-BE49-F238E27FC236}">
                  <a16:creationId xmlns:a16="http://schemas.microsoft.com/office/drawing/2014/main" id="{60162FB5-2999-4C6F-BCA4-394D95AC4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324" y="3086101"/>
              <a:ext cx="476698" cy="476696"/>
            </a:xfrm>
            <a:prstGeom prst="rect">
              <a:avLst/>
            </a:prstGeom>
          </p:spPr>
        </p:pic>
        <p:pic>
          <p:nvPicPr>
            <p:cNvPr id="15" name="Picture 14">
              <a:extLst>
                <a:ext uri="{FF2B5EF4-FFF2-40B4-BE49-F238E27FC236}">
                  <a16:creationId xmlns:a16="http://schemas.microsoft.com/office/drawing/2014/main" id="{F8A4E98A-E187-4A54-9F21-1179EBF99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286" y="4505325"/>
              <a:ext cx="510530" cy="510530"/>
            </a:xfrm>
            <a:prstGeom prst="rect">
              <a:avLst/>
            </a:prstGeom>
          </p:spPr>
        </p:pic>
      </p:grpSp>
      <p:sp>
        <p:nvSpPr>
          <p:cNvPr id="5" name="Rectangle 4">
            <a:extLst>
              <a:ext uri="{FF2B5EF4-FFF2-40B4-BE49-F238E27FC236}">
                <a16:creationId xmlns:a16="http://schemas.microsoft.com/office/drawing/2014/main" id="{8DB7E313-31D6-4754-9B5E-89A2056461F5}"/>
              </a:ext>
            </a:extLst>
          </p:cNvPr>
          <p:cNvSpPr/>
          <p:nvPr/>
        </p:nvSpPr>
        <p:spPr>
          <a:xfrm>
            <a:off x="5940191" y="2320675"/>
            <a:ext cx="2316917" cy="329697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sp>
        <p:nvSpPr>
          <p:cNvPr id="16" name="Rectangle 15">
            <a:extLst>
              <a:ext uri="{FF2B5EF4-FFF2-40B4-BE49-F238E27FC236}">
                <a16:creationId xmlns:a16="http://schemas.microsoft.com/office/drawing/2014/main" id="{5BEEC52F-F682-4028-8A6F-CF48DE19F249}"/>
              </a:ext>
            </a:extLst>
          </p:cNvPr>
          <p:cNvSpPr/>
          <p:nvPr/>
        </p:nvSpPr>
        <p:spPr>
          <a:xfrm>
            <a:off x="6099329" y="2832162"/>
            <a:ext cx="1998640" cy="2650724"/>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endParaRPr lang="en-US" sz="2040">
              <a:gradFill>
                <a:gsLst>
                  <a:gs pos="0">
                    <a:srgbClr val="353535"/>
                  </a:gs>
                  <a:gs pos="100000">
                    <a:srgbClr val="353535"/>
                  </a:gs>
                </a:gsLst>
                <a:lin ang="5400000" scaled="0"/>
              </a:gradFill>
              <a:latin typeface="Segoe UI Light"/>
              <a:cs typeface="Segoe UI" pitchFamily="34" charset="0"/>
            </a:endParaRPr>
          </a:p>
        </p:txBody>
      </p:sp>
      <p:pic>
        <p:nvPicPr>
          <p:cNvPr id="24" name="Picture 23" descr="A close up of a logo&#10;&#10;Description generated with high confidence">
            <a:extLst>
              <a:ext uri="{FF2B5EF4-FFF2-40B4-BE49-F238E27FC236}">
                <a16:creationId xmlns:a16="http://schemas.microsoft.com/office/drawing/2014/main" id="{907B87F6-79BC-414F-80E7-B008E0C55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562" y="3628560"/>
            <a:ext cx="681205" cy="681205"/>
          </a:xfrm>
          <a:prstGeom prst="rect">
            <a:avLst/>
          </a:prstGeom>
          <a:ln>
            <a:noFill/>
          </a:ln>
        </p:spPr>
      </p:pic>
      <p:cxnSp>
        <p:nvCxnSpPr>
          <p:cNvPr id="26" name="Straight Arrow Connector 25">
            <a:extLst>
              <a:ext uri="{FF2B5EF4-FFF2-40B4-BE49-F238E27FC236}">
                <a16:creationId xmlns:a16="http://schemas.microsoft.com/office/drawing/2014/main" id="{ECD99919-90EC-4F3E-8276-FB8A6511A797}"/>
              </a:ext>
            </a:extLst>
          </p:cNvPr>
          <p:cNvCxnSpPr>
            <a:cxnSpLocks/>
          </p:cNvCxnSpPr>
          <p:nvPr/>
        </p:nvCxnSpPr>
        <p:spPr>
          <a:xfrm>
            <a:off x="1336297" y="3969162"/>
            <a:ext cx="771428" cy="0"/>
          </a:xfrm>
          <a:prstGeom prst="straightConnector1">
            <a:avLst/>
          </a:prstGeom>
          <a:noFill/>
          <a:ln w="15875" cap="flat" cmpd="sng" algn="ctr">
            <a:solidFill>
              <a:schemeClr val="accent3"/>
            </a:solidFill>
            <a:prstDash val="sysDash"/>
            <a:headEnd type="none" w="lg" len="med"/>
            <a:tailEnd type="arrow"/>
          </a:ln>
          <a:effectLst/>
        </p:spPr>
      </p:cxnSp>
      <p:pic>
        <p:nvPicPr>
          <p:cNvPr id="36" name="Picture 35" descr="A picture containing object, first-aid kit&#10;&#10;Description generated with high confidence">
            <a:extLst>
              <a:ext uri="{FF2B5EF4-FFF2-40B4-BE49-F238E27FC236}">
                <a16:creationId xmlns:a16="http://schemas.microsoft.com/office/drawing/2014/main" id="{50902476-7C14-427E-B75E-F2A5A2388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071" y="3173578"/>
            <a:ext cx="486119" cy="486117"/>
          </a:xfrm>
          <a:prstGeom prst="rect">
            <a:avLst/>
          </a:prstGeom>
        </p:spPr>
      </p:pic>
      <p:pic>
        <p:nvPicPr>
          <p:cNvPr id="37" name="Picture 36">
            <a:extLst>
              <a:ext uri="{FF2B5EF4-FFF2-40B4-BE49-F238E27FC236}">
                <a16:creationId xmlns:a16="http://schemas.microsoft.com/office/drawing/2014/main" id="{7FA835DA-3755-4E3B-8269-06F78BBA8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550" y="4620850"/>
            <a:ext cx="520619" cy="520619"/>
          </a:xfrm>
          <a:prstGeom prst="rect">
            <a:avLst/>
          </a:prstGeom>
        </p:spPr>
      </p:pic>
      <p:grpSp>
        <p:nvGrpSpPr>
          <p:cNvPr id="41" name="Group 40">
            <a:extLst>
              <a:ext uri="{FF2B5EF4-FFF2-40B4-BE49-F238E27FC236}">
                <a16:creationId xmlns:a16="http://schemas.microsoft.com/office/drawing/2014/main" id="{46FB1560-980D-479E-A4DC-20A3325BB238}"/>
              </a:ext>
            </a:extLst>
          </p:cNvPr>
          <p:cNvGrpSpPr/>
          <p:nvPr/>
        </p:nvGrpSpPr>
        <p:grpSpPr>
          <a:xfrm>
            <a:off x="6817491" y="3912251"/>
            <a:ext cx="602735" cy="456042"/>
            <a:chOff x="6683640" y="3866257"/>
            <a:chExt cx="591054" cy="447204"/>
          </a:xfrm>
        </p:grpSpPr>
        <p:pic>
          <p:nvPicPr>
            <p:cNvPr id="39" name="Picture 38" descr="A picture containing electronics, display&#10;&#10;Description generated with very high confidence">
              <a:extLst>
                <a:ext uri="{FF2B5EF4-FFF2-40B4-BE49-F238E27FC236}">
                  <a16:creationId xmlns:a16="http://schemas.microsoft.com/office/drawing/2014/main" id="{9C23C423-7AF7-4F02-8D0F-780EF0E94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3640" y="3866257"/>
              <a:ext cx="381084" cy="381084"/>
            </a:xfrm>
            <a:prstGeom prst="rect">
              <a:avLst/>
            </a:prstGeom>
          </p:spPr>
        </p:pic>
        <p:pic>
          <p:nvPicPr>
            <p:cNvPr id="40" name="Picture 39" descr="A close up of a sign&#10;&#10;Description generated with high confidence">
              <a:extLst>
                <a:ext uri="{FF2B5EF4-FFF2-40B4-BE49-F238E27FC236}">
                  <a16:creationId xmlns:a16="http://schemas.microsoft.com/office/drawing/2014/main" id="{A002815A-45C4-4615-AE69-C05765C508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4414" y="3983181"/>
              <a:ext cx="330280" cy="330280"/>
            </a:xfrm>
            <a:prstGeom prst="rect">
              <a:avLst/>
            </a:prstGeom>
          </p:spPr>
        </p:pic>
      </p:grpSp>
      <p:grpSp>
        <p:nvGrpSpPr>
          <p:cNvPr id="45" name="Group 44">
            <a:extLst>
              <a:ext uri="{FF2B5EF4-FFF2-40B4-BE49-F238E27FC236}">
                <a16:creationId xmlns:a16="http://schemas.microsoft.com/office/drawing/2014/main" id="{04568B23-010E-467C-87EF-02015266F85A}"/>
              </a:ext>
            </a:extLst>
          </p:cNvPr>
          <p:cNvGrpSpPr/>
          <p:nvPr/>
        </p:nvGrpSpPr>
        <p:grpSpPr>
          <a:xfrm>
            <a:off x="2993870" y="3876890"/>
            <a:ext cx="567355" cy="184547"/>
            <a:chOff x="2934119" y="3835946"/>
            <a:chExt cx="556360" cy="180970"/>
          </a:xfrm>
        </p:grpSpPr>
        <p:cxnSp>
          <p:nvCxnSpPr>
            <p:cNvPr id="43" name="Straight Arrow Connector 42">
              <a:extLst>
                <a:ext uri="{FF2B5EF4-FFF2-40B4-BE49-F238E27FC236}">
                  <a16:creationId xmlns:a16="http://schemas.microsoft.com/office/drawing/2014/main" id="{CC35E15F-1C4C-486A-B5C8-0B3B4D85A632}"/>
                </a:ext>
              </a:extLst>
            </p:cNvPr>
            <p:cNvCxnSpPr/>
            <p:nvPr/>
          </p:nvCxnSpPr>
          <p:spPr>
            <a:xfrm flipH="1">
              <a:off x="2934119" y="3835946"/>
              <a:ext cx="502417" cy="0"/>
            </a:xfrm>
            <a:prstGeom prst="straightConnector1">
              <a:avLst/>
            </a:prstGeom>
            <a:noFill/>
            <a:ln w="15875" cap="flat" cmpd="sng" algn="ctr">
              <a:solidFill>
                <a:schemeClr val="accent3"/>
              </a:solidFill>
              <a:prstDash val="sysDash"/>
              <a:headEnd type="none" w="lg" len="med"/>
              <a:tailEnd type="arrow"/>
            </a:ln>
            <a:effectLst/>
          </p:spPr>
        </p:cxnSp>
        <p:cxnSp>
          <p:nvCxnSpPr>
            <p:cNvPr id="44" name="Straight Arrow Connector 43">
              <a:extLst>
                <a:ext uri="{FF2B5EF4-FFF2-40B4-BE49-F238E27FC236}">
                  <a16:creationId xmlns:a16="http://schemas.microsoft.com/office/drawing/2014/main" id="{8A00C471-67A8-47C0-AD73-F72825B49624}"/>
                </a:ext>
              </a:extLst>
            </p:cNvPr>
            <p:cNvCxnSpPr>
              <a:cxnSpLocks/>
            </p:cNvCxnSpPr>
            <p:nvPr/>
          </p:nvCxnSpPr>
          <p:spPr>
            <a:xfrm>
              <a:off x="2988062" y="4016916"/>
              <a:ext cx="502417" cy="0"/>
            </a:xfrm>
            <a:prstGeom prst="straightConnector1">
              <a:avLst/>
            </a:prstGeom>
            <a:noFill/>
            <a:ln w="15875" cap="flat" cmpd="sng" algn="ctr">
              <a:solidFill>
                <a:schemeClr val="accent3"/>
              </a:solidFill>
              <a:prstDash val="sysDash"/>
              <a:headEnd type="none" w="lg" len="med"/>
              <a:tailEnd type="arrow"/>
            </a:ln>
            <a:effectLst/>
          </p:spPr>
        </p:cxnSp>
      </p:grpSp>
      <p:grpSp>
        <p:nvGrpSpPr>
          <p:cNvPr id="46" name="Group 45">
            <a:extLst>
              <a:ext uri="{FF2B5EF4-FFF2-40B4-BE49-F238E27FC236}">
                <a16:creationId xmlns:a16="http://schemas.microsoft.com/office/drawing/2014/main" id="{E11173FF-7083-4F90-B3F6-98CCF0405028}"/>
              </a:ext>
            </a:extLst>
          </p:cNvPr>
          <p:cNvGrpSpPr/>
          <p:nvPr/>
        </p:nvGrpSpPr>
        <p:grpSpPr>
          <a:xfrm flipH="1">
            <a:off x="4647447" y="3876890"/>
            <a:ext cx="1676199" cy="184547"/>
            <a:chOff x="2934119" y="3835946"/>
            <a:chExt cx="556360" cy="180970"/>
          </a:xfrm>
        </p:grpSpPr>
        <p:cxnSp>
          <p:nvCxnSpPr>
            <p:cNvPr id="47" name="Straight Arrow Connector 46">
              <a:extLst>
                <a:ext uri="{FF2B5EF4-FFF2-40B4-BE49-F238E27FC236}">
                  <a16:creationId xmlns:a16="http://schemas.microsoft.com/office/drawing/2014/main" id="{EA650E3D-8F5C-4D47-ABE8-D8350856091C}"/>
                </a:ext>
              </a:extLst>
            </p:cNvPr>
            <p:cNvCxnSpPr/>
            <p:nvPr/>
          </p:nvCxnSpPr>
          <p:spPr>
            <a:xfrm flipH="1">
              <a:off x="2934119" y="3835946"/>
              <a:ext cx="502417" cy="0"/>
            </a:xfrm>
            <a:prstGeom prst="straightConnector1">
              <a:avLst/>
            </a:prstGeom>
            <a:noFill/>
            <a:ln w="15875" cap="flat" cmpd="sng" algn="ctr">
              <a:solidFill>
                <a:schemeClr val="accent3"/>
              </a:solidFill>
              <a:prstDash val="sysDash"/>
              <a:headEnd type="none" w="lg" len="med"/>
              <a:tailEnd type="arrow"/>
            </a:ln>
            <a:effectLst/>
          </p:spPr>
        </p:cxnSp>
        <p:cxnSp>
          <p:nvCxnSpPr>
            <p:cNvPr id="48" name="Straight Arrow Connector 47">
              <a:extLst>
                <a:ext uri="{FF2B5EF4-FFF2-40B4-BE49-F238E27FC236}">
                  <a16:creationId xmlns:a16="http://schemas.microsoft.com/office/drawing/2014/main" id="{FDDAE998-FBDE-48D7-9CE2-3BC170B3754F}"/>
                </a:ext>
              </a:extLst>
            </p:cNvPr>
            <p:cNvCxnSpPr>
              <a:cxnSpLocks/>
            </p:cNvCxnSpPr>
            <p:nvPr/>
          </p:nvCxnSpPr>
          <p:spPr>
            <a:xfrm>
              <a:off x="2988062" y="4016916"/>
              <a:ext cx="502417" cy="0"/>
            </a:xfrm>
            <a:prstGeom prst="straightConnector1">
              <a:avLst/>
            </a:prstGeom>
            <a:noFill/>
            <a:ln w="15875" cap="flat" cmpd="sng" algn="ctr">
              <a:solidFill>
                <a:schemeClr val="accent3"/>
              </a:solidFill>
              <a:prstDash val="sysDash"/>
              <a:headEnd type="none" w="lg" len="med"/>
              <a:tailEnd type="arrow"/>
            </a:ln>
            <a:effectLst/>
          </p:spPr>
        </p:cxnSp>
      </p:grpSp>
      <p:sp>
        <p:nvSpPr>
          <p:cNvPr id="49" name="Oval 48">
            <a:extLst>
              <a:ext uri="{FF2B5EF4-FFF2-40B4-BE49-F238E27FC236}">
                <a16:creationId xmlns:a16="http://schemas.microsoft.com/office/drawing/2014/main" id="{BBBB310A-78DD-4ED5-9B7B-CE6A8F0FD6B5}"/>
              </a:ext>
            </a:extLst>
          </p:cNvPr>
          <p:cNvSpPr/>
          <p:nvPr/>
        </p:nvSpPr>
        <p:spPr>
          <a:xfrm>
            <a:off x="1507449" y="3790348"/>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1</a:t>
            </a:r>
          </a:p>
        </p:txBody>
      </p:sp>
      <p:sp>
        <p:nvSpPr>
          <p:cNvPr id="50" name="Oval 49">
            <a:extLst>
              <a:ext uri="{FF2B5EF4-FFF2-40B4-BE49-F238E27FC236}">
                <a16:creationId xmlns:a16="http://schemas.microsoft.com/office/drawing/2014/main" id="{9BEC6D77-288E-440B-8BF4-933E76BA2A3B}"/>
              </a:ext>
            </a:extLst>
          </p:cNvPr>
          <p:cNvSpPr/>
          <p:nvPr/>
        </p:nvSpPr>
        <p:spPr>
          <a:xfrm>
            <a:off x="5299053" y="3790348"/>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2</a:t>
            </a:r>
          </a:p>
        </p:txBody>
      </p:sp>
      <p:sp>
        <p:nvSpPr>
          <p:cNvPr id="51" name="Oval 50">
            <a:extLst>
              <a:ext uri="{FF2B5EF4-FFF2-40B4-BE49-F238E27FC236}">
                <a16:creationId xmlns:a16="http://schemas.microsoft.com/office/drawing/2014/main" id="{D111CBE1-69A1-40D4-B919-CD501FC13835}"/>
              </a:ext>
            </a:extLst>
          </p:cNvPr>
          <p:cNvSpPr/>
          <p:nvPr/>
        </p:nvSpPr>
        <p:spPr>
          <a:xfrm>
            <a:off x="8003702" y="3790348"/>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3</a:t>
            </a:r>
          </a:p>
        </p:txBody>
      </p:sp>
    </p:spTree>
    <p:extLst>
      <p:ext uri="{BB962C8B-B14F-4D97-AF65-F5344CB8AC3E}">
        <p14:creationId xmlns:p14="http://schemas.microsoft.com/office/powerpoint/2010/main" val="36926479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5" y="1243790"/>
            <a:ext cx="11825466"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37" name="TextBox 36">
            <a:extLst>
              <a:ext uri="{FF2B5EF4-FFF2-40B4-BE49-F238E27FC236}">
                <a16:creationId xmlns:a16="http://schemas.microsoft.com/office/drawing/2014/main" id="{3A025B2F-A015-4940-B0DE-28E2E66D52FB}"/>
              </a:ext>
            </a:extLst>
          </p:cNvPr>
          <p:cNvSpPr txBox="1"/>
          <p:nvPr/>
        </p:nvSpPr>
        <p:spPr>
          <a:xfrm>
            <a:off x="4434386" y="5091426"/>
            <a:ext cx="804715" cy="288137"/>
          </a:xfrm>
          <a:prstGeom prst="rect">
            <a:avLst/>
          </a:prstGeom>
          <a:solidFill>
            <a:schemeClr val="bg1"/>
          </a:solidFill>
        </p:spPr>
        <p:txBody>
          <a:bodyPr wrap="square" lIns="0" tIns="0" rIns="0" bIns="0" rtlCol="0">
            <a:spAutoFit/>
          </a:bodyPr>
          <a:lstStyle/>
          <a:p>
            <a:pPr algn="ctr" defTabSz="932563">
              <a:lnSpc>
                <a:spcPct val="90000"/>
              </a:lnSpc>
            </a:pPr>
            <a:r>
              <a:rPr lang="en-US" sz="1020">
                <a:gradFill>
                  <a:gsLst>
                    <a:gs pos="83000">
                      <a:srgbClr val="353535"/>
                    </a:gs>
                    <a:gs pos="100000">
                      <a:srgbClr val="353535"/>
                    </a:gs>
                  </a:gsLst>
                  <a:lin ang="5400000" scaled="1"/>
                </a:gradFill>
                <a:latin typeface="Segoe UI Semilight"/>
              </a:rPr>
              <a:t>Hybrid Connection</a:t>
            </a: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Data sovereignty and data gravity</a:t>
            </a:r>
          </a:p>
        </p:txBody>
      </p:sp>
      <p:sp>
        <p:nvSpPr>
          <p:cNvPr id="36" name="Rectangle 35">
            <a:extLst>
              <a:ext uri="{FF2B5EF4-FFF2-40B4-BE49-F238E27FC236}">
                <a16:creationId xmlns:a16="http://schemas.microsoft.com/office/drawing/2014/main" id="{64F93D5E-28BE-430B-91B3-3B16B87E77B1}"/>
              </a:ext>
            </a:extLst>
          </p:cNvPr>
          <p:cNvSpPr/>
          <p:nvPr/>
        </p:nvSpPr>
        <p:spPr>
          <a:xfrm>
            <a:off x="601653" y="1457484"/>
            <a:ext cx="3795454" cy="4564476"/>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a:t>
            </a:r>
          </a:p>
        </p:txBody>
      </p:sp>
      <p:pic>
        <p:nvPicPr>
          <p:cNvPr id="38" name="Picture 8" descr="Image result for azure biztalk icon manager">
            <a:extLst>
              <a:ext uri="{FF2B5EF4-FFF2-40B4-BE49-F238E27FC236}">
                <a16:creationId xmlns:a16="http://schemas.microsoft.com/office/drawing/2014/main" id="{20E8B621-DCBE-47D3-9E2D-D19CF8CCC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713" y="4686249"/>
            <a:ext cx="408260" cy="2741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1937369-12D5-4F1C-A2C3-D5ECB5ACD313}"/>
              </a:ext>
            </a:extLst>
          </p:cNvPr>
          <p:cNvSpPr/>
          <p:nvPr/>
        </p:nvSpPr>
        <p:spPr>
          <a:xfrm>
            <a:off x="862219" y="2083156"/>
            <a:ext cx="3274320" cy="3667580"/>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endParaRPr lang="en-US" sz="2040">
              <a:gradFill>
                <a:gsLst>
                  <a:gs pos="0">
                    <a:srgbClr val="353535"/>
                  </a:gs>
                  <a:gs pos="100000">
                    <a:srgbClr val="353535"/>
                  </a:gs>
                </a:gsLst>
                <a:lin ang="5400000" scaled="0"/>
              </a:gradFill>
              <a:latin typeface="Segoe UI Light"/>
              <a:cs typeface="Segoe UI" pitchFamily="34" charset="0"/>
            </a:endParaRPr>
          </a:p>
        </p:txBody>
      </p:sp>
      <p:sp>
        <p:nvSpPr>
          <p:cNvPr id="16" name="Rectangle 15">
            <a:extLst>
              <a:ext uri="{FF2B5EF4-FFF2-40B4-BE49-F238E27FC236}">
                <a16:creationId xmlns:a16="http://schemas.microsoft.com/office/drawing/2014/main" id="{766D6258-486C-41B5-ABCB-DD5C70671355}"/>
              </a:ext>
            </a:extLst>
          </p:cNvPr>
          <p:cNvSpPr/>
          <p:nvPr/>
        </p:nvSpPr>
        <p:spPr>
          <a:xfrm>
            <a:off x="7100981" y="2066178"/>
            <a:ext cx="4483947" cy="3955780"/>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Hub—Tenant</a:t>
            </a:r>
          </a:p>
        </p:txBody>
      </p:sp>
      <p:sp>
        <p:nvSpPr>
          <p:cNvPr id="40" name="Rectangle 39">
            <a:extLst>
              <a:ext uri="{FF2B5EF4-FFF2-40B4-BE49-F238E27FC236}">
                <a16:creationId xmlns:a16="http://schemas.microsoft.com/office/drawing/2014/main" id="{46E0632C-3222-4101-A0A6-F538EF583C63}"/>
              </a:ext>
            </a:extLst>
          </p:cNvPr>
          <p:cNvSpPr/>
          <p:nvPr/>
        </p:nvSpPr>
        <p:spPr>
          <a:xfrm>
            <a:off x="6845321" y="1457481"/>
            <a:ext cx="4995264" cy="4935946"/>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32563" fontAlgn="base">
              <a:lnSpc>
                <a:spcPct val="90000"/>
              </a:lnSpc>
              <a:spcBef>
                <a:spcPct val="0"/>
              </a:spcBef>
              <a:spcAft>
                <a:spcPct val="0"/>
              </a:spcAft>
            </a:pPr>
            <a:r>
              <a:rPr lang="en-US" sz="1428">
                <a:gradFill>
                  <a:gsLst>
                    <a:gs pos="40075">
                      <a:srgbClr val="353535"/>
                    </a:gs>
                    <a:gs pos="30000">
                      <a:srgbClr val="353535"/>
                    </a:gs>
                  </a:gsLst>
                  <a:lin ang="5400000" scaled="0"/>
                </a:gradFill>
                <a:latin typeface="Segoe UI Semilight"/>
              </a:rPr>
              <a:t>Corporate Network</a:t>
            </a:r>
          </a:p>
        </p:txBody>
      </p:sp>
      <p:grpSp>
        <p:nvGrpSpPr>
          <p:cNvPr id="7" name="Group 6">
            <a:extLst>
              <a:ext uri="{FF2B5EF4-FFF2-40B4-BE49-F238E27FC236}">
                <a16:creationId xmlns:a16="http://schemas.microsoft.com/office/drawing/2014/main" id="{940248B4-6451-4A49-84E4-1881BAFDC952}"/>
              </a:ext>
            </a:extLst>
          </p:cNvPr>
          <p:cNvGrpSpPr/>
          <p:nvPr/>
        </p:nvGrpSpPr>
        <p:grpSpPr>
          <a:xfrm>
            <a:off x="3952209" y="1899437"/>
            <a:ext cx="375579" cy="375579"/>
            <a:chOff x="3605920" y="1847850"/>
            <a:chExt cx="368300" cy="368300"/>
          </a:xfrm>
        </p:grpSpPr>
        <p:sp>
          <p:nvSpPr>
            <p:cNvPr id="6" name="Oval 5">
              <a:extLst>
                <a:ext uri="{FF2B5EF4-FFF2-40B4-BE49-F238E27FC236}">
                  <a16:creationId xmlns:a16="http://schemas.microsoft.com/office/drawing/2014/main" id="{E38E9E8E-9136-4A57-AF21-5DE56EAF57AD}"/>
                </a:ext>
              </a:extLst>
            </p:cNvPr>
            <p:cNvSpPr/>
            <p:nvPr/>
          </p:nvSpPr>
          <p:spPr bwMode="auto">
            <a:xfrm>
              <a:off x="3605920" y="1847850"/>
              <a:ext cx="368300" cy="36830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pic>
          <p:nvPicPr>
            <p:cNvPr id="39" name="Picture 10" descr="Image result for azure resource group logo">
              <a:extLst>
                <a:ext uri="{FF2B5EF4-FFF2-40B4-BE49-F238E27FC236}">
                  <a16:creationId xmlns:a16="http://schemas.microsoft.com/office/drawing/2014/main" id="{1B031E8A-D5C5-4683-BEEF-9FA5D828A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771" y="1894702"/>
              <a:ext cx="274598" cy="274596"/>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10" descr="Image result for azure resource group logo">
            <a:extLst>
              <a:ext uri="{FF2B5EF4-FFF2-40B4-BE49-F238E27FC236}">
                <a16:creationId xmlns:a16="http://schemas.microsoft.com/office/drawing/2014/main" id="{C9FE8948-888E-45E3-B33F-042DAF0D5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868" y="1947216"/>
            <a:ext cx="280026" cy="2800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logo&#10;&#10;Description generated with high confidence">
            <a:extLst>
              <a:ext uri="{FF2B5EF4-FFF2-40B4-BE49-F238E27FC236}">
                <a16:creationId xmlns:a16="http://schemas.microsoft.com/office/drawing/2014/main" id="{D653D639-C02F-4CED-A2D1-EBA5D80A8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758" y="2657913"/>
            <a:ext cx="455243" cy="455243"/>
          </a:xfrm>
          <a:prstGeom prst="rect">
            <a:avLst/>
          </a:prstGeom>
          <a:ln>
            <a:noFill/>
          </a:ln>
        </p:spPr>
      </p:pic>
      <p:pic>
        <p:nvPicPr>
          <p:cNvPr id="21" name="Picture 20">
            <a:extLst>
              <a:ext uri="{FF2B5EF4-FFF2-40B4-BE49-F238E27FC236}">
                <a16:creationId xmlns:a16="http://schemas.microsoft.com/office/drawing/2014/main" id="{058DB5D6-57AD-42C4-844B-791B8DF2C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128" y="3610110"/>
            <a:ext cx="520619" cy="520619"/>
          </a:xfrm>
          <a:prstGeom prst="rect">
            <a:avLst/>
          </a:prstGeom>
        </p:spPr>
      </p:pic>
      <p:pic>
        <p:nvPicPr>
          <p:cNvPr id="20" name="Picture 19" descr="A picture containing object, first-aid kit&#10;&#10;Description generated with high confidence">
            <a:extLst>
              <a:ext uri="{FF2B5EF4-FFF2-40B4-BE49-F238E27FC236}">
                <a16:creationId xmlns:a16="http://schemas.microsoft.com/office/drawing/2014/main" id="{011D3652-543E-4786-846C-D02FEA3FD5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9030" y="3605248"/>
            <a:ext cx="486119" cy="486117"/>
          </a:xfrm>
          <a:prstGeom prst="rect">
            <a:avLst/>
          </a:prstGeom>
        </p:spPr>
      </p:pic>
      <p:sp>
        <p:nvSpPr>
          <p:cNvPr id="50" name="Browser">
            <a:extLst>
              <a:ext uri="{FF2B5EF4-FFF2-40B4-BE49-F238E27FC236}">
                <a16:creationId xmlns:a16="http://schemas.microsoft.com/office/drawing/2014/main" id="{E83C5B9C-CB35-4C4E-A64F-8A1AF8B119A0}"/>
              </a:ext>
            </a:extLst>
          </p:cNvPr>
          <p:cNvSpPr>
            <a:spLocks noChangeAspect="1" noEditPoints="1"/>
          </p:cNvSpPr>
          <p:nvPr/>
        </p:nvSpPr>
        <p:spPr bwMode="auto">
          <a:xfrm>
            <a:off x="3336151" y="2699041"/>
            <a:ext cx="466052" cy="37298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69" name="arrow_27">
            <a:extLst>
              <a:ext uri="{FF2B5EF4-FFF2-40B4-BE49-F238E27FC236}">
                <a16:creationId xmlns:a16="http://schemas.microsoft.com/office/drawing/2014/main" id="{6884A222-F7B5-4EDD-98FA-2E2949443227}"/>
              </a:ext>
            </a:extLst>
          </p:cNvPr>
          <p:cNvSpPr>
            <a:spLocks noChangeAspect="1" noEditPoints="1"/>
          </p:cNvSpPr>
          <p:nvPr/>
        </p:nvSpPr>
        <p:spPr bwMode="auto">
          <a:xfrm>
            <a:off x="7542116" y="4624584"/>
            <a:ext cx="374830" cy="37298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73" name="TextBox 72">
            <a:extLst>
              <a:ext uri="{FF2B5EF4-FFF2-40B4-BE49-F238E27FC236}">
                <a16:creationId xmlns:a16="http://schemas.microsoft.com/office/drawing/2014/main" id="{369F6172-660E-4652-875D-15CBBC888E60}"/>
              </a:ext>
            </a:extLst>
          </p:cNvPr>
          <p:cNvSpPr txBox="1"/>
          <p:nvPr/>
        </p:nvSpPr>
        <p:spPr>
          <a:xfrm>
            <a:off x="3170931" y="5091425"/>
            <a:ext cx="804715"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Connection</a:t>
            </a:r>
          </a:p>
        </p:txBody>
      </p:sp>
      <p:sp>
        <p:nvSpPr>
          <p:cNvPr id="75" name="TextBox 74">
            <a:extLst>
              <a:ext uri="{FF2B5EF4-FFF2-40B4-BE49-F238E27FC236}">
                <a16:creationId xmlns:a16="http://schemas.microsoft.com/office/drawing/2014/main" id="{97FDA732-B781-4C71-9922-A25E65B82759}"/>
              </a:ext>
            </a:extLst>
          </p:cNvPr>
          <p:cNvSpPr txBox="1"/>
          <p:nvPr/>
        </p:nvSpPr>
        <p:spPr>
          <a:xfrm>
            <a:off x="7327173" y="5091425"/>
            <a:ext cx="804715"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Connection</a:t>
            </a:r>
          </a:p>
        </p:txBody>
      </p:sp>
      <p:sp>
        <p:nvSpPr>
          <p:cNvPr id="76" name="TextBox 75">
            <a:extLst>
              <a:ext uri="{FF2B5EF4-FFF2-40B4-BE49-F238E27FC236}">
                <a16:creationId xmlns:a16="http://schemas.microsoft.com/office/drawing/2014/main" id="{D545240D-55BF-49F4-A35A-70126F34B51B}"/>
              </a:ext>
            </a:extLst>
          </p:cNvPr>
          <p:cNvSpPr txBox="1"/>
          <p:nvPr/>
        </p:nvSpPr>
        <p:spPr>
          <a:xfrm>
            <a:off x="3065253" y="4156686"/>
            <a:ext cx="1016071" cy="25936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Virtual Network Gateway</a:t>
            </a:r>
          </a:p>
        </p:txBody>
      </p:sp>
      <p:sp>
        <p:nvSpPr>
          <p:cNvPr id="77" name="TextBox 76">
            <a:extLst>
              <a:ext uri="{FF2B5EF4-FFF2-40B4-BE49-F238E27FC236}">
                <a16:creationId xmlns:a16="http://schemas.microsoft.com/office/drawing/2014/main" id="{E912C7DC-4561-4F0D-98F4-F53F1B45ED32}"/>
              </a:ext>
            </a:extLst>
          </p:cNvPr>
          <p:cNvSpPr txBox="1"/>
          <p:nvPr/>
        </p:nvSpPr>
        <p:spPr>
          <a:xfrm>
            <a:off x="1872112" y="4156686"/>
            <a:ext cx="1234651" cy="259362"/>
          </a:xfrm>
          <a:prstGeom prst="rect">
            <a:avLst/>
          </a:prstGeom>
          <a:solidFill>
            <a:schemeClr val="bg2"/>
          </a:solidFill>
        </p:spPr>
        <p:txBody>
          <a:bodyPr wrap="square" lIns="0" tIns="0" rIns="0" bIns="0" rtlCol="0">
            <a:spAutoFit/>
          </a:bodyPr>
          <a:lstStyle/>
          <a:p>
            <a:pPr algn="ctr" defTabSz="932563">
              <a:lnSpc>
                <a:spcPct val="90000"/>
              </a:lnSpc>
            </a:pPr>
            <a:r>
              <a:rPr lang="en-US" sz="612">
                <a:gradFill>
                  <a:gsLst>
                    <a:gs pos="83000">
                      <a:srgbClr val="353535"/>
                    </a:gs>
                    <a:gs pos="100000">
                      <a:srgbClr val="353535"/>
                    </a:gs>
                  </a:gsLst>
                  <a:lin ang="5400000" scaled="1"/>
                </a:gradFill>
                <a:latin typeface="Segoe UI Semilight"/>
              </a:rPr>
              <a:t>Virtual Network 10.10.102.0/23</a:t>
            </a:r>
          </a:p>
          <a:p>
            <a:pPr algn="ctr" defTabSz="932563">
              <a:lnSpc>
                <a:spcPct val="90000"/>
              </a:lnSpc>
            </a:pPr>
            <a:r>
              <a:rPr lang="en-US" sz="612">
                <a:gradFill>
                  <a:gsLst>
                    <a:gs pos="83000">
                      <a:srgbClr val="353535"/>
                    </a:gs>
                    <a:gs pos="100000">
                      <a:srgbClr val="353535"/>
                    </a:gs>
                  </a:gsLst>
                  <a:lin ang="5400000" scaled="1"/>
                </a:gradFill>
                <a:latin typeface="Segoe UI Semilight"/>
              </a:rPr>
              <a:t>App Subnet: 12.10.102.0/24</a:t>
            </a:r>
          </a:p>
          <a:p>
            <a:pPr algn="ctr" defTabSz="932563">
              <a:lnSpc>
                <a:spcPct val="90000"/>
              </a:lnSpc>
            </a:pPr>
            <a:r>
              <a:rPr lang="en-US" sz="612">
                <a:gradFill>
                  <a:gsLst>
                    <a:gs pos="83000">
                      <a:srgbClr val="353535"/>
                    </a:gs>
                    <a:gs pos="100000">
                      <a:srgbClr val="353535"/>
                    </a:gs>
                  </a:gsLst>
                  <a:lin ang="5400000" scaled="1"/>
                </a:gradFill>
                <a:latin typeface="Segoe UI Semilight"/>
              </a:rPr>
              <a:t>Gateway Subnet 10.10.0.103.0/24</a:t>
            </a:r>
          </a:p>
        </p:txBody>
      </p:sp>
      <p:sp>
        <p:nvSpPr>
          <p:cNvPr id="78" name="TextBox 77">
            <a:extLst>
              <a:ext uri="{FF2B5EF4-FFF2-40B4-BE49-F238E27FC236}">
                <a16:creationId xmlns:a16="http://schemas.microsoft.com/office/drawing/2014/main" id="{14DC63EF-1873-484C-A5DE-5C925B0A4863}"/>
              </a:ext>
            </a:extLst>
          </p:cNvPr>
          <p:cNvSpPr txBox="1"/>
          <p:nvPr/>
        </p:nvSpPr>
        <p:spPr>
          <a:xfrm>
            <a:off x="1045189" y="5091426"/>
            <a:ext cx="2103665" cy="345817"/>
          </a:xfrm>
          <a:prstGeom prst="rect">
            <a:avLst/>
          </a:prstGeom>
          <a:solidFill>
            <a:schemeClr val="bg2"/>
          </a:solidFill>
        </p:spPr>
        <p:txBody>
          <a:bodyPr wrap="square" lIns="0" tIns="0" rIns="0" bIns="0" rtlCol="0">
            <a:spAutoFit/>
          </a:bodyPr>
          <a:lstStyle/>
          <a:p>
            <a:pPr algn="ctr" defTabSz="932563">
              <a:lnSpc>
                <a:spcPct val="90000"/>
              </a:lnSpc>
            </a:pPr>
            <a:r>
              <a:rPr lang="en-US" sz="612" dirty="0">
                <a:gradFill>
                  <a:gsLst>
                    <a:gs pos="83000">
                      <a:srgbClr val="353535"/>
                    </a:gs>
                    <a:gs pos="100000">
                      <a:srgbClr val="353535"/>
                    </a:gs>
                  </a:gsLst>
                  <a:lin ang="5400000" scaled="1"/>
                </a:gradFill>
                <a:latin typeface="Segoe UI Semilight"/>
              </a:rPr>
              <a:t>Azure Stack Hub S25</a:t>
            </a:r>
          </a:p>
          <a:p>
            <a:pPr algn="ctr" defTabSz="932563">
              <a:lnSpc>
                <a:spcPct val="90000"/>
              </a:lnSpc>
            </a:pPr>
            <a:r>
              <a:rPr lang="en-US" sz="612" dirty="0">
                <a:gradFill>
                  <a:gsLst>
                    <a:gs pos="83000">
                      <a:srgbClr val="353535"/>
                    </a:gs>
                    <a:gs pos="100000">
                      <a:srgbClr val="353535"/>
                    </a:gs>
                  </a:gsLst>
                  <a:lin ang="5400000" scaled="1"/>
                </a:gradFill>
                <a:latin typeface="Segoe UI Semilight"/>
              </a:rPr>
              <a:t>Local Network Gateway</a:t>
            </a:r>
          </a:p>
          <a:p>
            <a:pPr algn="ctr" defTabSz="932563">
              <a:lnSpc>
                <a:spcPct val="90000"/>
              </a:lnSpc>
            </a:pPr>
            <a:r>
              <a:rPr lang="en-US" sz="612" dirty="0">
                <a:gradFill>
                  <a:gsLst>
                    <a:gs pos="83000">
                      <a:srgbClr val="353535"/>
                    </a:gs>
                    <a:gs pos="100000">
                      <a:srgbClr val="353535"/>
                    </a:gs>
                  </a:gsLst>
                  <a:lin ang="5400000" scaled="1"/>
                </a:gradFill>
                <a:latin typeface="Segoe UI Semilight"/>
              </a:rPr>
              <a:t>10.10.100.0/23</a:t>
            </a:r>
          </a:p>
          <a:p>
            <a:pPr algn="ctr" defTabSz="932563">
              <a:lnSpc>
                <a:spcPct val="90000"/>
              </a:lnSpc>
            </a:pPr>
            <a:r>
              <a:rPr lang="en-US" sz="612" dirty="0">
                <a:gradFill>
                  <a:gsLst>
                    <a:gs pos="83000">
                      <a:srgbClr val="353535"/>
                    </a:gs>
                    <a:gs pos="100000">
                      <a:srgbClr val="353535"/>
                    </a:gs>
                  </a:gsLst>
                  <a:lin ang="5400000" scaled="1"/>
                </a:gradFill>
                <a:latin typeface="Segoe UI Semilight"/>
              </a:rPr>
              <a:t>+Azure Stack Hub Public IP</a:t>
            </a:r>
          </a:p>
        </p:txBody>
      </p:sp>
      <p:sp>
        <p:nvSpPr>
          <p:cNvPr id="79" name="TextBox 78">
            <a:extLst>
              <a:ext uri="{FF2B5EF4-FFF2-40B4-BE49-F238E27FC236}">
                <a16:creationId xmlns:a16="http://schemas.microsoft.com/office/drawing/2014/main" id="{FC874B41-36AC-4C7A-81CB-A429CA254ED1}"/>
              </a:ext>
            </a:extLst>
          </p:cNvPr>
          <p:cNvSpPr txBox="1"/>
          <p:nvPr/>
        </p:nvSpPr>
        <p:spPr>
          <a:xfrm>
            <a:off x="909826" y="4156687"/>
            <a:ext cx="1016071"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Jump Host</a:t>
            </a:r>
          </a:p>
        </p:txBody>
      </p:sp>
      <p:sp>
        <p:nvSpPr>
          <p:cNvPr id="82" name="TextBox 81">
            <a:extLst>
              <a:ext uri="{FF2B5EF4-FFF2-40B4-BE49-F238E27FC236}">
                <a16:creationId xmlns:a16="http://schemas.microsoft.com/office/drawing/2014/main" id="{C81E861B-3B4F-4A6F-BDE9-16C18A3EB053}"/>
              </a:ext>
            </a:extLst>
          </p:cNvPr>
          <p:cNvSpPr txBox="1"/>
          <p:nvPr/>
        </p:nvSpPr>
        <p:spPr>
          <a:xfrm>
            <a:off x="7272533" y="3186518"/>
            <a:ext cx="1016071"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Azure Public IP</a:t>
            </a:r>
          </a:p>
        </p:txBody>
      </p:sp>
      <p:sp>
        <p:nvSpPr>
          <p:cNvPr id="84" name="TextBox 83">
            <a:extLst>
              <a:ext uri="{FF2B5EF4-FFF2-40B4-BE49-F238E27FC236}">
                <a16:creationId xmlns:a16="http://schemas.microsoft.com/office/drawing/2014/main" id="{58040338-CB8C-4E4E-A350-783F6BACB450}"/>
              </a:ext>
            </a:extLst>
          </p:cNvPr>
          <p:cNvSpPr txBox="1"/>
          <p:nvPr/>
        </p:nvSpPr>
        <p:spPr>
          <a:xfrm>
            <a:off x="10130544" y="4156686"/>
            <a:ext cx="1474247" cy="259362"/>
          </a:xfrm>
          <a:prstGeom prst="rect">
            <a:avLst/>
          </a:prstGeom>
          <a:solidFill>
            <a:schemeClr val="bg2"/>
          </a:solidFill>
        </p:spPr>
        <p:txBody>
          <a:bodyPr wrap="square" lIns="0" tIns="0" rIns="0" bIns="0" rtlCol="0">
            <a:spAutoFit/>
          </a:bodyPr>
          <a:lstStyle/>
          <a:p>
            <a:pPr algn="ctr" defTabSz="932563">
              <a:lnSpc>
                <a:spcPct val="90000"/>
              </a:lnSpc>
            </a:pPr>
            <a:r>
              <a:rPr lang="en-US" sz="612">
                <a:gradFill>
                  <a:gsLst>
                    <a:gs pos="83000">
                      <a:srgbClr val="353535"/>
                    </a:gs>
                    <a:gs pos="100000">
                      <a:srgbClr val="353535"/>
                    </a:gs>
                  </a:gsLst>
                  <a:lin ang="5400000" scaled="1"/>
                </a:gradFill>
                <a:latin typeface="Segoe UI Semilight"/>
              </a:rPr>
              <a:t>Virtual Network 10.10.100.0/23</a:t>
            </a:r>
          </a:p>
          <a:p>
            <a:pPr algn="ctr" defTabSz="932563">
              <a:lnSpc>
                <a:spcPct val="90000"/>
              </a:lnSpc>
            </a:pPr>
            <a:r>
              <a:rPr lang="en-US" sz="612">
                <a:gradFill>
                  <a:gsLst>
                    <a:gs pos="83000">
                      <a:srgbClr val="353535"/>
                    </a:gs>
                    <a:gs pos="100000">
                      <a:srgbClr val="353535"/>
                    </a:gs>
                  </a:gsLst>
                  <a:lin ang="5400000" scaled="1"/>
                </a:gradFill>
                <a:latin typeface="Segoe UI Semilight"/>
              </a:rPr>
              <a:t>App Subnet: 10.10.100.0/24</a:t>
            </a:r>
          </a:p>
          <a:p>
            <a:pPr algn="ctr" defTabSz="932563">
              <a:lnSpc>
                <a:spcPct val="90000"/>
              </a:lnSpc>
            </a:pPr>
            <a:r>
              <a:rPr lang="en-US" sz="612">
                <a:gradFill>
                  <a:gsLst>
                    <a:gs pos="83000">
                      <a:srgbClr val="353535"/>
                    </a:gs>
                    <a:gs pos="100000">
                      <a:srgbClr val="353535"/>
                    </a:gs>
                  </a:gsLst>
                  <a:lin ang="5400000" scaled="1"/>
                </a:gradFill>
                <a:latin typeface="Segoe UI Semilight"/>
              </a:rPr>
              <a:t>Gateway Subnet 10.10.0.101.0/24</a:t>
            </a:r>
          </a:p>
        </p:txBody>
      </p:sp>
      <p:sp>
        <p:nvSpPr>
          <p:cNvPr id="85" name="TextBox 84">
            <a:extLst>
              <a:ext uri="{FF2B5EF4-FFF2-40B4-BE49-F238E27FC236}">
                <a16:creationId xmlns:a16="http://schemas.microsoft.com/office/drawing/2014/main" id="{033732B3-BD01-4C0E-AB06-B6732A40BF0C}"/>
              </a:ext>
            </a:extLst>
          </p:cNvPr>
          <p:cNvSpPr txBox="1"/>
          <p:nvPr/>
        </p:nvSpPr>
        <p:spPr>
          <a:xfrm>
            <a:off x="9016741" y="5091426"/>
            <a:ext cx="1194968" cy="345817"/>
          </a:xfrm>
          <a:prstGeom prst="rect">
            <a:avLst/>
          </a:prstGeom>
          <a:solidFill>
            <a:schemeClr val="bg2"/>
          </a:solidFill>
        </p:spPr>
        <p:txBody>
          <a:bodyPr wrap="square" lIns="0" tIns="0" rIns="0" bIns="0" rtlCol="0">
            <a:spAutoFit/>
          </a:bodyPr>
          <a:lstStyle/>
          <a:p>
            <a:pPr algn="ctr" defTabSz="932563">
              <a:lnSpc>
                <a:spcPct val="90000"/>
              </a:lnSpc>
            </a:pPr>
            <a:r>
              <a:rPr lang="en-US" sz="612" dirty="0">
                <a:gradFill>
                  <a:gsLst>
                    <a:gs pos="83000">
                      <a:srgbClr val="353535"/>
                    </a:gs>
                    <a:gs pos="100000">
                      <a:srgbClr val="353535"/>
                    </a:gs>
                  </a:gsLst>
                  <a:lin ang="5400000" scaled="1"/>
                </a:gradFill>
                <a:latin typeface="Segoe UI Semilight"/>
              </a:rPr>
              <a:t>Azure Stack Hub S25</a:t>
            </a:r>
          </a:p>
          <a:p>
            <a:pPr algn="ctr" defTabSz="932563">
              <a:lnSpc>
                <a:spcPct val="90000"/>
              </a:lnSpc>
            </a:pPr>
            <a:r>
              <a:rPr lang="en-US" sz="612" dirty="0">
                <a:gradFill>
                  <a:gsLst>
                    <a:gs pos="83000">
                      <a:srgbClr val="353535"/>
                    </a:gs>
                    <a:gs pos="100000">
                      <a:srgbClr val="353535"/>
                    </a:gs>
                  </a:gsLst>
                  <a:lin ang="5400000" scaled="1"/>
                </a:gradFill>
                <a:latin typeface="Segoe UI Semilight"/>
              </a:rPr>
              <a:t>Local Network Gateway</a:t>
            </a:r>
          </a:p>
          <a:p>
            <a:pPr algn="ctr" defTabSz="932563">
              <a:lnSpc>
                <a:spcPct val="90000"/>
              </a:lnSpc>
            </a:pPr>
            <a:r>
              <a:rPr lang="en-US" sz="612" dirty="0">
                <a:gradFill>
                  <a:gsLst>
                    <a:gs pos="83000">
                      <a:srgbClr val="353535"/>
                    </a:gs>
                    <a:gs pos="100000">
                      <a:srgbClr val="353535"/>
                    </a:gs>
                  </a:gsLst>
                  <a:lin ang="5400000" scaled="1"/>
                </a:gradFill>
                <a:latin typeface="Segoe UI Semilight"/>
              </a:rPr>
              <a:t>10.10.102.0/23</a:t>
            </a:r>
          </a:p>
          <a:p>
            <a:pPr algn="ctr" defTabSz="932563">
              <a:lnSpc>
                <a:spcPct val="90000"/>
              </a:lnSpc>
            </a:pPr>
            <a:r>
              <a:rPr lang="en-US" sz="612" dirty="0">
                <a:gradFill>
                  <a:gsLst>
                    <a:gs pos="83000">
                      <a:srgbClr val="353535"/>
                    </a:gs>
                    <a:gs pos="100000">
                      <a:srgbClr val="353535"/>
                    </a:gs>
                  </a:gsLst>
                  <a:lin ang="5400000" scaled="1"/>
                </a:gradFill>
                <a:latin typeface="Segoe UI Semilight"/>
              </a:rPr>
              <a:t>+Azure Public IP</a:t>
            </a:r>
          </a:p>
        </p:txBody>
      </p:sp>
      <p:cxnSp>
        <p:nvCxnSpPr>
          <p:cNvPr id="86" name="Straight Arrow Connector 85">
            <a:extLst>
              <a:ext uri="{FF2B5EF4-FFF2-40B4-BE49-F238E27FC236}">
                <a16:creationId xmlns:a16="http://schemas.microsoft.com/office/drawing/2014/main" id="{64EAE4AD-5D3D-4422-BC26-3B3714E901AE}"/>
              </a:ext>
            </a:extLst>
          </p:cNvPr>
          <p:cNvCxnSpPr/>
          <p:nvPr/>
        </p:nvCxnSpPr>
        <p:spPr>
          <a:xfrm>
            <a:off x="3569176" y="3132582"/>
            <a:ext cx="0" cy="364680"/>
          </a:xfrm>
          <a:prstGeom prst="straightConnector1">
            <a:avLst/>
          </a:prstGeom>
          <a:noFill/>
          <a:ln w="15875" cap="flat" cmpd="sng" algn="ctr">
            <a:solidFill>
              <a:schemeClr val="accent3"/>
            </a:solidFill>
            <a:prstDash val="sysDash"/>
            <a:headEnd type="none" w="lg" len="med"/>
            <a:tailEnd type="arrow"/>
          </a:ln>
          <a:effectLst/>
        </p:spPr>
      </p:cxnSp>
      <p:sp>
        <p:nvSpPr>
          <p:cNvPr id="80" name="TextBox 79">
            <a:extLst>
              <a:ext uri="{FF2B5EF4-FFF2-40B4-BE49-F238E27FC236}">
                <a16:creationId xmlns:a16="http://schemas.microsoft.com/office/drawing/2014/main" id="{43B9630D-9500-4F33-B939-A6D43596B4F3}"/>
              </a:ext>
            </a:extLst>
          </p:cNvPr>
          <p:cNvSpPr txBox="1"/>
          <p:nvPr/>
        </p:nvSpPr>
        <p:spPr>
          <a:xfrm>
            <a:off x="3130009" y="3186518"/>
            <a:ext cx="886562"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Azure Public IP</a:t>
            </a:r>
          </a:p>
        </p:txBody>
      </p:sp>
      <p:cxnSp>
        <p:nvCxnSpPr>
          <p:cNvPr id="90" name="Straight Arrow Connector 89">
            <a:extLst>
              <a:ext uri="{FF2B5EF4-FFF2-40B4-BE49-F238E27FC236}">
                <a16:creationId xmlns:a16="http://schemas.microsoft.com/office/drawing/2014/main" id="{819BA315-85C3-47C5-9FEF-DC8D24070B21}"/>
              </a:ext>
            </a:extLst>
          </p:cNvPr>
          <p:cNvCxnSpPr/>
          <p:nvPr/>
        </p:nvCxnSpPr>
        <p:spPr>
          <a:xfrm>
            <a:off x="2499378" y="3132582"/>
            <a:ext cx="0" cy="364680"/>
          </a:xfrm>
          <a:prstGeom prst="straightConnector1">
            <a:avLst/>
          </a:prstGeom>
          <a:noFill/>
          <a:ln w="15875" cap="flat" cmpd="sng" algn="ctr">
            <a:solidFill>
              <a:schemeClr val="accent3"/>
            </a:solidFill>
            <a:prstDash val="sysDash"/>
            <a:headEnd type="none" w="lg" len="med"/>
            <a:tailEnd type="arrow"/>
          </a:ln>
          <a:effectLst/>
        </p:spPr>
      </p:cxnSp>
      <p:sp>
        <p:nvSpPr>
          <p:cNvPr id="81" name="TextBox 80">
            <a:extLst>
              <a:ext uri="{FF2B5EF4-FFF2-40B4-BE49-F238E27FC236}">
                <a16:creationId xmlns:a16="http://schemas.microsoft.com/office/drawing/2014/main" id="{3755C6ED-F6A8-4759-9CFF-B8ABB5209209}"/>
              </a:ext>
            </a:extLst>
          </p:cNvPr>
          <p:cNvSpPr txBox="1"/>
          <p:nvPr/>
        </p:nvSpPr>
        <p:spPr>
          <a:xfrm>
            <a:off x="1985326" y="3186518"/>
            <a:ext cx="1016071"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Web App</a:t>
            </a:r>
          </a:p>
        </p:txBody>
      </p:sp>
      <p:cxnSp>
        <p:nvCxnSpPr>
          <p:cNvPr id="91" name="Straight Arrow Connector 90">
            <a:extLst>
              <a:ext uri="{FF2B5EF4-FFF2-40B4-BE49-F238E27FC236}">
                <a16:creationId xmlns:a16="http://schemas.microsoft.com/office/drawing/2014/main" id="{0D951C8F-EB19-477B-8CC9-A685E3E99EA4}"/>
              </a:ext>
            </a:extLst>
          </p:cNvPr>
          <p:cNvCxnSpPr/>
          <p:nvPr/>
        </p:nvCxnSpPr>
        <p:spPr>
          <a:xfrm>
            <a:off x="1649847" y="3870419"/>
            <a:ext cx="476814" cy="0"/>
          </a:xfrm>
          <a:prstGeom prst="straightConnector1">
            <a:avLst/>
          </a:prstGeom>
          <a:noFill/>
          <a:ln w="15875" cap="flat" cmpd="sng" algn="ctr">
            <a:solidFill>
              <a:schemeClr val="accent3"/>
            </a:solidFill>
            <a:prstDash val="sysDash"/>
            <a:headEnd type="none" w="lg" len="med"/>
            <a:tailEnd type="arrow"/>
          </a:ln>
          <a:effectLst/>
        </p:spPr>
      </p:cxnSp>
      <p:grpSp>
        <p:nvGrpSpPr>
          <p:cNvPr id="49" name="Group 48">
            <a:extLst>
              <a:ext uri="{FF2B5EF4-FFF2-40B4-BE49-F238E27FC236}">
                <a16:creationId xmlns:a16="http://schemas.microsoft.com/office/drawing/2014/main" id="{BF004547-FDDF-4719-AC60-962630315018}"/>
              </a:ext>
            </a:extLst>
          </p:cNvPr>
          <p:cNvGrpSpPr/>
          <p:nvPr/>
        </p:nvGrpSpPr>
        <p:grpSpPr>
          <a:xfrm>
            <a:off x="1183611" y="3691761"/>
            <a:ext cx="466235" cy="357319"/>
            <a:chOff x="6182186" y="3120592"/>
            <a:chExt cx="457200" cy="350395"/>
          </a:xfrm>
        </p:grpSpPr>
        <p:sp>
          <p:nvSpPr>
            <p:cNvPr id="47" name="monitor">
              <a:extLst>
                <a:ext uri="{FF2B5EF4-FFF2-40B4-BE49-F238E27FC236}">
                  <a16:creationId xmlns:a16="http://schemas.microsoft.com/office/drawing/2014/main" id="{44930F47-A7F4-4C59-8806-8435744DB6C5}"/>
                </a:ext>
              </a:extLst>
            </p:cNvPr>
            <p:cNvSpPr>
              <a:spLocks noChangeAspect="1" noEditPoints="1"/>
            </p:cNvSpPr>
            <p:nvPr/>
          </p:nvSpPr>
          <p:spPr bwMode="auto">
            <a:xfrm>
              <a:off x="6182186" y="3120592"/>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pic>
          <p:nvPicPr>
            <p:cNvPr id="48" name="Picture 4" descr="Image result for cube png">
              <a:extLst>
                <a:ext uri="{FF2B5EF4-FFF2-40B4-BE49-F238E27FC236}">
                  <a16:creationId xmlns:a16="http://schemas.microsoft.com/office/drawing/2014/main" id="{5623F201-F331-46DC-85B9-9A34AA40752C}"/>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7534" y="3147618"/>
              <a:ext cx="226504" cy="23946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3" name="Straight Arrow Connector 92">
            <a:extLst>
              <a:ext uri="{FF2B5EF4-FFF2-40B4-BE49-F238E27FC236}">
                <a16:creationId xmlns:a16="http://schemas.microsoft.com/office/drawing/2014/main" id="{B9F23C2E-0577-4C62-82E0-A1C789610402}"/>
              </a:ext>
            </a:extLst>
          </p:cNvPr>
          <p:cNvCxnSpPr/>
          <p:nvPr/>
        </p:nvCxnSpPr>
        <p:spPr>
          <a:xfrm>
            <a:off x="2770688" y="3870419"/>
            <a:ext cx="476814" cy="0"/>
          </a:xfrm>
          <a:prstGeom prst="straightConnector1">
            <a:avLst/>
          </a:prstGeom>
          <a:noFill/>
          <a:ln w="15875" cap="flat" cmpd="sng" algn="ctr">
            <a:solidFill>
              <a:schemeClr val="accent3"/>
            </a:solidFill>
            <a:prstDash val="sysDash"/>
            <a:headEnd type="none" w="lg" len="med"/>
            <a:tailEnd type="arrow"/>
          </a:ln>
          <a:effectLst/>
        </p:spPr>
      </p:cxnSp>
      <p:cxnSp>
        <p:nvCxnSpPr>
          <p:cNvPr id="94" name="Straight Arrow Connector 93">
            <a:extLst>
              <a:ext uri="{FF2B5EF4-FFF2-40B4-BE49-F238E27FC236}">
                <a16:creationId xmlns:a16="http://schemas.microsoft.com/office/drawing/2014/main" id="{8D464AC9-3BA9-46F4-B13D-D3AF50A1D653}"/>
              </a:ext>
            </a:extLst>
          </p:cNvPr>
          <p:cNvCxnSpPr>
            <a:cxnSpLocks/>
          </p:cNvCxnSpPr>
          <p:nvPr/>
        </p:nvCxnSpPr>
        <p:spPr>
          <a:xfrm>
            <a:off x="2276615" y="4808657"/>
            <a:ext cx="1021489" cy="0"/>
          </a:xfrm>
          <a:prstGeom prst="straightConnector1">
            <a:avLst/>
          </a:prstGeom>
          <a:noFill/>
          <a:ln w="15875" cap="flat" cmpd="sng" algn="ctr">
            <a:solidFill>
              <a:schemeClr val="accent3"/>
            </a:solidFill>
            <a:prstDash val="sysDash"/>
            <a:headEnd type="none" w="lg" len="med"/>
            <a:tailEnd type="arrow"/>
          </a:ln>
          <a:effectLst/>
        </p:spPr>
      </p:cxnSp>
      <p:pic>
        <p:nvPicPr>
          <p:cNvPr id="1026" name="Picture 2" descr="Image result for gateway icon">
            <a:extLst>
              <a:ext uri="{FF2B5EF4-FFF2-40B4-BE49-F238E27FC236}">
                <a16:creationId xmlns:a16="http://schemas.microsoft.com/office/drawing/2014/main" id="{E9BAF9D2-5C47-4BA5-82EF-495F5CA1047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869202" y="4594858"/>
            <a:ext cx="438339" cy="432441"/>
          </a:xfrm>
          <a:prstGeom prst="rect">
            <a:avLst/>
          </a:prstGeom>
          <a:noFill/>
          <a:extLst>
            <a:ext uri="{909E8E84-426E-40DD-AFC4-6F175D3DCCD1}">
              <a14:hiddenFill xmlns:a14="http://schemas.microsoft.com/office/drawing/2010/main">
                <a:solidFill>
                  <a:srgbClr val="FFFFFF"/>
                </a:solidFill>
              </a14:hiddenFill>
            </a:ext>
          </a:extLst>
        </p:spPr>
      </p:pic>
      <p:cxnSp>
        <p:nvCxnSpPr>
          <p:cNvPr id="1024" name="Straight Arrow Connector 1023">
            <a:extLst>
              <a:ext uri="{FF2B5EF4-FFF2-40B4-BE49-F238E27FC236}">
                <a16:creationId xmlns:a16="http://schemas.microsoft.com/office/drawing/2014/main" id="{EB06511F-8EC5-408C-B70B-869C85148FEA}"/>
              </a:ext>
            </a:extLst>
          </p:cNvPr>
          <p:cNvCxnSpPr>
            <a:stCxn id="60" idx="10"/>
            <a:endCxn id="76" idx="2"/>
          </p:cNvCxnSpPr>
          <p:nvPr/>
        </p:nvCxnSpPr>
        <p:spPr>
          <a:xfrm flipV="1">
            <a:off x="3569178" y="4416049"/>
            <a:ext cx="4111" cy="208535"/>
          </a:xfrm>
          <a:prstGeom prst="straightConnector1">
            <a:avLst/>
          </a:prstGeom>
          <a:noFill/>
          <a:ln w="15875" cap="flat" cmpd="sng" algn="ctr">
            <a:solidFill>
              <a:schemeClr val="accent3"/>
            </a:solidFill>
            <a:prstDash val="sysDash"/>
            <a:headEnd type="none" w="lg" len="med"/>
            <a:tailEnd type="arrow"/>
          </a:ln>
          <a:effectLst/>
        </p:spPr>
      </p:cxnSp>
      <p:sp>
        <p:nvSpPr>
          <p:cNvPr id="60" name="arrow_27">
            <a:extLst>
              <a:ext uri="{FF2B5EF4-FFF2-40B4-BE49-F238E27FC236}">
                <a16:creationId xmlns:a16="http://schemas.microsoft.com/office/drawing/2014/main" id="{283A3781-AF4D-4CD2-A2CF-4F8E36A2BBD6}"/>
              </a:ext>
            </a:extLst>
          </p:cNvPr>
          <p:cNvSpPr>
            <a:spLocks noChangeAspect="1" noEditPoints="1"/>
          </p:cNvSpPr>
          <p:nvPr/>
        </p:nvSpPr>
        <p:spPr bwMode="auto">
          <a:xfrm>
            <a:off x="3381762" y="4624584"/>
            <a:ext cx="374830" cy="37298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cxnSp>
        <p:nvCxnSpPr>
          <p:cNvPr id="1027" name="Straight Arrow Connector 1026">
            <a:extLst>
              <a:ext uri="{FF2B5EF4-FFF2-40B4-BE49-F238E27FC236}">
                <a16:creationId xmlns:a16="http://schemas.microsoft.com/office/drawing/2014/main" id="{56F097C0-5EA3-41B9-B671-92BE34B856D6}"/>
              </a:ext>
            </a:extLst>
          </p:cNvPr>
          <p:cNvCxnSpPr>
            <a:cxnSpLocks/>
          </p:cNvCxnSpPr>
          <p:nvPr/>
        </p:nvCxnSpPr>
        <p:spPr>
          <a:xfrm>
            <a:off x="3835245" y="4808657"/>
            <a:ext cx="725265" cy="0"/>
          </a:xfrm>
          <a:prstGeom prst="straightConnector1">
            <a:avLst/>
          </a:prstGeom>
          <a:noFill/>
          <a:ln w="15875" cap="flat" cmpd="sng" algn="ctr">
            <a:solidFill>
              <a:schemeClr val="accent3"/>
            </a:solidFill>
            <a:prstDash val="sysDash"/>
            <a:headEnd type="arrow" w="med" len="med"/>
            <a:tailEnd type="arrow"/>
          </a:ln>
          <a:effectLst/>
        </p:spPr>
      </p:cxnSp>
      <p:cxnSp>
        <p:nvCxnSpPr>
          <p:cNvPr id="100" name="Straight Arrow Connector 99">
            <a:extLst>
              <a:ext uri="{FF2B5EF4-FFF2-40B4-BE49-F238E27FC236}">
                <a16:creationId xmlns:a16="http://schemas.microsoft.com/office/drawing/2014/main" id="{3F29379D-3FF4-4A76-A394-9494AA1674F8}"/>
              </a:ext>
            </a:extLst>
          </p:cNvPr>
          <p:cNvCxnSpPr>
            <a:cxnSpLocks/>
          </p:cNvCxnSpPr>
          <p:nvPr/>
        </p:nvCxnSpPr>
        <p:spPr>
          <a:xfrm>
            <a:off x="5117406" y="4808657"/>
            <a:ext cx="2209769" cy="0"/>
          </a:xfrm>
          <a:prstGeom prst="straightConnector1">
            <a:avLst/>
          </a:prstGeom>
          <a:noFill/>
          <a:ln w="15875" cap="flat" cmpd="sng" algn="ctr">
            <a:solidFill>
              <a:schemeClr val="accent3"/>
            </a:solidFill>
            <a:prstDash val="sysDash"/>
            <a:headEnd type="arrow" w="med" len="med"/>
            <a:tailEnd type="arrow"/>
          </a:ln>
          <a:effectLst/>
        </p:spPr>
      </p:cxnSp>
      <p:sp>
        <p:nvSpPr>
          <p:cNvPr id="54" name="Cylinder 53">
            <a:extLst>
              <a:ext uri="{FF2B5EF4-FFF2-40B4-BE49-F238E27FC236}">
                <a16:creationId xmlns:a16="http://schemas.microsoft.com/office/drawing/2014/main" id="{487E491E-325F-498D-A681-EF334C8C5A24}"/>
              </a:ext>
            </a:extLst>
          </p:cNvPr>
          <p:cNvSpPr/>
          <p:nvPr/>
        </p:nvSpPr>
        <p:spPr bwMode="auto">
          <a:xfrm rot="5400000">
            <a:off x="5664299" y="4334519"/>
            <a:ext cx="374073" cy="977629"/>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7558" rIns="0" bIns="47558" numCol="1" rtlCol="0" anchor="ctr" anchorCtr="0" compatLnSpc="1">
            <a:prstTxWarp prst="textNoShape">
              <a:avLst/>
            </a:prstTxWarp>
          </a:bodyPr>
          <a:lstStyle/>
          <a:p>
            <a:pPr algn="ctr" defTabSz="950846" fontAlgn="base">
              <a:lnSpc>
                <a:spcPct val="90000"/>
              </a:lnSpc>
              <a:spcBef>
                <a:spcPct val="0"/>
              </a:spcBef>
              <a:spcAft>
                <a:spcPct val="0"/>
              </a:spcAft>
            </a:pPr>
            <a:r>
              <a:rPr lang="en-US" sz="1020" err="1">
                <a:gradFill>
                  <a:gsLst>
                    <a:gs pos="40075">
                      <a:srgbClr val="FFFFFF"/>
                    </a:gs>
                    <a:gs pos="30000">
                      <a:srgbClr val="FFFFFF"/>
                    </a:gs>
                  </a:gsLst>
                  <a:lin ang="5400000" scaled="0"/>
                </a:gradFill>
                <a:latin typeface="Segoe UI Semilight"/>
              </a:rPr>
              <a:t>Ipsec</a:t>
            </a:r>
            <a:r>
              <a:rPr lang="en-US" sz="1020">
                <a:gradFill>
                  <a:gsLst>
                    <a:gs pos="40075">
                      <a:srgbClr val="FFFFFF"/>
                    </a:gs>
                    <a:gs pos="30000">
                      <a:srgbClr val="FFFFFF"/>
                    </a:gs>
                  </a:gsLst>
                  <a:lin ang="5400000" scaled="0"/>
                </a:gradFill>
                <a:latin typeface="Segoe UI Semilight"/>
              </a:rPr>
              <a:t> IKE </a:t>
            </a:r>
            <a:br>
              <a:rPr lang="en-US" sz="1020">
                <a:gradFill>
                  <a:gsLst>
                    <a:gs pos="40075">
                      <a:srgbClr val="FFFFFF"/>
                    </a:gs>
                    <a:gs pos="30000">
                      <a:srgbClr val="FFFFFF"/>
                    </a:gs>
                  </a:gsLst>
                  <a:lin ang="5400000" scaled="0"/>
                </a:gradFill>
                <a:latin typeface="Segoe UI Semilight"/>
              </a:rPr>
            </a:br>
            <a:r>
              <a:rPr lang="en-US" sz="1020">
                <a:gradFill>
                  <a:gsLst>
                    <a:gs pos="40075">
                      <a:srgbClr val="FFFFFF"/>
                    </a:gs>
                    <a:gs pos="30000">
                      <a:srgbClr val="FFFFFF"/>
                    </a:gs>
                  </a:gsLst>
                  <a:lin ang="5400000" scaled="0"/>
                </a:gradFill>
                <a:latin typeface="Segoe UI Semilight"/>
              </a:rPr>
              <a:t>S25 VPN</a:t>
            </a:r>
          </a:p>
        </p:txBody>
      </p:sp>
      <p:sp>
        <p:nvSpPr>
          <p:cNvPr id="1029" name="Rectangle 1028">
            <a:extLst>
              <a:ext uri="{FF2B5EF4-FFF2-40B4-BE49-F238E27FC236}">
                <a16:creationId xmlns:a16="http://schemas.microsoft.com/office/drawing/2014/main" id="{7D71B380-87BE-4E5D-9A94-0C0CA601A44E}"/>
              </a:ext>
            </a:extLst>
          </p:cNvPr>
          <p:cNvSpPr/>
          <p:nvPr/>
        </p:nvSpPr>
        <p:spPr bwMode="auto">
          <a:xfrm rot="16200000">
            <a:off x="4154514" y="3786783"/>
            <a:ext cx="4935945" cy="2773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224" b="1" spc="306">
                <a:gradFill>
                  <a:gsLst>
                    <a:gs pos="40075">
                      <a:srgbClr val="FFFFFF"/>
                    </a:gs>
                    <a:gs pos="30000">
                      <a:srgbClr val="FFFFFF"/>
                    </a:gs>
                  </a:gsLst>
                  <a:lin ang="5400000" scaled="0"/>
                </a:gradFill>
                <a:latin typeface="Segoe UI Semilight"/>
              </a:rPr>
              <a:t>FIREWALL</a:t>
            </a:r>
          </a:p>
        </p:txBody>
      </p:sp>
      <p:cxnSp>
        <p:nvCxnSpPr>
          <p:cNvPr id="1031" name="Straight Arrow Connector 1030">
            <a:extLst>
              <a:ext uri="{FF2B5EF4-FFF2-40B4-BE49-F238E27FC236}">
                <a16:creationId xmlns:a16="http://schemas.microsoft.com/office/drawing/2014/main" id="{FBB2F6BB-84E5-4764-A509-01146868BE10}"/>
              </a:ext>
            </a:extLst>
          </p:cNvPr>
          <p:cNvCxnSpPr>
            <a:cxnSpLocks/>
          </p:cNvCxnSpPr>
          <p:nvPr/>
        </p:nvCxnSpPr>
        <p:spPr>
          <a:xfrm>
            <a:off x="8013595" y="2892868"/>
            <a:ext cx="1015355" cy="3768"/>
          </a:xfrm>
          <a:prstGeom prst="straightConnector1">
            <a:avLst/>
          </a:prstGeom>
          <a:noFill/>
          <a:ln w="15875" cap="flat" cmpd="sng" algn="ctr">
            <a:solidFill>
              <a:schemeClr val="accent3"/>
            </a:solidFill>
            <a:prstDash val="sysDash"/>
            <a:headEnd type="none" w="lg" len="med"/>
            <a:tailEnd type="arrow"/>
          </a:ln>
          <a:effectLst/>
        </p:spPr>
      </p:cxnSp>
      <p:sp>
        <p:nvSpPr>
          <p:cNvPr id="65" name="Browser">
            <a:extLst>
              <a:ext uri="{FF2B5EF4-FFF2-40B4-BE49-F238E27FC236}">
                <a16:creationId xmlns:a16="http://schemas.microsoft.com/office/drawing/2014/main" id="{02BA898B-F49F-47D9-9D19-891EC5A9293E}"/>
              </a:ext>
            </a:extLst>
          </p:cNvPr>
          <p:cNvSpPr>
            <a:spLocks noChangeAspect="1" noEditPoints="1"/>
          </p:cNvSpPr>
          <p:nvPr/>
        </p:nvSpPr>
        <p:spPr bwMode="auto">
          <a:xfrm>
            <a:off x="7547543" y="2699041"/>
            <a:ext cx="466052" cy="37298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cxnSp>
        <p:nvCxnSpPr>
          <p:cNvPr id="1034" name="Straight Arrow Connector 1033">
            <a:extLst>
              <a:ext uri="{FF2B5EF4-FFF2-40B4-BE49-F238E27FC236}">
                <a16:creationId xmlns:a16="http://schemas.microsoft.com/office/drawing/2014/main" id="{9C05FD13-8E81-47F8-BBEB-2011D2D1FEA7}"/>
              </a:ext>
            </a:extLst>
          </p:cNvPr>
          <p:cNvCxnSpPr/>
          <p:nvPr/>
        </p:nvCxnSpPr>
        <p:spPr>
          <a:xfrm>
            <a:off x="10867666" y="3053194"/>
            <a:ext cx="0" cy="552055"/>
          </a:xfrm>
          <a:prstGeom prst="straightConnector1">
            <a:avLst/>
          </a:prstGeom>
          <a:noFill/>
          <a:ln w="15875" cap="flat" cmpd="sng" algn="ctr">
            <a:solidFill>
              <a:schemeClr val="accent3"/>
            </a:solidFill>
            <a:prstDash val="sysDash"/>
            <a:headEnd type="none" w="lg" len="med"/>
            <a:tailEnd type="arrow"/>
          </a:ln>
          <a:effectLst/>
        </p:spPr>
      </p:cxnSp>
      <p:grpSp>
        <p:nvGrpSpPr>
          <p:cNvPr id="64" name="Group 63">
            <a:extLst>
              <a:ext uri="{FF2B5EF4-FFF2-40B4-BE49-F238E27FC236}">
                <a16:creationId xmlns:a16="http://schemas.microsoft.com/office/drawing/2014/main" id="{BB2CAE4F-BB66-431A-8F1F-C0F112FFECAF}"/>
              </a:ext>
            </a:extLst>
          </p:cNvPr>
          <p:cNvGrpSpPr/>
          <p:nvPr/>
        </p:nvGrpSpPr>
        <p:grpSpPr>
          <a:xfrm>
            <a:off x="10728736" y="2506050"/>
            <a:ext cx="409629" cy="626532"/>
            <a:chOff x="5473887" y="3759788"/>
            <a:chExt cx="500863" cy="766075"/>
          </a:xfrm>
        </p:grpSpPr>
        <p:sp>
          <p:nvSpPr>
            <p:cNvPr id="52" name="server">
              <a:extLst>
                <a:ext uri="{FF2B5EF4-FFF2-40B4-BE49-F238E27FC236}">
                  <a16:creationId xmlns:a16="http://schemas.microsoft.com/office/drawing/2014/main" id="{36B9B921-AAE0-41DE-B09C-0554E3D6864D}"/>
                </a:ext>
              </a:extLst>
            </p:cNvPr>
            <p:cNvSpPr>
              <a:spLocks noChangeAspect="1" noEditPoints="1"/>
            </p:cNvSpPr>
            <p:nvPr/>
          </p:nvSpPr>
          <p:spPr bwMode="auto">
            <a:xfrm>
              <a:off x="5473887" y="3759788"/>
              <a:ext cx="353385" cy="669003"/>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sp>
          <p:nvSpPr>
            <p:cNvPr id="53" name="Database_EFC7">
              <a:extLst>
                <a:ext uri="{FF2B5EF4-FFF2-40B4-BE49-F238E27FC236}">
                  <a16:creationId xmlns:a16="http://schemas.microsoft.com/office/drawing/2014/main" id="{1FFC1ACB-37B1-42FD-AA78-824FFCE5B8E5}"/>
                </a:ext>
              </a:extLst>
            </p:cNvPr>
            <p:cNvSpPr>
              <a:spLocks noChangeAspect="1" noEditPoints="1"/>
            </p:cNvSpPr>
            <p:nvPr/>
          </p:nvSpPr>
          <p:spPr bwMode="auto">
            <a:xfrm>
              <a:off x="5658188" y="4114383"/>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2"/>
            </a:solid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sp>
        <p:nvSpPr>
          <p:cNvPr id="83" name="TextBox 82">
            <a:extLst>
              <a:ext uri="{FF2B5EF4-FFF2-40B4-BE49-F238E27FC236}">
                <a16:creationId xmlns:a16="http://schemas.microsoft.com/office/drawing/2014/main" id="{97D89992-BF48-4140-87DE-2FACC036C604}"/>
              </a:ext>
            </a:extLst>
          </p:cNvPr>
          <p:cNvSpPr txBox="1"/>
          <p:nvPr/>
        </p:nvSpPr>
        <p:spPr>
          <a:xfrm>
            <a:off x="10359632" y="3186518"/>
            <a:ext cx="1016071"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Database Server</a:t>
            </a:r>
          </a:p>
        </p:txBody>
      </p:sp>
      <p:cxnSp>
        <p:nvCxnSpPr>
          <p:cNvPr id="1036" name="Connector: Elbow 1035">
            <a:extLst>
              <a:ext uri="{FF2B5EF4-FFF2-40B4-BE49-F238E27FC236}">
                <a16:creationId xmlns:a16="http://schemas.microsoft.com/office/drawing/2014/main" id="{891EDB4D-ACEA-4300-9F8F-9B1C3EBD4F15}"/>
              </a:ext>
            </a:extLst>
          </p:cNvPr>
          <p:cNvCxnSpPr>
            <a:cxnSpLocks/>
          </p:cNvCxnSpPr>
          <p:nvPr/>
        </p:nvCxnSpPr>
        <p:spPr>
          <a:xfrm rot="10800000">
            <a:off x="9435129" y="3152395"/>
            <a:ext cx="1194113" cy="762272"/>
          </a:xfrm>
          <a:prstGeom prst="bentConnector2">
            <a:avLst/>
          </a:prstGeom>
          <a:noFill/>
          <a:ln w="15875" cap="flat" cmpd="sng" algn="ctr">
            <a:solidFill>
              <a:schemeClr val="accent3"/>
            </a:solidFill>
            <a:prstDash val="sysDash"/>
            <a:headEnd type="none" w="lg" len="med"/>
            <a:tailEnd type="arrow"/>
          </a:ln>
          <a:effectLst/>
        </p:spPr>
      </p:cxnSp>
      <p:pic>
        <p:nvPicPr>
          <p:cNvPr id="71" name="Picture 70">
            <a:extLst>
              <a:ext uri="{FF2B5EF4-FFF2-40B4-BE49-F238E27FC236}">
                <a16:creationId xmlns:a16="http://schemas.microsoft.com/office/drawing/2014/main" id="{2838E3BD-E087-4658-82B9-B28FF0D81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358" y="3610110"/>
            <a:ext cx="520619" cy="520619"/>
          </a:xfrm>
          <a:prstGeom prst="rect">
            <a:avLst/>
          </a:prstGeom>
        </p:spPr>
      </p:pic>
      <p:cxnSp>
        <p:nvCxnSpPr>
          <p:cNvPr id="1048" name="Connector: Elbow 1047">
            <a:extLst>
              <a:ext uri="{FF2B5EF4-FFF2-40B4-BE49-F238E27FC236}">
                <a16:creationId xmlns:a16="http://schemas.microsoft.com/office/drawing/2014/main" id="{BE0834B8-4E51-4438-A464-28C944208829}"/>
              </a:ext>
            </a:extLst>
          </p:cNvPr>
          <p:cNvCxnSpPr>
            <a:cxnSpLocks/>
          </p:cNvCxnSpPr>
          <p:nvPr/>
        </p:nvCxnSpPr>
        <p:spPr>
          <a:xfrm rot="5400000">
            <a:off x="7819934" y="3237256"/>
            <a:ext cx="1606080" cy="1308445"/>
          </a:xfrm>
          <a:prstGeom prst="bentConnector2">
            <a:avLst/>
          </a:prstGeom>
          <a:noFill/>
          <a:ln w="15875" cap="flat" cmpd="sng" algn="ctr">
            <a:solidFill>
              <a:schemeClr val="accent3"/>
            </a:solidFill>
            <a:prstDash val="sysDash"/>
            <a:headEnd type="none" w="lg" len="med"/>
            <a:tailEnd type="arrow"/>
          </a:ln>
          <a:effectLst/>
        </p:spPr>
      </p:cxnSp>
      <p:pic>
        <p:nvPicPr>
          <p:cNvPr id="66" name="Picture 65" descr="A picture containing object, first-aid kit&#10;&#10;Description generated with high confidence">
            <a:extLst>
              <a:ext uri="{FF2B5EF4-FFF2-40B4-BE49-F238E27FC236}">
                <a16:creationId xmlns:a16="http://schemas.microsoft.com/office/drawing/2014/main" id="{AD26DAC3-D576-47F8-A7D1-80749FA0FB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8106" y="2627039"/>
            <a:ext cx="486119" cy="486117"/>
          </a:xfrm>
          <a:prstGeom prst="rect">
            <a:avLst/>
          </a:prstGeom>
        </p:spPr>
      </p:pic>
      <p:cxnSp>
        <p:nvCxnSpPr>
          <p:cNvPr id="1051" name="Straight Arrow Connector 1050">
            <a:extLst>
              <a:ext uri="{FF2B5EF4-FFF2-40B4-BE49-F238E27FC236}">
                <a16:creationId xmlns:a16="http://schemas.microsoft.com/office/drawing/2014/main" id="{5928B7A1-2B5E-404C-AC26-BB993D577C9C}"/>
              </a:ext>
            </a:extLst>
          </p:cNvPr>
          <p:cNvCxnSpPr>
            <a:cxnSpLocks/>
          </p:cNvCxnSpPr>
          <p:nvPr/>
        </p:nvCxnSpPr>
        <p:spPr>
          <a:xfrm flipH="1">
            <a:off x="7968751" y="4910642"/>
            <a:ext cx="1559273" cy="0"/>
          </a:xfrm>
          <a:prstGeom prst="straightConnector1">
            <a:avLst/>
          </a:prstGeom>
          <a:noFill/>
          <a:ln w="15875" cap="flat" cmpd="sng" algn="ctr">
            <a:solidFill>
              <a:schemeClr val="accent3"/>
            </a:solidFill>
            <a:prstDash val="sysDash"/>
            <a:headEnd type="none" w="lg" len="med"/>
            <a:tailEnd type="arrow"/>
          </a:ln>
          <a:effectLst/>
        </p:spPr>
      </p:cxnSp>
      <p:pic>
        <p:nvPicPr>
          <p:cNvPr id="72" name="Picture 2" descr="Image result for gateway icon">
            <a:extLst>
              <a:ext uri="{FF2B5EF4-FFF2-40B4-BE49-F238E27FC236}">
                <a16:creationId xmlns:a16="http://schemas.microsoft.com/office/drawing/2014/main" id="{AC36B153-DF60-44DE-8A83-F466F6E4296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9395056" y="4594858"/>
            <a:ext cx="438339" cy="43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104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Data sovereignty and data gravity</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7508" y="1464364"/>
            <a:ext cx="11236276" cy="3948907"/>
          </a:xfrm>
        </p:spPr>
        <p:txBody>
          <a:bodyPr/>
          <a:lstStyle/>
          <a:p>
            <a:pPr marL="0" indent="0">
              <a:spcBef>
                <a:spcPts val="1836"/>
              </a:spcBef>
              <a:buClr>
                <a:schemeClr val="accent1"/>
              </a:buClr>
              <a:buNone/>
            </a:pPr>
            <a:r>
              <a:rPr lang="en-US" dirty="0">
                <a:gradFill>
                  <a:gsLst>
                    <a:gs pos="1250">
                      <a:schemeClr val="accent1"/>
                    </a:gs>
                    <a:gs pos="100000">
                      <a:schemeClr val="accent1"/>
                    </a:gs>
                  </a:gsLst>
                  <a:lin ang="5400000" scaled="0"/>
                </a:gradFill>
                <a:latin typeface="+mj-lt"/>
              </a:rPr>
              <a:t>Considerations and best practices</a:t>
            </a:r>
          </a:p>
          <a:p>
            <a:pPr marL="474302" indent="-474302">
              <a:spcBef>
                <a:spcPts val="1836"/>
              </a:spcBef>
              <a:buClr>
                <a:schemeClr val="accent1"/>
              </a:buClr>
              <a:buFont typeface="+mj-lt"/>
              <a:buAutoNum type="arabicPeriod"/>
            </a:pPr>
            <a:r>
              <a:rPr lang="en-US" sz="2448" dirty="0"/>
              <a:t>Make sure that none of the subnets in the virtual networks overlap</a:t>
            </a:r>
          </a:p>
          <a:p>
            <a:pPr marL="474302" indent="-474302">
              <a:spcBef>
                <a:spcPts val="1836"/>
              </a:spcBef>
              <a:buClr>
                <a:schemeClr val="accent1"/>
              </a:buClr>
              <a:buFont typeface="+mj-lt"/>
              <a:buAutoNum type="arabicPeriod"/>
            </a:pPr>
            <a:r>
              <a:rPr lang="en-US" sz="2448" dirty="0"/>
              <a:t>Use ARM Templates to reliably deploy infrastructure machines</a:t>
            </a:r>
          </a:p>
          <a:p>
            <a:pPr marL="474302" indent="-474302">
              <a:spcBef>
                <a:spcPts val="1836"/>
              </a:spcBef>
              <a:buClr>
                <a:schemeClr val="accent1"/>
              </a:buClr>
              <a:buFont typeface="+mj-lt"/>
              <a:buAutoNum type="arabicPeriod"/>
            </a:pPr>
            <a:r>
              <a:rPr lang="en-US" sz="2448" dirty="0"/>
              <a:t>Ensure that data storage requirements are being met </a:t>
            </a:r>
            <a:br>
              <a:rPr lang="en-US" sz="2448" dirty="0"/>
            </a:br>
            <a:r>
              <a:rPr lang="en-US" sz="2448" dirty="0"/>
              <a:t>on-premises depending on the use case</a:t>
            </a:r>
          </a:p>
          <a:p>
            <a:pPr marL="474302" indent="-474302">
              <a:spcBef>
                <a:spcPts val="1836"/>
              </a:spcBef>
              <a:buClr>
                <a:schemeClr val="accent1"/>
              </a:buClr>
              <a:buFont typeface="+mj-lt"/>
              <a:buAutoNum type="arabicPeriod"/>
            </a:pPr>
            <a:r>
              <a:rPr lang="en-US" sz="2448" dirty="0"/>
              <a:t>Ensure that the Azure Stack Hub is routable from the Internet</a:t>
            </a:r>
          </a:p>
          <a:p>
            <a:pPr marL="474302" indent="-474302">
              <a:spcBef>
                <a:spcPts val="1836"/>
              </a:spcBef>
              <a:buClr>
                <a:schemeClr val="accent1"/>
              </a:buClr>
              <a:buFont typeface="+mj-lt"/>
              <a:buAutoNum type="arabicPeriod"/>
            </a:pPr>
            <a:r>
              <a:rPr lang="en-US" sz="2448" dirty="0"/>
              <a:t>Use a strong pre-shared key to set up the VPN</a:t>
            </a:r>
          </a:p>
        </p:txBody>
      </p:sp>
    </p:spTree>
    <p:extLst>
      <p:ext uri="{BB962C8B-B14F-4D97-AF65-F5344CB8AC3E}">
        <p14:creationId xmlns:p14="http://schemas.microsoft.com/office/powerpoint/2010/main" val="419560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3.7037E-7 L 4.16667E-7 3.7037E-7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20745E-C59C-40FA-B409-6AF2C864E024}"/>
              </a:ext>
            </a:extLst>
          </p:cNvPr>
          <p:cNvPicPr>
            <a:picLocks noChangeAspect="1"/>
          </p:cNvPicPr>
          <p:nvPr/>
        </p:nvPicPr>
        <p:blipFill rotWithShape="1">
          <a:blip r:embed="rId2"/>
          <a:srcRect t="19649" b="35628"/>
          <a:stretch/>
        </p:blipFill>
        <p:spPr>
          <a:xfrm>
            <a:off x="301257" y="1259842"/>
            <a:ext cx="11833964" cy="3521417"/>
          </a:xfrm>
          <a:prstGeom prst="rect">
            <a:avLst/>
          </a:prstGeom>
          <a:effectLst>
            <a:outerShdw blurRad="88900" dist="38100" dir="2700000" algn="tl" rotWithShape="0">
              <a:prstClr val="black">
                <a:alpha val="30000"/>
              </a:prstClr>
            </a:outerShdw>
          </a:effectLst>
        </p:spPr>
      </p:pic>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1652" y="466732"/>
            <a:ext cx="11236276" cy="564947"/>
          </a:xfrm>
        </p:spPr>
        <p:txBody>
          <a:bodyPr/>
          <a:lstStyle/>
          <a:p>
            <a:r>
              <a:rPr lang="en-US"/>
              <a:t>AI at the edge</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2083" y="5182516"/>
            <a:ext cx="11833138" cy="1079091"/>
            <a:chOff x="294498" y="4760842"/>
            <a:chExt cx="11603815" cy="1058178"/>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60845"/>
              <a:ext cx="3834861" cy="105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Bring intelligence and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computing power to where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your data originates</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60844"/>
              <a:ext cx="3834861" cy="104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Train </a:t>
              </a: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models</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 at </a:t>
              </a: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scale</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a:t>
              </a:r>
              <a:br>
                <a:rPr lang="fr-FR" sz="1836">
                  <a:gradFill>
                    <a:gsLst>
                      <a:gs pos="0">
                        <a:srgbClr val="FFFFFF"/>
                      </a:gs>
                      <a:gs pos="100000">
                        <a:srgbClr val="FFFFFF"/>
                      </a:gs>
                    </a:gsLst>
                    <a:lin ang="5400000" scaled="0"/>
                  </a:gradFill>
                  <a:latin typeface="Segoe UI Semilight"/>
                  <a:ea typeface="Segoe UI" pitchFamily="34" charset="0"/>
                  <a:cs typeface="Segoe UI" pitchFamily="34" charset="0"/>
                </a:rPr>
              </a:b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deploy</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 </a:t>
              </a: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models</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 on-</a:t>
              </a: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premises</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60842"/>
              <a:ext cx="3834861" cy="104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Get faster insights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with inference at the edge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90239" y="4981887"/>
            <a:ext cx="11055999"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62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1 L 0 1.85185E-6 " pathEditMode="relative" rAng="0" ptsTypes="AA">
                                      <p:cBhvr>
                                        <p:cTn id="12" dur="600" fill="hold"/>
                                        <p:tgtEl>
                                          <p:spTgt spid="19"/>
                                        </p:tgtEl>
                                        <p:attrNameLst>
                                          <p:attrName>ppt_x</p:attrName>
                                          <p:attrName>ppt_y</p:attrName>
                                        </p:attrNameLst>
                                      </p:cBhvr>
                                      <p:rCtr x="0" y="2245"/>
                                    </p:animMotion>
                                  </p:childTnLst>
                                </p:cTn>
                              </p:par>
                              <p:par>
                                <p:cTn id="13" presetID="10" presetClass="entr" presetSubtype="0" fill="hold" nodeType="withEffect">
                                  <p:stCondLst>
                                    <p:cond delay="1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150"/>
                                  </p:stCondLst>
                                  <p:childTnLst>
                                    <p:animMotion origin="layout" path="M 2.08333E-7 0.04607 L 2.08333E-7 -2.22222E-6 " pathEditMode="relative" rAng="0" ptsTypes="AA">
                                      <p:cBhvr>
                                        <p:cTn id="17" dur="600" fill="hold"/>
                                        <p:tgtEl>
                                          <p:spTgt spid="1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6" y="1243790"/>
            <a:ext cx="8341028"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AI at the edge</a:t>
            </a:r>
          </a:p>
        </p:txBody>
      </p:sp>
      <p:sp>
        <p:nvSpPr>
          <p:cNvPr id="4" name="Rectangle 3">
            <a:extLst>
              <a:ext uri="{FF2B5EF4-FFF2-40B4-BE49-F238E27FC236}">
                <a16:creationId xmlns:a16="http://schemas.microsoft.com/office/drawing/2014/main" id="{E17C2822-94A8-43B8-B3B8-B54A899B999B}"/>
              </a:ext>
            </a:extLst>
          </p:cNvPr>
          <p:cNvSpPr/>
          <p:nvPr/>
        </p:nvSpPr>
        <p:spPr bwMode="auto">
          <a:xfrm>
            <a:off x="8852966" y="498"/>
            <a:ext cx="3273756" cy="6993533"/>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491953" rIns="186494" bIns="149196" numCol="1" rtlCol="0" anchor="t" anchorCtr="0" compatLnSpc="1">
            <a:prstTxWarp prst="textNoShape">
              <a:avLst/>
            </a:prstTxWarp>
          </a:bodyPr>
          <a:lstStyle/>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A model is trained in the cloud using Azure ML tools and containerized</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The model is deployed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to a Kubernetes cluster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on Azure Stack Hub</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Input is scored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against the model </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Insights from scoring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are placed into a queue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Compliant data and insights are sent to Azure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Global  insights are available in the global app</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Data from edge scoring is used to improve the model</a:t>
            </a:r>
          </a:p>
          <a:p>
            <a:pPr marL="349656" indent="-349656" defTabSz="950846" fontAlgn="base">
              <a:lnSpc>
                <a:spcPct val="90000"/>
              </a:lnSpc>
              <a:spcBef>
                <a:spcPts val="1224"/>
              </a:spcBef>
              <a:spcAft>
                <a:spcPct val="0"/>
              </a:spcAft>
              <a:buClr>
                <a:srgbClr val="0078D7"/>
              </a:buClr>
              <a:buFont typeface="+mj-lt"/>
              <a:buAutoNum type="arabicPeriod"/>
            </a:pPr>
            <a:endParaRPr lang="en-US" sz="1632" dirty="0">
              <a:gradFill>
                <a:gsLst>
                  <a:gs pos="40075">
                    <a:srgbClr val="353535"/>
                  </a:gs>
                  <a:gs pos="30000">
                    <a:srgbClr val="353535"/>
                  </a:gs>
                </a:gsLst>
                <a:lin ang="5400000" scaled="0"/>
              </a:gradFill>
              <a:latin typeface="Segoe UI Semilight"/>
            </a:endParaRPr>
          </a:p>
          <a:p>
            <a:pPr marL="349656" indent="-349656" defTabSz="950846" fontAlgn="base">
              <a:lnSpc>
                <a:spcPct val="90000"/>
              </a:lnSpc>
              <a:spcBef>
                <a:spcPts val="1224"/>
              </a:spcBef>
              <a:spcAft>
                <a:spcPct val="0"/>
              </a:spcAft>
              <a:buClr>
                <a:srgbClr val="0078D7"/>
              </a:buClr>
              <a:buFont typeface="+mj-lt"/>
              <a:buAutoNum type="arabicPeriod"/>
            </a:pPr>
            <a:endParaRPr lang="en-US" sz="1632" dirty="0">
              <a:gradFill>
                <a:gsLst>
                  <a:gs pos="40075">
                    <a:srgbClr val="353535"/>
                  </a:gs>
                  <a:gs pos="30000">
                    <a:srgbClr val="353535"/>
                  </a:gs>
                </a:gsLst>
                <a:lin ang="5400000" scaled="0"/>
              </a:gradFill>
              <a:latin typeface="Segoe UI Semilight"/>
            </a:endParaRPr>
          </a:p>
        </p:txBody>
      </p:sp>
      <p:grpSp>
        <p:nvGrpSpPr>
          <p:cNvPr id="111" name="Group 110">
            <a:extLst>
              <a:ext uri="{FF2B5EF4-FFF2-40B4-BE49-F238E27FC236}">
                <a16:creationId xmlns:a16="http://schemas.microsoft.com/office/drawing/2014/main" id="{B3FADE53-CA06-4E65-9499-DBF2D13E72E8}"/>
              </a:ext>
            </a:extLst>
          </p:cNvPr>
          <p:cNvGrpSpPr/>
          <p:nvPr/>
        </p:nvGrpSpPr>
        <p:grpSpPr>
          <a:xfrm>
            <a:off x="614619" y="2488329"/>
            <a:ext cx="7736265" cy="2961669"/>
            <a:chOff x="600978" y="2642716"/>
            <a:chExt cx="7586338" cy="2904272"/>
          </a:xfrm>
        </p:grpSpPr>
        <p:sp>
          <p:nvSpPr>
            <p:cNvPr id="31" name="Rectangle 30">
              <a:extLst>
                <a:ext uri="{FF2B5EF4-FFF2-40B4-BE49-F238E27FC236}">
                  <a16:creationId xmlns:a16="http://schemas.microsoft.com/office/drawing/2014/main" id="{F69D55E8-07C1-4357-B7E0-D893CEA15000}"/>
                </a:ext>
              </a:extLst>
            </p:cNvPr>
            <p:cNvSpPr/>
            <p:nvPr/>
          </p:nvSpPr>
          <p:spPr>
            <a:xfrm>
              <a:off x="4809033" y="2642716"/>
              <a:ext cx="2279332" cy="290427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sp>
          <p:nvSpPr>
            <p:cNvPr id="32" name="Rectangle 31">
              <a:extLst>
                <a:ext uri="{FF2B5EF4-FFF2-40B4-BE49-F238E27FC236}">
                  <a16:creationId xmlns:a16="http://schemas.microsoft.com/office/drawing/2014/main" id="{5A7177DF-F0A5-4F33-AC9D-445C4FBE5080}"/>
                </a:ext>
              </a:extLst>
            </p:cNvPr>
            <p:cNvSpPr/>
            <p:nvPr/>
          </p:nvSpPr>
          <p:spPr>
            <a:xfrm>
              <a:off x="1699930" y="2642716"/>
              <a:ext cx="2745163" cy="290427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pic>
          <p:nvPicPr>
            <p:cNvPr id="38" name="Picture 37" descr="A close up of a sign&#10;&#10;Description generated with high confidence">
              <a:extLst>
                <a:ext uri="{FF2B5EF4-FFF2-40B4-BE49-F238E27FC236}">
                  <a16:creationId xmlns:a16="http://schemas.microsoft.com/office/drawing/2014/main" id="{80F31999-8D1E-4BEF-9953-59BB961E6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494" y="4138757"/>
              <a:ext cx="473788" cy="473788"/>
            </a:xfrm>
            <a:prstGeom prst="rect">
              <a:avLst/>
            </a:prstGeom>
          </p:spPr>
        </p:pic>
        <p:pic>
          <p:nvPicPr>
            <p:cNvPr id="57" name="Picture 56" descr="A picture containing clipart&#10;&#10;Description generated with high confidence">
              <a:extLst>
                <a:ext uri="{FF2B5EF4-FFF2-40B4-BE49-F238E27FC236}">
                  <a16:creationId xmlns:a16="http://schemas.microsoft.com/office/drawing/2014/main" id="{530BBBCC-9832-44D9-9876-11D426ACE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084" y="4145580"/>
              <a:ext cx="460142" cy="460142"/>
            </a:xfrm>
            <a:prstGeom prst="rect">
              <a:avLst/>
            </a:prstGeom>
          </p:spPr>
        </p:pic>
        <p:pic>
          <p:nvPicPr>
            <p:cNvPr id="58" name="Picture 57" descr="A close up of a sign&#10;&#10;Description generated with high confidence">
              <a:extLst>
                <a:ext uri="{FF2B5EF4-FFF2-40B4-BE49-F238E27FC236}">
                  <a16:creationId xmlns:a16="http://schemas.microsoft.com/office/drawing/2014/main" id="{F428D8E6-52C0-4576-BFD9-502A619A1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084" y="4763170"/>
              <a:ext cx="460143" cy="460143"/>
            </a:xfrm>
            <a:prstGeom prst="rect">
              <a:avLst/>
            </a:prstGeom>
          </p:spPr>
        </p:pic>
        <p:pic>
          <p:nvPicPr>
            <p:cNvPr id="59" name="Picture 58">
              <a:extLst>
                <a:ext uri="{FF2B5EF4-FFF2-40B4-BE49-F238E27FC236}">
                  <a16:creationId xmlns:a16="http://schemas.microsoft.com/office/drawing/2014/main" id="{5E3BFEAE-D764-4EF6-810C-A680CAF8F3FC}"/>
                </a:ext>
              </a:extLst>
            </p:cNvPr>
            <p:cNvPicPr>
              <a:picLocks noChangeAspect="1"/>
            </p:cNvPicPr>
            <p:nvPr/>
          </p:nvPicPr>
          <p:blipFill>
            <a:blip r:embed="rId5"/>
            <a:stretch>
              <a:fillRect/>
            </a:stretch>
          </p:blipFill>
          <p:spPr>
            <a:xfrm>
              <a:off x="2230941" y="3455939"/>
              <a:ext cx="386429" cy="398446"/>
            </a:xfrm>
            <a:prstGeom prst="rect">
              <a:avLst/>
            </a:prstGeom>
          </p:spPr>
        </p:pic>
        <p:sp>
          <p:nvSpPr>
            <p:cNvPr id="61" name="AutoShape 2" descr="Image result for kubernetes">
              <a:extLst>
                <a:ext uri="{FF2B5EF4-FFF2-40B4-BE49-F238E27FC236}">
                  <a16:creationId xmlns:a16="http://schemas.microsoft.com/office/drawing/2014/main" id="{862EB15E-6BC6-402E-A34C-9D201F5F5E9A}"/>
                </a:ext>
              </a:extLst>
            </p:cNvPr>
            <p:cNvSpPr>
              <a:spLocks noChangeAspect="1" noChangeArrowheads="1"/>
            </p:cNvSpPr>
            <p:nvPr/>
          </p:nvSpPr>
          <p:spPr bwMode="auto">
            <a:xfrm>
              <a:off x="5527415" y="3359727"/>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prstClr val="black"/>
                </a:solidFill>
                <a:latin typeface="Calibri" panose="020F0502020204030204"/>
              </a:endParaRPr>
            </a:p>
          </p:txBody>
        </p:sp>
        <p:pic>
          <p:nvPicPr>
            <p:cNvPr id="62" name="Picture 4" descr="Image result for kubernetes">
              <a:extLst>
                <a:ext uri="{FF2B5EF4-FFF2-40B4-BE49-F238E27FC236}">
                  <a16:creationId xmlns:a16="http://schemas.microsoft.com/office/drawing/2014/main" id="{5272ACE3-2A28-4B49-A3D0-48527378E2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1767" y="3391991"/>
              <a:ext cx="539243" cy="52634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close up of a logo&#10;&#10;Description generated with high confidence">
              <a:extLst>
                <a:ext uri="{FF2B5EF4-FFF2-40B4-BE49-F238E27FC236}">
                  <a16:creationId xmlns:a16="http://schemas.microsoft.com/office/drawing/2014/main" id="{DA0BE6AD-9E82-4AD4-9322-DDDACD18C1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062" y="4781029"/>
              <a:ext cx="424424" cy="424424"/>
            </a:xfrm>
            <a:prstGeom prst="rect">
              <a:avLst/>
            </a:prstGeom>
          </p:spPr>
        </p:pic>
        <p:grpSp>
          <p:nvGrpSpPr>
            <p:cNvPr id="10" name="Group 9">
              <a:extLst>
                <a:ext uri="{FF2B5EF4-FFF2-40B4-BE49-F238E27FC236}">
                  <a16:creationId xmlns:a16="http://schemas.microsoft.com/office/drawing/2014/main" id="{89C63B48-34B6-42F9-803D-42C520F0B3E9}"/>
                </a:ext>
              </a:extLst>
            </p:cNvPr>
            <p:cNvGrpSpPr/>
            <p:nvPr/>
          </p:nvGrpSpPr>
          <p:grpSpPr>
            <a:xfrm>
              <a:off x="600978" y="3287656"/>
              <a:ext cx="735012" cy="735012"/>
              <a:chOff x="600978" y="3524249"/>
              <a:chExt cx="735012" cy="735012"/>
            </a:xfrm>
          </p:grpSpPr>
          <p:sp>
            <p:nvSpPr>
              <p:cNvPr id="91" name="Oval 90">
                <a:extLst>
                  <a:ext uri="{FF2B5EF4-FFF2-40B4-BE49-F238E27FC236}">
                    <a16:creationId xmlns:a16="http://schemas.microsoft.com/office/drawing/2014/main" id="{D72F63B5-BE07-47F9-9049-B0B33EB99280}"/>
                  </a:ext>
                </a:extLst>
              </p:cNvPr>
              <p:cNvSpPr/>
              <p:nvPr/>
            </p:nvSpPr>
            <p:spPr bwMode="auto">
              <a:xfrm>
                <a:off x="600978" y="3524249"/>
                <a:ext cx="735012" cy="73501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63" name="binary" title="Icon of binary code, ones and zeros">
                <a:extLst>
                  <a:ext uri="{FF2B5EF4-FFF2-40B4-BE49-F238E27FC236}">
                    <a16:creationId xmlns:a16="http://schemas.microsoft.com/office/drawing/2014/main" id="{3B40DE03-E605-44FD-A93F-3B11A1D2E67E}"/>
                  </a:ext>
                </a:extLst>
              </p:cNvPr>
              <p:cNvSpPr>
                <a:spLocks noChangeAspect="1" noEditPoints="1"/>
              </p:cNvSpPr>
              <p:nvPr/>
            </p:nvSpPr>
            <p:spPr bwMode="auto">
              <a:xfrm>
                <a:off x="788971" y="3736747"/>
                <a:ext cx="359026" cy="31001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cxnSp>
          <p:nvCxnSpPr>
            <p:cNvPr id="13" name="Straight Arrow Connector 12">
              <a:extLst>
                <a:ext uri="{FF2B5EF4-FFF2-40B4-BE49-F238E27FC236}">
                  <a16:creationId xmlns:a16="http://schemas.microsoft.com/office/drawing/2014/main" id="{15D5BFA8-9862-42BA-AADA-F8D9D7C11657}"/>
                </a:ext>
              </a:extLst>
            </p:cNvPr>
            <p:cNvCxnSpPr>
              <a:cxnSpLocks/>
              <a:stCxn id="83" idx="2"/>
            </p:cNvCxnSpPr>
            <p:nvPr/>
          </p:nvCxnSpPr>
          <p:spPr>
            <a:xfrm flipH="1">
              <a:off x="6710364" y="3655162"/>
              <a:ext cx="741940" cy="0"/>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B9B7600E-47BF-4CB6-9789-7D04AEBA8C2C}"/>
                </a:ext>
              </a:extLst>
            </p:cNvPr>
            <p:cNvCxnSpPr>
              <a:stCxn id="33" idx="2"/>
            </p:cNvCxnSpPr>
            <p:nvPr/>
          </p:nvCxnSpPr>
          <p:spPr>
            <a:xfrm>
              <a:off x="6397522" y="3881324"/>
              <a:ext cx="3278" cy="230905"/>
            </a:xfrm>
            <a:prstGeom prst="straightConnector1">
              <a:avLst/>
            </a:prstGeom>
            <a:noFill/>
            <a:ln w="15875" cap="flat" cmpd="sng" algn="ctr">
              <a:solidFill>
                <a:schemeClr val="accent3"/>
              </a:solidFill>
              <a:prstDash val="sysDash"/>
              <a:headEnd type="none" w="lg" len="med"/>
              <a:tailEnd type="arrow"/>
            </a:ln>
            <a:effectLst/>
          </p:spPr>
        </p:cxnSp>
        <p:cxnSp>
          <p:nvCxnSpPr>
            <p:cNvPr id="22" name="Straight Arrow Connector 21">
              <a:extLst>
                <a:ext uri="{FF2B5EF4-FFF2-40B4-BE49-F238E27FC236}">
                  <a16:creationId xmlns:a16="http://schemas.microsoft.com/office/drawing/2014/main" id="{9E89BD22-F3B9-41EB-9EC5-E37960AA2346}"/>
                </a:ext>
              </a:extLst>
            </p:cNvPr>
            <p:cNvCxnSpPr/>
            <p:nvPr/>
          </p:nvCxnSpPr>
          <p:spPr>
            <a:xfrm flipH="1">
              <a:off x="5705075" y="3655162"/>
              <a:ext cx="464118" cy="0"/>
            </a:xfrm>
            <a:prstGeom prst="straightConnector1">
              <a:avLst/>
            </a:prstGeom>
            <a:noFill/>
            <a:ln w="15875" cap="flat" cmpd="sng" algn="ctr">
              <a:solidFill>
                <a:schemeClr val="accent3"/>
              </a:solidFill>
              <a:prstDash val="sysDash"/>
              <a:headEnd type="none" w="lg" len="med"/>
              <a:tailEnd type="arrow"/>
            </a:ln>
            <a:effectLst/>
          </p:spPr>
        </p:cxnSp>
        <p:cxnSp>
          <p:nvCxnSpPr>
            <p:cNvPr id="25" name="Straight Arrow Connector 24">
              <a:extLst>
                <a:ext uri="{FF2B5EF4-FFF2-40B4-BE49-F238E27FC236}">
                  <a16:creationId xmlns:a16="http://schemas.microsoft.com/office/drawing/2014/main" id="{EA3EA4F5-4D0C-48EC-8FFB-2898F6F084B0}"/>
                </a:ext>
              </a:extLst>
            </p:cNvPr>
            <p:cNvCxnSpPr/>
            <p:nvPr/>
          </p:nvCxnSpPr>
          <p:spPr>
            <a:xfrm flipH="1">
              <a:off x="5705075" y="4375652"/>
              <a:ext cx="473090" cy="1086"/>
            </a:xfrm>
            <a:prstGeom prst="straightConnector1">
              <a:avLst/>
            </a:prstGeom>
            <a:noFill/>
            <a:ln w="15875" cap="flat" cmpd="sng" algn="ctr">
              <a:solidFill>
                <a:schemeClr val="accent3"/>
              </a:solidFill>
              <a:prstDash val="sysDash"/>
              <a:headEnd type="none" w="lg" len="med"/>
              <a:tailEnd type="arrow"/>
            </a:ln>
            <a:effectLst/>
          </p:spPr>
        </p:cxnSp>
        <p:pic>
          <p:nvPicPr>
            <p:cNvPr id="33" name="Picture 32" descr="A close up of a logo&#10;&#10;Description generated with high confidence">
              <a:extLst>
                <a:ext uri="{FF2B5EF4-FFF2-40B4-BE49-F238E27FC236}">
                  <a16:creationId xmlns:a16="http://schemas.microsoft.com/office/drawing/2014/main" id="{FAF4DC5F-0C2C-437C-B342-E6A09789BA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1360" y="3429000"/>
              <a:ext cx="452324" cy="452324"/>
            </a:xfrm>
            <a:prstGeom prst="rect">
              <a:avLst/>
            </a:prstGeom>
          </p:spPr>
        </p:pic>
        <p:pic>
          <p:nvPicPr>
            <p:cNvPr id="42" name="Picture 41" descr="A picture containing businesscard, text&#10;&#10;Description generated with high confidence">
              <a:extLst>
                <a:ext uri="{FF2B5EF4-FFF2-40B4-BE49-F238E27FC236}">
                  <a16:creationId xmlns:a16="http://schemas.microsoft.com/office/drawing/2014/main" id="{90D3E573-1FAF-492A-AA0F-C8C1A1A7F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4100" y="4112229"/>
              <a:ext cx="526845" cy="526845"/>
            </a:xfrm>
            <a:prstGeom prst="rect">
              <a:avLst/>
            </a:prstGeom>
          </p:spPr>
        </p:pic>
        <p:grpSp>
          <p:nvGrpSpPr>
            <p:cNvPr id="82" name="Group 81">
              <a:extLst>
                <a:ext uri="{FF2B5EF4-FFF2-40B4-BE49-F238E27FC236}">
                  <a16:creationId xmlns:a16="http://schemas.microsoft.com/office/drawing/2014/main" id="{1D54ED57-B460-455C-A306-2189B7CAA5E7}"/>
                </a:ext>
              </a:extLst>
            </p:cNvPr>
            <p:cNvGrpSpPr/>
            <p:nvPr/>
          </p:nvGrpSpPr>
          <p:grpSpPr>
            <a:xfrm>
              <a:off x="7452304" y="3287656"/>
              <a:ext cx="735012" cy="735012"/>
              <a:chOff x="1373037" y="2628501"/>
              <a:chExt cx="766574" cy="766574"/>
            </a:xfrm>
          </p:grpSpPr>
          <p:sp>
            <p:nvSpPr>
              <p:cNvPr id="83" name="Oval 82">
                <a:extLst>
                  <a:ext uri="{FF2B5EF4-FFF2-40B4-BE49-F238E27FC236}">
                    <a16:creationId xmlns:a16="http://schemas.microsoft.com/office/drawing/2014/main" id="{BA166EA5-C449-453D-9DDA-B6F1BFCD095E}"/>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84" name="people_12" title="Icon of three people">
                <a:extLst>
                  <a:ext uri="{FF2B5EF4-FFF2-40B4-BE49-F238E27FC236}">
                    <a16:creationId xmlns:a16="http://schemas.microsoft.com/office/drawing/2014/main" id="{F4DB19F2-A285-4F7D-BBA1-BE87A037168E}"/>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cxnSp>
          <p:nvCxnSpPr>
            <p:cNvPr id="93" name="Straight Arrow Connector 92">
              <a:extLst>
                <a:ext uri="{FF2B5EF4-FFF2-40B4-BE49-F238E27FC236}">
                  <a16:creationId xmlns:a16="http://schemas.microsoft.com/office/drawing/2014/main" id="{861CE740-C48B-490D-8D04-E8BA192064C6}"/>
                </a:ext>
              </a:extLst>
            </p:cNvPr>
            <p:cNvCxnSpPr>
              <a:stCxn id="91" idx="6"/>
            </p:cNvCxnSpPr>
            <p:nvPr/>
          </p:nvCxnSpPr>
          <p:spPr>
            <a:xfrm>
              <a:off x="1335990" y="3655162"/>
              <a:ext cx="447090" cy="0"/>
            </a:xfrm>
            <a:prstGeom prst="straightConnector1">
              <a:avLst/>
            </a:prstGeom>
            <a:noFill/>
            <a:ln w="15875" cap="flat" cmpd="sng" algn="ctr">
              <a:solidFill>
                <a:schemeClr val="accent3"/>
              </a:solidFill>
              <a:prstDash val="sysDash"/>
              <a:headEnd type="none" w="lg" len="med"/>
              <a:tailEnd type="arrow"/>
            </a:ln>
            <a:effectLst/>
          </p:spPr>
        </p:cxnSp>
        <p:cxnSp>
          <p:nvCxnSpPr>
            <p:cNvPr id="94" name="Straight Arrow Connector 93">
              <a:extLst>
                <a:ext uri="{FF2B5EF4-FFF2-40B4-BE49-F238E27FC236}">
                  <a16:creationId xmlns:a16="http://schemas.microsoft.com/office/drawing/2014/main" id="{1A763B37-FD09-4FB2-BCD0-73D406DA53F7}"/>
                </a:ext>
              </a:extLst>
            </p:cNvPr>
            <p:cNvCxnSpPr>
              <a:cxnSpLocks/>
            </p:cNvCxnSpPr>
            <p:nvPr/>
          </p:nvCxnSpPr>
          <p:spPr>
            <a:xfrm>
              <a:off x="3001969" y="3655162"/>
              <a:ext cx="322256" cy="0"/>
            </a:xfrm>
            <a:prstGeom prst="straightConnector1">
              <a:avLst/>
            </a:prstGeom>
            <a:noFill/>
            <a:ln w="15875" cap="flat" cmpd="sng" algn="ctr">
              <a:solidFill>
                <a:schemeClr val="accent3"/>
              </a:solidFill>
              <a:prstDash val="sysDash"/>
              <a:headEnd type="none" w="lg" len="med"/>
              <a:tailEnd type="arrow"/>
            </a:ln>
            <a:effectLst/>
          </p:spPr>
        </p:cxnSp>
        <p:sp>
          <p:nvSpPr>
            <p:cNvPr id="65" name="Rectangle 64">
              <a:extLst>
                <a:ext uri="{FF2B5EF4-FFF2-40B4-BE49-F238E27FC236}">
                  <a16:creationId xmlns:a16="http://schemas.microsoft.com/office/drawing/2014/main" id="{C4EE388C-548A-44DD-BD39-D1714466CCA4}"/>
                </a:ext>
              </a:extLst>
            </p:cNvPr>
            <p:cNvSpPr/>
            <p:nvPr/>
          </p:nvSpPr>
          <p:spPr>
            <a:xfrm>
              <a:off x="1846341" y="3229512"/>
              <a:ext cx="1155628" cy="2155287"/>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endParaRPr lang="en-US" sz="2040">
                <a:gradFill>
                  <a:gsLst>
                    <a:gs pos="0">
                      <a:srgbClr val="353535"/>
                    </a:gs>
                    <a:gs pos="100000">
                      <a:srgbClr val="353535"/>
                    </a:gs>
                  </a:gsLst>
                  <a:lin ang="5400000" scaled="0"/>
                </a:gradFill>
                <a:latin typeface="Segoe UI Light"/>
                <a:cs typeface="Segoe UI" pitchFamily="34" charset="0"/>
              </a:endParaRPr>
            </a:p>
          </p:txBody>
        </p:sp>
        <p:cxnSp>
          <p:nvCxnSpPr>
            <p:cNvPr id="96" name="Straight Arrow Connector 95">
              <a:extLst>
                <a:ext uri="{FF2B5EF4-FFF2-40B4-BE49-F238E27FC236}">
                  <a16:creationId xmlns:a16="http://schemas.microsoft.com/office/drawing/2014/main" id="{68219105-85FB-4DFB-8A79-5D95D2117C65}"/>
                </a:ext>
              </a:extLst>
            </p:cNvPr>
            <p:cNvCxnSpPr>
              <a:cxnSpLocks/>
            </p:cNvCxnSpPr>
            <p:nvPr/>
          </p:nvCxnSpPr>
          <p:spPr>
            <a:xfrm>
              <a:off x="3961520" y="3655162"/>
              <a:ext cx="1048630" cy="0"/>
            </a:xfrm>
            <a:prstGeom prst="straightConnector1">
              <a:avLst/>
            </a:prstGeom>
            <a:noFill/>
            <a:ln w="15875" cap="flat" cmpd="sng" algn="ctr">
              <a:solidFill>
                <a:schemeClr val="accent3"/>
              </a:solidFill>
              <a:prstDash val="sysDash"/>
              <a:headEnd type="none" w="lg" len="med"/>
              <a:tailEnd type="arrow"/>
            </a:ln>
            <a:effectLst/>
          </p:spPr>
        </p:cxnSp>
        <p:pic>
          <p:nvPicPr>
            <p:cNvPr id="60" name="Picture 59" descr="A close up of a sign&#10;&#10;Description generated with very high confidence">
              <a:extLst>
                <a:ext uri="{FF2B5EF4-FFF2-40B4-BE49-F238E27FC236}">
                  <a16:creationId xmlns:a16="http://schemas.microsoft.com/office/drawing/2014/main" id="{E691206E-B1C2-4EEC-8B86-47D35475C7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6272" y="3369685"/>
              <a:ext cx="570954" cy="570954"/>
            </a:xfrm>
            <a:prstGeom prst="rect">
              <a:avLst/>
            </a:prstGeom>
          </p:spPr>
        </p:pic>
        <p:cxnSp>
          <p:nvCxnSpPr>
            <p:cNvPr id="99" name="Straight Arrow Connector 98">
              <a:extLst>
                <a:ext uri="{FF2B5EF4-FFF2-40B4-BE49-F238E27FC236}">
                  <a16:creationId xmlns:a16="http://schemas.microsoft.com/office/drawing/2014/main" id="{DB873A3D-9187-4ECF-BD45-78CA4272F692}"/>
                </a:ext>
              </a:extLst>
            </p:cNvPr>
            <p:cNvCxnSpPr>
              <a:stCxn id="52" idx="1"/>
            </p:cNvCxnSpPr>
            <p:nvPr/>
          </p:nvCxnSpPr>
          <p:spPr>
            <a:xfrm flipH="1">
              <a:off x="3076575" y="4375651"/>
              <a:ext cx="422487" cy="1"/>
            </a:xfrm>
            <a:prstGeom prst="straightConnector1">
              <a:avLst/>
            </a:prstGeom>
            <a:noFill/>
            <a:ln w="15875" cap="flat" cmpd="sng" algn="ctr">
              <a:solidFill>
                <a:schemeClr val="accent3"/>
              </a:solidFill>
              <a:prstDash val="sysDash"/>
              <a:headEnd type="none" w="lg" len="med"/>
              <a:tailEnd type="arrow"/>
            </a:ln>
            <a:effectLst/>
          </p:spPr>
        </p:cxnSp>
        <p:pic>
          <p:nvPicPr>
            <p:cNvPr id="52" name="Picture 51">
              <a:extLst>
                <a:ext uri="{FF2B5EF4-FFF2-40B4-BE49-F238E27FC236}">
                  <a16:creationId xmlns:a16="http://schemas.microsoft.com/office/drawing/2014/main" id="{00200A78-6479-458C-92C1-AFCDA89BD1F2}"/>
                </a:ext>
              </a:extLst>
            </p:cNvPr>
            <p:cNvPicPr>
              <a:picLocks noChangeAspect="1"/>
            </p:cNvPicPr>
            <p:nvPr/>
          </p:nvPicPr>
          <p:blipFill>
            <a:blip r:embed="rId10"/>
            <a:stretch>
              <a:fillRect/>
            </a:stretch>
          </p:blipFill>
          <p:spPr>
            <a:xfrm>
              <a:off x="3499062" y="4178274"/>
              <a:ext cx="462458" cy="394754"/>
            </a:xfrm>
            <a:prstGeom prst="rect">
              <a:avLst/>
            </a:prstGeom>
          </p:spPr>
        </p:pic>
        <p:cxnSp>
          <p:nvCxnSpPr>
            <p:cNvPr id="101" name="Connector: Elbow 100">
              <a:extLst>
                <a:ext uri="{FF2B5EF4-FFF2-40B4-BE49-F238E27FC236}">
                  <a16:creationId xmlns:a16="http://schemas.microsoft.com/office/drawing/2014/main" id="{4802C298-70F8-4ACC-83BF-D2632D11D9F7}"/>
                </a:ext>
              </a:extLst>
            </p:cNvPr>
            <p:cNvCxnSpPr>
              <a:stCxn id="38" idx="1"/>
              <a:endCxn id="64" idx="3"/>
            </p:cNvCxnSpPr>
            <p:nvPr/>
          </p:nvCxnSpPr>
          <p:spPr>
            <a:xfrm rot="10800000" flipV="1">
              <a:off x="3923486" y="4375651"/>
              <a:ext cx="1231008" cy="617590"/>
            </a:xfrm>
            <a:prstGeom prst="bentConnector3">
              <a:avLst>
                <a:gd name="adj1" fmla="val 41747"/>
              </a:avLst>
            </a:prstGeom>
            <a:noFill/>
            <a:ln w="15875" cap="flat" cmpd="sng" algn="ctr">
              <a:solidFill>
                <a:schemeClr val="accent3"/>
              </a:solidFill>
              <a:prstDash val="sysDash"/>
              <a:headEnd type="none" w="lg" len="med"/>
              <a:tailEnd type="arrow"/>
            </a:ln>
            <a:effectLst/>
          </p:spPr>
        </p:cxnSp>
        <p:cxnSp>
          <p:nvCxnSpPr>
            <p:cNvPr id="104" name="Straight Arrow Connector 103">
              <a:extLst>
                <a:ext uri="{FF2B5EF4-FFF2-40B4-BE49-F238E27FC236}">
                  <a16:creationId xmlns:a16="http://schemas.microsoft.com/office/drawing/2014/main" id="{C7CA70A9-61AE-4F44-9C32-2DE57BA0E4AB}"/>
                </a:ext>
              </a:extLst>
            </p:cNvPr>
            <p:cNvCxnSpPr>
              <a:stCxn id="38" idx="1"/>
            </p:cNvCxnSpPr>
            <p:nvPr/>
          </p:nvCxnSpPr>
          <p:spPr>
            <a:xfrm flipH="1">
              <a:off x="4032250" y="4375651"/>
              <a:ext cx="1122244" cy="0"/>
            </a:xfrm>
            <a:prstGeom prst="straightConnector1">
              <a:avLst/>
            </a:prstGeom>
            <a:noFill/>
            <a:ln w="15875" cap="flat" cmpd="sng" algn="ctr">
              <a:solidFill>
                <a:schemeClr val="accent3"/>
              </a:solidFill>
              <a:prstDash val="sysDash"/>
              <a:headEnd type="none" w="lg" len="med"/>
              <a:tailEnd type="arrow"/>
            </a:ln>
            <a:effectLst/>
          </p:spPr>
        </p:cxnSp>
        <p:sp>
          <p:nvSpPr>
            <p:cNvPr id="89" name="Oval 88">
              <a:extLst>
                <a:ext uri="{FF2B5EF4-FFF2-40B4-BE49-F238E27FC236}">
                  <a16:creationId xmlns:a16="http://schemas.microsoft.com/office/drawing/2014/main" id="{144376D5-4B86-4BED-9267-D2CE3FCE0DD2}"/>
                </a:ext>
              </a:extLst>
            </p:cNvPr>
            <p:cNvSpPr/>
            <p:nvPr/>
          </p:nvSpPr>
          <p:spPr>
            <a:xfrm>
              <a:off x="2816609" y="3046632"/>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1</a:t>
              </a:r>
            </a:p>
          </p:txBody>
        </p:sp>
        <p:sp>
          <p:nvSpPr>
            <p:cNvPr id="105" name="Oval 104">
              <a:extLst>
                <a:ext uri="{FF2B5EF4-FFF2-40B4-BE49-F238E27FC236}">
                  <a16:creationId xmlns:a16="http://schemas.microsoft.com/office/drawing/2014/main" id="{A2D33820-C5E4-42E9-B260-54EB0FD84B5A}"/>
                </a:ext>
              </a:extLst>
            </p:cNvPr>
            <p:cNvSpPr/>
            <p:nvPr/>
          </p:nvSpPr>
          <p:spPr>
            <a:xfrm>
              <a:off x="5407430" y="3157691"/>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2</a:t>
              </a:r>
            </a:p>
          </p:txBody>
        </p:sp>
        <p:sp>
          <p:nvSpPr>
            <p:cNvPr id="106" name="Oval 105">
              <a:extLst>
                <a:ext uri="{FF2B5EF4-FFF2-40B4-BE49-F238E27FC236}">
                  <a16:creationId xmlns:a16="http://schemas.microsoft.com/office/drawing/2014/main" id="{A1E09B26-7C94-40DC-B28C-72B5F800335A}"/>
                </a:ext>
              </a:extLst>
            </p:cNvPr>
            <p:cNvSpPr/>
            <p:nvPr/>
          </p:nvSpPr>
          <p:spPr>
            <a:xfrm>
              <a:off x="6948825" y="3472282"/>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3</a:t>
              </a:r>
            </a:p>
          </p:txBody>
        </p:sp>
        <p:sp>
          <p:nvSpPr>
            <p:cNvPr id="107" name="Oval 106">
              <a:extLst>
                <a:ext uri="{FF2B5EF4-FFF2-40B4-BE49-F238E27FC236}">
                  <a16:creationId xmlns:a16="http://schemas.microsoft.com/office/drawing/2014/main" id="{A6ECB7FA-B9A7-45C5-A41F-1EF9F6021FD2}"/>
                </a:ext>
              </a:extLst>
            </p:cNvPr>
            <p:cNvSpPr/>
            <p:nvPr/>
          </p:nvSpPr>
          <p:spPr>
            <a:xfrm>
              <a:off x="6415170" y="4504219"/>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4</a:t>
              </a:r>
            </a:p>
          </p:txBody>
        </p:sp>
        <p:sp>
          <p:nvSpPr>
            <p:cNvPr id="108" name="Oval 107">
              <a:extLst>
                <a:ext uri="{FF2B5EF4-FFF2-40B4-BE49-F238E27FC236}">
                  <a16:creationId xmlns:a16="http://schemas.microsoft.com/office/drawing/2014/main" id="{86933742-02D6-4C79-8A6C-755B344CB795}"/>
                </a:ext>
              </a:extLst>
            </p:cNvPr>
            <p:cNvSpPr/>
            <p:nvPr/>
          </p:nvSpPr>
          <p:spPr>
            <a:xfrm>
              <a:off x="5442069" y="4504219"/>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5</a:t>
              </a:r>
            </a:p>
          </p:txBody>
        </p:sp>
        <p:sp>
          <p:nvSpPr>
            <p:cNvPr id="109" name="Oval 108">
              <a:extLst>
                <a:ext uri="{FF2B5EF4-FFF2-40B4-BE49-F238E27FC236}">
                  <a16:creationId xmlns:a16="http://schemas.microsoft.com/office/drawing/2014/main" id="{76356967-AC44-4B17-B39C-E2FCEE3314C1}"/>
                </a:ext>
              </a:extLst>
            </p:cNvPr>
            <p:cNvSpPr/>
            <p:nvPr/>
          </p:nvSpPr>
          <p:spPr>
            <a:xfrm>
              <a:off x="4170176" y="4810361"/>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6</a:t>
              </a:r>
            </a:p>
          </p:txBody>
        </p:sp>
        <p:sp>
          <p:nvSpPr>
            <p:cNvPr id="110" name="Oval 109">
              <a:extLst>
                <a:ext uri="{FF2B5EF4-FFF2-40B4-BE49-F238E27FC236}">
                  <a16:creationId xmlns:a16="http://schemas.microsoft.com/office/drawing/2014/main" id="{F8A08C8F-63A3-4B14-911F-6C98D6BA04C5}"/>
                </a:ext>
              </a:extLst>
            </p:cNvPr>
            <p:cNvSpPr/>
            <p:nvPr/>
          </p:nvSpPr>
          <p:spPr>
            <a:xfrm>
              <a:off x="3286663" y="3955437"/>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7</a:t>
              </a:r>
            </a:p>
          </p:txBody>
        </p:sp>
      </p:grpSp>
    </p:spTree>
    <p:extLst>
      <p:ext uri="{BB962C8B-B14F-4D97-AF65-F5344CB8AC3E}">
        <p14:creationId xmlns:p14="http://schemas.microsoft.com/office/powerpoint/2010/main" val="425942572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5" y="1243790"/>
            <a:ext cx="11833965"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AI at the edge</a:t>
            </a:r>
          </a:p>
        </p:txBody>
      </p:sp>
      <p:sp>
        <p:nvSpPr>
          <p:cNvPr id="11" name="Rectangle 10">
            <a:extLst>
              <a:ext uri="{FF2B5EF4-FFF2-40B4-BE49-F238E27FC236}">
                <a16:creationId xmlns:a16="http://schemas.microsoft.com/office/drawing/2014/main" id="{46A99023-8DD3-4970-817A-B95D7227D0C3}"/>
              </a:ext>
            </a:extLst>
          </p:cNvPr>
          <p:cNvSpPr/>
          <p:nvPr/>
        </p:nvSpPr>
        <p:spPr>
          <a:xfrm>
            <a:off x="1704708" y="1684285"/>
            <a:ext cx="5769776" cy="142444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        VSTS</a:t>
            </a:r>
          </a:p>
        </p:txBody>
      </p:sp>
      <p:sp>
        <p:nvSpPr>
          <p:cNvPr id="13" name="TextBox 12">
            <a:extLst>
              <a:ext uri="{FF2B5EF4-FFF2-40B4-BE49-F238E27FC236}">
                <a16:creationId xmlns:a16="http://schemas.microsoft.com/office/drawing/2014/main" id="{F84029CA-E791-4811-8D20-0C5EF19C2C8B}"/>
              </a:ext>
            </a:extLst>
          </p:cNvPr>
          <p:cNvSpPr txBox="1"/>
          <p:nvPr/>
        </p:nvSpPr>
        <p:spPr>
          <a:xfrm>
            <a:off x="597979" y="4707062"/>
            <a:ext cx="1016071"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Data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scientist</a:t>
            </a:r>
          </a:p>
        </p:txBody>
      </p:sp>
      <p:pic>
        <p:nvPicPr>
          <p:cNvPr id="23" name="Picture 2" descr="Image result for visual studios logo">
            <a:extLst>
              <a:ext uri="{FF2B5EF4-FFF2-40B4-BE49-F238E27FC236}">
                <a16:creationId xmlns:a16="http://schemas.microsoft.com/office/drawing/2014/main" id="{1C5AF336-2768-4053-B316-38F23282C7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23" r="23123"/>
          <a:stretch/>
        </p:blipFill>
        <p:spPr bwMode="auto">
          <a:xfrm>
            <a:off x="1838797" y="1749317"/>
            <a:ext cx="286282" cy="2796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BFA4B33B-6004-4418-B1A4-789A1646C3C6}"/>
              </a:ext>
            </a:extLst>
          </p:cNvPr>
          <p:cNvSpPr/>
          <p:nvPr/>
        </p:nvSpPr>
        <p:spPr>
          <a:xfrm>
            <a:off x="1704708" y="3216330"/>
            <a:ext cx="5769776" cy="31770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sp>
        <p:nvSpPr>
          <p:cNvPr id="37" name="Rectangle 36">
            <a:extLst>
              <a:ext uri="{FF2B5EF4-FFF2-40B4-BE49-F238E27FC236}">
                <a16:creationId xmlns:a16="http://schemas.microsoft.com/office/drawing/2014/main" id="{8D050B92-EBC1-4939-AC98-80BC4F546E9D}"/>
              </a:ext>
            </a:extLst>
          </p:cNvPr>
          <p:cNvSpPr/>
          <p:nvPr/>
        </p:nvSpPr>
        <p:spPr>
          <a:xfrm>
            <a:off x="7960033" y="1684285"/>
            <a:ext cx="3619914" cy="4709143"/>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sp>
        <p:nvSpPr>
          <p:cNvPr id="12" name="Rectangle 11">
            <a:extLst>
              <a:ext uri="{FF2B5EF4-FFF2-40B4-BE49-F238E27FC236}">
                <a16:creationId xmlns:a16="http://schemas.microsoft.com/office/drawing/2014/main" id="{9C0711CE-4EFC-45FE-8B6A-BD916DA0B9A5}"/>
              </a:ext>
            </a:extLst>
          </p:cNvPr>
          <p:cNvSpPr/>
          <p:nvPr/>
        </p:nvSpPr>
        <p:spPr>
          <a:xfrm>
            <a:off x="1858936" y="3745920"/>
            <a:ext cx="955783" cy="1873966"/>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AML Workbench</a:t>
            </a:r>
          </a:p>
        </p:txBody>
      </p:sp>
      <p:sp>
        <p:nvSpPr>
          <p:cNvPr id="42" name="Rectangle 41">
            <a:extLst>
              <a:ext uri="{FF2B5EF4-FFF2-40B4-BE49-F238E27FC236}">
                <a16:creationId xmlns:a16="http://schemas.microsoft.com/office/drawing/2014/main" id="{B366822E-9D10-410D-B6FB-4DB1F3AE9509}"/>
              </a:ext>
            </a:extLst>
          </p:cNvPr>
          <p:cNvSpPr/>
          <p:nvPr/>
        </p:nvSpPr>
        <p:spPr>
          <a:xfrm>
            <a:off x="3534212" y="3745921"/>
            <a:ext cx="2147855" cy="51389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Data Science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Virtual Machine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(sensitive data)</a:t>
            </a:r>
          </a:p>
        </p:txBody>
      </p:sp>
      <p:sp>
        <p:nvSpPr>
          <p:cNvPr id="44" name="Rectangle 43">
            <a:extLst>
              <a:ext uri="{FF2B5EF4-FFF2-40B4-BE49-F238E27FC236}">
                <a16:creationId xmlns:a16="http://schemas.microsoft.com/office/drawing/2014/main" id="{DD5EC1C2-137C-42BC-940A-E6729D533127}"/>
              </a:ext>
            </a:extLst>
          </p:cNvPr>
          <p:cNvSpPr/>
          <p:nvPr/>
        </p:nvSpPr>
        <p:spPr>
          <a:xfrm>
            <a:off x="6327026" y="4375340"/>
            <a:ext cx="996473" cy="85476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Azure Container Registry</a:t>
            </a:r>
          </a:p>
        </p:txBody>
      </p:sp>
      <p:sp>
        <p:nvSpPr>
          <p:cNvPr id="45" name="Rectangle 44">
            <a:extLst>
              <a:ext uri="{FF2B5EF4-FFF2-40B4-BE49-F238E27FC236}">
                <a16:creationId xmlns:a16="http://schemas.microsoft.com/office/drawing/2014/main" id="{4C7C0D86-AF74-404F-BB6F-802C28F82E77}"/>
              </a:ext>
            </a:extLst>
          </p:cNvPr>
          <p:cNvSpPr/>
          <p:nvPr/>
        </p:nvSpPr>
        <p:spPr>
          <a:xfrm>
            <a:off x="6327026" y="5337701"/>
            <a:ext cx="996473" cy="668168"/>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 container</a:t>
            </a:r>
          </a:p>
        </p:txBody>
      </p:sp>
      <p:sp>
        <p:nvSpPr>
          <p:cNvPr id="46" name="Rectangle 45">
            <a:extLst>
              <a:ext uri="{FF2B5EF4-FFF2-40B4-BE49-F238E27FC236}">
                <a16:creationId xmlns:a16="http://schemas.microsoft.com/office/drawing/2014/main" id="{9EE34BF1-1DA1-44D8-9430-3656C9F3BBBB}"/>
              </a:ext>
            </a:extLst>
          </p:cNvPr>
          <p:cNvSpPr/>
          <p:nvPr/>
        </p:nvSpPr>
        <p:spPr>
          <a:xfrm>
            <a:off x="8546523" y="4375340"/>
            <a:ext cx="1476742" cy="85476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ACS Kubernetes cluster</a:t>
            </a:r>
          </a:p>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(as Docker image)</a:t>
            </a:r>
          </a:p>
        </p:txBody>
      </p:sp>
      <p:sp>
        <p:nvSpPr>
          <p:cNvPr id="48" name="Rectangle 47">
            <a:extLst>
              <a:ext uri="{FF2B5EF4-FFF2-40B4-BE49-F238E27FC236}">
                <a16:creationId xmlns:a16="http://schemas.microsoft.com/office/drawing/2014/main" id="{914964ED-2B7E-4FE1-A0F2-514ABAEFA52E}"/>
              </a:ext>
            </a:extLst>
          </p:cNvPr>
          <p:cNvSpPr/>
          <p:nvPr/>
        </p:nvSpPr>
        <p:spPr>
          <a:xfrm>
            <a:off x="10422897" y="5337701"/>
            <a:ext cx="734891" cy="668168"/>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 queue</a:t>
            </a:r>
          </a:p>
        </p:txBody>
      </p:sp>
      <p:sp>
        <p:nvSpPr>
          <p:cNvPr id="50" name="Rectangle 49">
            <a:extLst>
              <a:ext uri="{FF2B5EF4-FFF2-40B4-BE49-F238E27FC236}">
                <a16:creationId xmlns:a16="http://schemas.microsoft.com/office/drawing/2014/main" id="{3010DA0F-A568-4C98-827B-384E8AD6A64A}"/>
              </a:ext>
            </a:extLst>
          </p:cNvPr>
          <p:cNvSpPr/>
          <p:nvPr/>
        </p:nvSpPr>
        <p:spPr>
          <a:xfrm>
            <a:off x="9070302" y="2254160"/>
            <a:ext cx="1270621" cy="57844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App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Service</a:t>
            </a:r>
          </a:p>
        </p:txBody>
      </p:sp>
      <p:grpSp>
        <p:nvGrpSpPr>
          <p:cNvPr id="14" name="Group 13">
            <a:extLst>
              <a:ext uri="{FF2B5EF4-FFF2-40B4-BE49-F238E27FC236}">
                <a16:creationId xmlns:a16="http://schemas.microsoft.com/office/drawing/2014/main" id="{EE948A71-F281-4CA4-BF15-29E939EF6788}"/>
              </a:ext>
            </a:extLst>
          </p:cNvPr>
          <p:cNvGrpSpPr/>
          <p:nvPr/>
        </p:nvGrpSpPr>
        <p:grpSpPr>
          <a:xfrm>
            <a:off x="3690329" y="3877425"/>
            <a:ext cx="327357" cy="250882"/>
            <a:chOff x="6182186" y="3120592"/>
            <a:chExt cx="457200" cy="350395"/>
          </a:xfrm>
        </p:grpSpPr>
        <p:sp>
          <p:nvSpPr>
            <p:cNvPr id="15" name="monitor">
              <a:extLst>
                <a:ext uri="{FF2B5EF4-FFF2-40B4-BE49-F238E27FC236}">
                  <a16:creationId xmlns:a16="http://schemas.microsoft.com/office/drawing/2014/main" id="{8203255E-7AA5-4801-A318-2FBE2C33A8E3}"/>
                </a:ext>
              </a:extLst>
            </p:cNvPr>
            <p:cNvSpPr>
              <a:spLocks noChangeAspect="1" noEditPoints="1"/>
            </p:cNvSpPr>
            <p:nvPr/>
          </p:nvSpPr>
          <p:spPr bwMode="auto">
            <a:xfrm>
              <a:off x="6182186" y="3120592"/>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pic>
          <p:nvPicPr>
            <p:cNvPr id="16" name="Picture 4" descr="Image result for cube png">
              <a:extLst>
                <a:ext uri="{FF2B5EF4-FFF2-40B4-BE49-F238E27FC236}">
                  <a16:creationId xmlns:a16="http://schemas.microsoft.com/office/drawing/2014/main" id="{1245C2CF-2026-47D1-A481-15D5658DA80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7534" y="3147618"/>
              <a:ext cx="226504" cy="239468"/>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Image result for docker logo">
            <a:extLst>
              <a:ext uri="{FF2B5EF4-FFF2-40B4-BE49-F238E27FC236}">
                <a16:creationId xmlns:a16="http://schemas.microsoft.com/office/drawing/2014/main" id="{588825B3-6795-4297-B713-22C510DD7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7956" y="4158549"/>
            <a:ext cx="524911" cy="4770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ubernetes">
            <a:extLst>
              <a:ext uri="{FF2B5EF4-FFF2-40B4-BE49-F238E27FC236}">
                <a16:creationId xmlns:a16="http://schemas.microsoft.com/office/drawing/2014/main" id="{9A882D55-F22A-4FCB-8FBB-DC57D29FE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0043" y="4187678"/>
            <a:ext cx="402768" cy="39313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B6808972-BD4F-472F-AC42-E2FFEB392BF9}"/>
              </a:ext>
            </a:extLst>
          </p:cNvPr>
          <p:cNvSpPr txBox="1"/>
          <p:nvPr/>
        </p:nvSpPr>
        <p:spPr>
          <a:xfrm>
            <a:off x="1795085" y="2882045"/>
            <a:ext cx="1016071" cy="12968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Developer</a:t>
            </a:r>
          </a:p>
        </p:txBody>
      </p:sp>
      <p:pic>
        <p:nvPicPr>
          <p:cNvPr id="2050" name="Picture 2" descr="Image result for azure app services">
            <a:extLst>
              <a:ext uri="{FF2B5EF4-FFF2-40B4-BE49-F238E27FC236}">
                <a16:creationId xmlns:a16="http://schemas.microsoft.com/office/drawing/2014/main" id="{4FC4A1E1-0095-4F65-8DE4-52DDE6BD2A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248802" y="2370758"/>
            <a:ext cx="360746" cy="3452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businesscard, text&#10;&#10;Description generated with high confidence">
            <a:extLst>
              <a:ext uri="{FF2B5EF4-FFF2-40B4-BE49-F238E27FC236}">
                <a16:creationId xmlns:a16="http://schemas.microsoft.com/office/drawing/2014/main" id="{64353923-FA75-47EF-9196-C08215C325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14613" y="5254784"/>
            <a:ext cx="351457" cy="351455"/>
          </a:xfrm>
          <a:prstGeom prst="rect">
            <a:avLst/>
          </a:prstGeom>
        </p:spPr>
      </p:pic>
      <p:sp>
        <p:nvSpPr>
          <p:cNvPr id="33" name="Rectangle 32">
            <a:extLst>
              <a:ext uri="{FF2B5EF4-FFF2-40B4-BE49-F238E27FC236}">
                <a16:creationId xmlns:a16="http://schemas.microsoft.com/office/drawing/2014/main" id="{E6077ABB-6D72-4386-B48E-28F14016656D}"/>
              </a:ext>
            </a:extLst>
          </p:cNvPr>
          <p:cNvSpPr/>
          <p:nvPr/>
        </p:nvSpPr>
        <p:spPr bwMode="auto">
          <a:xfrm>
            <a:off x="6573601" y="4321541"/>
            <a:ext cx="528542" cy="12264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pic>
        <p:nvPicPr>
          <p:cNvPr id="18" name="Picture 17" descr="A close up of a sign&#10;&#10;Description generated with very high confidence">
            <a:extLst>
              <a:ext uri="{FF2B5EF4-FFF2-40B4-BE49-F238E27FC236}">
                <a16:creationId xmlns:a16="http://schemas.microsoft.com/office/drawing/2014/main" id="{82DAB5F1-C2F0-4695-822D-69A4ADDD9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9947" y="4198876"/>
            <a:ext cx="490626" cy="490626"/>
          </a:xfrm>
          <a:prstGeom prst="rect">
            <a:avLst/>
          </a:prstGeom>
        </p:spPr>
      </p:pic>
      <p:sp>
        <p:nvSpPr>
          <p:cNvPr id="34" name="Rectangle 33">
            <a:extLst>
              <a:ext uri="{FF2B5EF4-FFF2-40B4-BE49-F238E27FC236}">
                <a16:creationId xmlns:a16="http://schemas.microsoft.com/office/drawing/2014/main" id="{81C40AD7-A041-4B2C-9B90-87455F458BEC}"/>
              </a:ext>
            </a:extLst>
          </p:cNvPr>
          <p:cNvSpPr/>
          <p:nvPr/>
        </p:nvSpPr>
        <p:spPr bwMode="auto">
          <a:xfrm>
            <a:off x="6268557" y="5486048"/>
            <a:ext cx="133003" cy="3714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pic>
        <p:nvPicPr>
          <p:cNvPr id="20" name="Picture 19">
            <a:extLst>
              <a:ext uri="{FF2B5EF4-FFF2-40B4-BE49-F238E27FC236}">
                <a16:creationId xmlns:a16="http://schemas.microsoft.com/office/drawing/2014/main" id="{050D9ABB-6A6F-4536-AE01-5FF45E83E69A}"/>
              </a:ext>
            </a:extLst>
          </p:cNvPr>
          <p:cNvPicPr>
            <a:picLocks noChangeAspect="1"/>
          </p:cNvPicPr>
          <p:nvPr/>
        </p:nvPicPr>
        <p:blipFill>
          <a:blip r:embed="rId9">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177852" y="5504812"/>
            <a:ext cx="441492" cy="358475"/>
          </a:xfrm>
          <a:prstGeom prst="rect">
            <a:avLst/>
          </a:prstGeom>
        </p:spPr>
      </p:pic>
      <p:sp>
        <p:nvSpPr>
          <p:cNvPr id="59" name="TextBox 58">
            <a:extLst>
              <a:ext uri="{FF2B5EF4-FFF2-40B4-BE49-F238E27FC236}">
                <a16:creationId xmlns:a16="http://schemas.microsoft.com/office/drawing/2014/main" id="{6612136E-AAD5-46BA-969A-924EE0E87BB0}"/>
              </a:ext>
            </a:extLst>
          </p:cNvPr>
          <p:cNvSpPr txBox="1"/>
          <p:nvPr/>
        </p:nvSpPr>
        <p:spPr>
          <a:xfrm>
            <a:off x="5611138" y="217577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Build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definition</a:t>
            </a:r>
          </a:p>
        </p:txBody>
      </p:sp>
      <p:sp>
        <p:nvSpPr>
          <p:cNvPr id="60" name="TextBox 59">
            <a:extLst>
              <a:ext uri="{FF2B5EF4-FFF2-40B4-BE49-F238E27FC236}">
                <a16:creationId xmlns:a16="http://schemas.microsoft.com/office/drawing/2014/main" id="{F19F31D5-AF0E-4D2E-8FD5-7AB5CCFFDE1D}"/>
              </a:ext>
            </a:extLst>
          </p:cNvPr>
          <p:cNvSpPr txBox="1"/>
          <p:nvPr/>
        </p:nvSpPr>
        <p:spPr>
          <a:xfrm>
            <a:off x="5611138" y="263518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Build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definition</a:t>
            </a:r>
          </a:p>
        </p:txBody>
      </p:sp>
      <p:sp>
        <p:nvSpPr>
          <p:cNvPr id="61" name="TextBox 60">
            <a:extLst>
              <a:ext uri="{FF2B5EF4-FFF2-40B4-BE49-F238E27FC236}">
                <a16:creationId xmlns:a16="http://schemas.microsoft.com/office/drawing/2014/main" id="{3DE1B7CD-284D-45EC-BB82-235639EC1E30}"/>
              </a:ext>
            </a:extLst>
          </p:cNvPr>
          <p:cNvSpPr txBox="1"/>
          <p:nvPr/>
        </p:nvSpPr>
        <p:spPr>
          <a:xfrm>
            <a:off x="6513784" y="217577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Release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definition</a:t>
            </a:r>
          </a:p>
        </p:txBody>
      </p:sp>
      <p:sp>
        <p:nvSpPr>
          <p:cNvPr id="62" name="TextBox 61">
            <a:extLst>
              <a:ext uri="{FF2B5EF4-FFF2-40B4-BE49-F238E27FC236}">
                <a16:creationId xmlns:a16="http://schemas.microsoft.com/office/drawing/2014/main" id="{646AECE5-6B44-4076-965C-0362C4C922B2}"/>
              </a:ext>
            </a:extLst>
          </p:cNvPr>
          <p:cNvSpPr txBox="1"/>
          <p:nvPr/>
        </p:nvSpPr>
        <p:spPr>
          <a:xfrm>
            <a:off x="6513784" y="263518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Release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definition</a:t>
            </a:r>
          </a:p>
        </p:txBody>
      </p:sp>
      <p:sp>
        <p:nvSpPr>
          <p:cNvPr id="63" name="TextBox 62">
            <a:extLst>
              <a:ext uri="{FF2B5EF4-FFF2-40B4-BE49-F238E27FC236}">
                <a16:creationId xmlns:a16="http://schemas.microsoft.com/office/drawing/2014/main" id="{99739ECC-3C30-4023-B10F-B22B65814DCB}"/>
              </a:ext>
            </a:extLst>
          </p:cNvPr>
          <p:cNvSpPr txBox="1"/>
          <p:nvPr/>
        </p:nvSpPr>
        <p:spPr>
          <a:xfrm>
            <a:off x="9810041" y="2898054"/>
            <a:ext cx="620050" cy="259362"/>
          </a:xfrm>
          <a:prstGeom prst="rect">
            <a:avLst/>
          </a:prstGeom>
          <a:noFill/>
        </p:spPr>
        <p:txBody>
          <a:bodyPr wrap="square" lIns="0" tIns="0" rIns="0" bIns="0" rtlCol="0">
            <a:spAutoFit/>
          </a:bodyPr>
          <a:lstStyle/>
          <a:p>
            <a:pPr defTabSz="932563">
              <a:lnSpc>
                <a:spcPct val="90000"/>
              </a:lnSpc>
            </a:pPr>
            <a:r>
              <a:rPr lang="en-US" sz="918">
                <a:gradFill>
                  <a:gsLst>
                    <a:gs pos="83000">
                      <a:srgbClr val="353535"/>
                    </a:gs>
                    <a:gs pos="100000">
                      <a:srgbClr val="353535"/>
                    </a:gs>
                  </a:gsLst>
                  <a:lin ang="5400000" scaled="1"/>
                </a:gradFill>
                <a:latin typeface="Segoe UI Semilight"/>
              </a:rPr>
              <a:t>Sensitive data</a:t>
            </a:r>
          </a:p>
        </p:txBody>
      </p:sp>
      <p:sp>
        <p:nvSpPr>
          <p:cNvPr id="64" name="TextBox 63">
            <a:extLst>
              <a:ext uri="{FF2B5EF4-FFF2-40B4-BE49-F238E27FC236}">
                <a16:creationId xmlns:a16="http://schemas.microsoft.com/office/drawing/2014/main" id="{BA8693F5-676E-4D35-9CD0-E00171C07423}"/>
              </a:ext>
            </a:extLst>
          </p:cNvPr>
          <p:cNvSpPr txBox="1"/>
          <p:nvPr/>
        </p:nvSpPr>
        <p:spPr>
          <a:xfrm>
            <a:off x="10835806" y="4378031"/>
            <a:ext cx="620050" cy="259362"/>
          </a:xfrm>
          <a:prstGeom prst="rect">
            <a:avLst/>
          </a:prstGeom>
          <a:noFill/>
        </p:spPr>
        <p:txBody>
          <a:bodyPr wrap="square" lIns="0" tIns="0" rIns="0" bIns="0" rtlCol="0">
            <a:spAutoFit/>
          </a:bodyPr>
          <a:lstStyle/>
          <a:p>
            <a:pPr defTabSz="932563">
              <a:lnSpc>
                <a:spcPct val="90000"/>
              </a:lnSpc>
            </a:pPr>
            <a:r>
              <a:rPr lang="en-US" sz="918">
                <a:gradFill>
                  <a:gsLst>
                    <a:gs pos="83000">
                      <a:srgbClr val="353535"/>
                    </a:gs>
                    <a:gs pos="100000">
                      <a:srgbClr val="353535"/>
                    </a:gs>
                  </a:gsLst>
                  <a:lin ang="5400000" scaled="1"/>
                </a:gradFill>
                <a:latin typeface="Segoe UI Semilight"/>
              </a:rPr>
              <a:t>Anon</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data</a:t>
            </a:r>
          </a:p>
        </p:txBody>
      </p:sp>
      <p:sp>
        <p:nvSpPr>
          <p:cNvPr id="65" name="TextBox 64">
            <a:extLst>
              <a:ext uri="{FF2B5EF4-FFF2-40B4-BE49-F238E27FC236}">
                <a16:creationId xmlns:a16="http://schemas.microsoft.com/office/drawing/2014/main" id="{99771604-738C-400B-BC5D-C561B1365F82}"/>
              </a:ext>
            </a:extLst>
          </p:cNvPr>
          <p:cNvSpPr txBox="1"/>
          <p:nvPr/>
        </p:nvSpPr>
        <p:spPr>
          <a:xfrm>
            <a:off x="7822472" y="5750736"/>
            <a:ext cx="620050" cy="259362"/>
          </a:xfrm>
          <a:prstGeom prst="rect">
            <a:avLst/>
          </a:prstGeom>
          <a:noFill/>
        </p:spPr>
        <p:txBody>
          <a:bodyPr wrap="square" lIns="0" tIns="0" rIns="0" bIns="0" rtlCol="0">
            <a:spAutoFit/>
          </a:bodyPr>
          <a:lstStyle/>
          <a:p>
            <a:pPr algn="r" defTabSz="932563">
              <a:lnSpc>
                <a:spcPct val="90000"/>
              </a:lnSpc>
            </a:pPr>
            <a:r>
              <a:rPr lang="en-US" sz="918">
                <a:gradFill>
                  <a:gsLst>
                    <a:gs pos="83000">
                      <a:srgbClr val="353535"/>
                    </a:gs>
                    <a:gs pos="100000">
                      <a:srgbClr val="353535"/>
                    </a:gs>
                  </a:gsLst>
                  <a:lin ang="5400000" scaled="1"/>
                </a:gradFill>
                <a:latin typeface="Segoe UI Semilight"/>
              </a:rPr>
              <a:t>Anon</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data</a:t>
            </a:r>
          </a:p>
        </p:txBody>
      </p:sp>
      <p:sp>
        <p:nvSpPr>
          <p:cNvPr id="66" name="TextBox 65">
            <a:extLst>
              <a:ext uri="{FF2B5EF4-FFF2-40B4-BE49-F238E27FC236}">
                <a16:creationId xmlns:a16="http://schemas.microsoft.com/office/drawing/2014/main" id="{4EE4D3B8-7CB6-4170-9979-94711C3654F1}"/>
              </a:ext>
            </a:extLst>
          </p:cNvPr>
          <p:cNvSpPr txBox="1"/>
          <p:nvPr/>
        </p:nvSpPr>
        <p:spPr>
          <a:xfrm>
            <a:off x="7822472" y="4925086"/>
            <a:ext cx="620050" cy="129682"/>
          </a:xfrm>
          <a:prstGeom prst="rect">
            <a:avLst/>
          </a:prstGeom>
          <a:noFill/>
        </p:spPr>
        <p:txBody>
          <a:bodyPr wrap="square" lIns="0" tIns="0" rIns="0" bIns="0" rtlCol="0">
            <a:spAutoFit/>
          </a:bodyPr>
          <a:lstStyle/>
          <a:p>
            <a:pPr algn="r" defTabSz="932563">
              <a:lnSpc>
                <a:spcPct val="90000"/>
              </a:lnSpc>
            </a:pPr>
            <a:r>
              <a:rPr lang="en-US" sz="918">
                <a:gradFill>
                  <a:gsLst>
                    <a:gs pos="83000">
                      <a:srgbClr val="353535"/>
                    </a:gs>
                    <a:gs pos="100000">
                      <a:srgbClr val="353535"/>
                    </a:gs>
                  </a:gsLst>
                  <a:lin ang="5400000" scaled="1"/>
                </a:gradFill>
                <a:latin typeface="Segoe UI Semilight"/>
              </a:rPr>
              <a:t>Deploy</a:t>
            </a:r>
          </a:p>
        </p:txBody>
      </p:sp>
      <p:sp>
        <p:nvSpPr>
          <p:cNvPr id="67" name="TextBox 66">
            <a:extLst>
              <a:ext uri="{FF2B5EF4-FFF2-40B4-BE49-F238E27FC236}">
                <a16:creationId xmlns:a16="http://schemas.microsoft.com/office/drawing/2014/main" id="{AE8A429F-3D40-4752-A14C-F97078FA35F0}"/>
              </a:ext>
            </a:extLst>
          </p:cNvPr>
          <p:cNvSpPr txBox="1"/>
          <p:nvPr/>
        </p:nvSpPr>
        <p:spPr>
          <a:xfrm>
            <a:off x="5694521" y="485052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Container image</a:t>
            </a:r>
          </a:p>
        </p:txBody>
      </p:sp>
      <p:sp>
        <p:nvSpPr>
          <p:cNvPr id="68" name="TextBox 67">
            <a:extLst>
              <a:ext uri="{FF2B5EF4-FFF2-40B4-BE49-F238E27FC236}">
                <a16:creationId xmlns:a16="http://schemas.microsoft.com/office/drawing/2014/main" id="{56A951C6-A579-4AFB-A758-1A1783E00239}"/>
              </a:ext>
            </a:extLst>
          </p:cNvPr>
          <p:cNvSpPr txBox="1"/>
          <p:nvPr/>
        </p:nvSpPr>
        <p:spPr>
          <a:xfrm>
            <a:off x="2864440" y="496941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Model and Python</a:t>
            </a:r>
          </a:p>
        </p:txBody>
      </p:sp>
      <p:sp>
        <p:nvSpPr>
          <p:cNvPr id="69" name="TextBox 68">
            <a:extLst>
              <a:ext uri="{FF2B5EF4-FFF2-40B4-BE49-F238E27FC236}">
                <a16:creationId xmlns:a16="http://schemas.microsoft.com/office/drawing/2014/main" id="{5A9E6143-B33E-4D75-A6B2-3263E6689485}"/>
              </a:ext>
            </a:extLst>
          </p:cNvPr>
          <p:cNvSpPr txBox="1"/>
          <p:nvPr/>
        </p:nvSpPr>
        <p:spPr>
          <a:xfrm>
            <a:off x="2864440" y="3821954"/>
            <a:ext cx="620050" cy="12968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Training</a:t>
            </a:r>
          </a:p>
        </p:txBody>
      </p:sp>
      <p:cxnSp>
        <p:nvCxnSpPr>
          <p:cNvPr id="70" name="Straight Arrow Connector 69">
            <a:extLst>
              <a:ext uri="{FF2B5EF4-FFF2-40B4-BE49-F238E27FC236}">
                <a16:creationId xmlns:a16="http://schemas.microsoft.com/office/drawing/2014/main" id="{6AC9CCD6-4DCB-45DE-A081-1BB8CB4D4C0E}"/>
              </a:ext>
            </a:extLst>
          </p:cNvPr>
          <p:cNvCxnSpPr>
            <a:cxnSpLocks/>
            <a:stCxn id="10" idx="6"/>
          </p:cNvCxnSpPr>
          <p:nvPr/>
        </p:nvCxnSpPr>
        <p:spPr>
          <a:xfrm>
            <a:off x="1427197" y="4290344"/>
            <a:ext cx="336102" cy="0"/>
          </a:xfrm>
          <a:prstGeom prst="straightConnector1">
            <a:avLst/>
          </a:prstGeom>
          <a:noFill/>
          <a:ln w="15875" cap="flat" cmpd="sng" algn="ctr">
            <a:solidFill>
              <a:schemeClr val="accent3"/>
            </a:solidFill>
            <a:prstDash val="sysDash"/>
            <a:headEnd type="none" w="lg" len="med"/>
            <a:tailEnd type="arrow"/>
          </a:ln>
          <a:effectLst/>
        </p:spPr>
      </p:cxnSp>
      <p:cxnSp>
        <p:nvCxnSpPr>
          <p:cNvPr id="71" name="Straight Arrow Connector 70">
            <a:extLst>
              <a:ext uri="{FF2B5EF4-FFF2-40B4-BE49-F238E27FC236}">
                <a16:creationId xmlns:a16="http://schemas.microsoft.com/office/drawing/2014/main" id="{6956D734-42E8-4B3C-A97E-ED377E79663C}"/>
              </a:ext>
            </a:extLst>
          </p:cNvPr>
          <p:cNvCxnSpPr>
            <a:cxnSpLocks/>
          </p:cNvCxnSpPr>
          <p:nvPr/>
        </p:nvCxnSpPr>
        <p:spPr>
          <a:xfrm>
            <a:off x="2446083" y="2476979"/>
            <a:ext cx="371949" cy="0"/>
          </a:xfrm>
          <a:prstGeom prst="straightConnector1">
            <a:avLst/>
          </a:prstGeom>
          <a:noFill/>
          <a:ln w="15875" cap="flat" cmpd="sng" algn="ctr">
            <a:solidFill>
              <a:schemeClr val="accent3"/>
            </a:solidFill>
            <a:prstDash val="sysDash"/>
            <a:headEnd type="none" w="lg" len="med"/>
            <a:tailEnd type="arrow"/>
          </a:ln>
          <a:effectLst/>
        </p:spPr>
      </p:cxnSp>
      <p:grpSp>
        <p:nvGrpSpPr>
          <p:cNvPr id="26" name="Group 25">
            <a:extLst>
              <a:ext uri="{FF2B5EF4-FFF2-40B4-BE49-F238E27FC236}">
                <a16:creationId xmlns:a16="http://schemas.microsoft.com/office/drawing/2014/main" id="{457DD105-0D66-43E1-B0DC-77E0BE136D9E}"/>
              </a:ext>
            </a:extLst>
          </p:cNvPr>
          <p:cNvGrpSpPr/>
          <p:nvPr/>
        </p:nvGrpSpPr>
        <p:grpSpPr>
          <a:xfrm>
            <a:off x="1981938" y="2155798"/>
            <a:ext cx="642365" cy="642365"/>
            <a:chOff x="467304" y="-1176498"/>
            <a:chExt cx="735012" cy="735012"/>
          </a:xfrm>
        </p:grpSpPr>
        <p:sp>
          <p:nvSpPr>
            <p:cNvPr id="27" name="Oval 26">
              <a:extLst>
                <a:ext uri="{FF2B5EF4-FFF2-40B4-BE49-F238E27FC236}">
                  <a16:creationId xmlns:a16="http://schemas.microsoft.com/office/drawing/2014/main" id="{5A3AE9DC-3988-45F8-9A09-96BE2246D33A}"/>
                </a:ext>
              </a:extLst>
            </p:cNvPr>
            <p:cNvSpPr/>
            <p:nvPr/>
          </p:nvSpPr>
          <p:spPr bwMode="auto">
            <a:xfrm>
              <a:off x="467304" y="-1176498"/>
              <a:ext cx="735012" cy="73501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72988" rIns="0" bIns="47558" numCol="1" rtlCol="0" anchor="ctr" anchorCtr="0" compatLnSpc="1">
              <a:prstTxWarp prst="textNoShape">
                <a:avLst/>
              </a:prstTxWarp>
            </a:bodyPr>
            <a:lstStyle/>
            <a:p>
              <a:pPr algn="ctr" defTabSz="950846" fontAlgn="base">
                <a:spcBef>
                  <a:spcPct val="0"/>
                </a:spcBef>
                <a:spcAft>
                  <a:spcPct val="0"/>
                </a:spcAft>
              </a:pPr>
              <a:r>
                <a:rPr lang="en-US" sz="1020" b="1">
                  <a:gradFill>
                    <a:gsLst>
                      <a:gs pos="40075">
                        <a:srgbClr val="FFFFFF"/>
                      </a:gs>
                      <a:gs pos="30000">
                        <a:srgbClr val="FFFFFF"/>
                      </a:gs>
                    </a:gsLst>
                    <a:lin ang="5400000" scaled="0"/>
                  </a:gradFill>
                  <a:latin typeface="Segoe UI Semilight"/>
                </a:rPr>
                <a:t>&lt;/&gt;</a:t>
              </a:r>
            </a:p>
          </p:txBody>
        </p:sp>
        <p:sp>
          <p:nvSpPr>
            <p:cNvPr id="28" name="people_4">
              <a:extLst>
                <a:ext uri="{FF2B5EF4-FFF2-40B4-BE49-F238E27FC236}">
                  <a16:creationId xmlns:a16="http://schemas.microsoft.com/office/drawing/2014/main" id="{196FCED5-8A94-4755-B987-0D72293508CA}"/>
                </a:ext>
              </a:extLst>
            </p:cNvPr>
            <p:cNvSpPr>
              <a:spLocks noChangeAspect="1" noEditPoints="1"/>
            </p:cNvSpPr>
            <p:nvPr/>
          </p:nvSpPr>
          <p:spPr bwMode="auto">
            <a:xfrm>
              <a:off x="671231" y="-106013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cxnSp>
        <p:nvCxnSpPr>
          <p:cNvPr id="73" name="Straight Arrow Connector 72">
            <a:extLst>
              <a:ext uri="{FF2B5EF4-FFF2-40B4-BE49-F238E27FC236}">
                <a16:creationId xmlns:a16="http://schemas.microsoft.com/office/drawing/2014/main" id="{0AEE9AFD-A680-4E0B-AE2E-F443AE887470}"/>
              </a:ext>
            </a:extLst>
          </p:cNvPr>
          <p:cNvCxnSpPr>
            <a:cxnSpLocks/>
          </p:cNvCxnSpPr>
          <p:nvPr/>
        </p:nvCxnSpPr>
        <p:spPr>
          <a:xfrm>
            <a:off x="5201586" y="2762293"/>
            <a:ext cx="371949" cy="0"/>
          </a:xfrm>
          <a:prstGeom prst="straightConnector1">
            <a:avLst/>
          </a:prstGeom>
          <a:noFill/>
          <a:ln w="15875" cap="flat" cmpd="sng" algn="ctr">
            <a:solidFill>
              <a:schemeClr val="accent3"/>
            </a:solidFill>
            <a:prstDash val="sysDash"/>
            <a:headEnd type="none" w="lg" len="med"/>
            <a:tailEnd type="arrow"/>
          </a:ln>
          <a:effectLst/>
        </p:spPr>
      </p:cxnSp>
      <p:cxnSp>
        <p:nvCxnSpPr>
          <p:cNvPr id="74" name="Straight Arrow Connector 73">
            <a:extLst>
              <a:ext uri="{FF2B5EF4-FFF2-40B4-BE49-F238E27FC236}">
                <a16:creationId xmlns:a16="http://schemas.microsoft.com/office/drawing/2014/main" id="{856D5CA1-6B4A-4A7D-B27F-7650CFD40FB1}"/>
              </a:ext>
            </a:extLst>
          </p:cNvPr>
          <p:cNvCxnSpPr>
            <a:cxnSpLocks/>
          </p:cNvCxnSpPr>
          <p:nvPr/>
        </p:nvCxnSpPr>
        <p:spPr>
          <a:xfrm>
            <a:off x="5201586" y="2302883"/>
            <a:ext cx="371949" cy="0"/>
          </a:xfrm>
          <a:prstGeom prst="straightConnector1">
            <a:avLst/>
          </a:prstGeom>
          <a:noFill/>
          <a:ln w="15875" cap="flat" cmpd="sng" algn="ctr">
            <a:solidFill>
              <a:schemeClr val="accent3"/>
            </a:solidFill>
            <a:prstDash val="sysDash"/>
            <a:headEnd type="none" w="lg" len="med"/>
            <a:tailEnd type="arrow"/>
          </a:ln>
          <a:effectLst/>
        </p:spPr>
      </p:cxnSp>
      <p:sp>
        <p:nvSpPr>
          <p:cNvPr id="52" name="Rectangle 51">
            <a:extLst>
              <a:ext uri="{FF2B5EF4-FFF2-40B4-BE49-F238E27FC236}">
                <a16:creationId xmlns:a16="http://schemas.microsoft.com/office/drawing/2014/main" id="{A24FA380-1250-410B-949D-89E28DB1DF5A}"/>
              </a:ext>
            </a:extLst>
          </p:cNvPr>
          <p:cNvSpPr/>
          <p:nvPr/>
        </p:nvSpPr>
        <p:spPr>
          <a:xfrm>
            <a:off x="2980492" y="2616595"/>
            <a:ext cx="2221094" cy="291398"/>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YAML</a:t>
            </a:r>
          </a:p>
        </p:txBody>
      </p:sp>
      <p:sp>
        <p:nvSpPr>
          <p:cNvPr id="53" name="Rectangle 52">
            <a:extLst>
              <a:ext uri="{FF2B5EF4-FFF2-40B4-BE49-F238E27FC236}">
                <a16:creationId xmlns:a16="http://schemas.microsoft.com/office/drawing/2014/main" id="{1B837B65-1E6C-4E10-91F4-5E9F4144F5F6}"/>
              </a:ext>
            </a:extLst>
          </p:cNvPr>
          <p:cNvSpPr/>
          <p:nvPr/>
        </p:nvSpPr>
        <p:spPr>
          <a:xfrm>
            <a:off x="2980492" y="2060402"/>
            <a:ext cx="2221094" cy="484962"/>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Scoring and anonymous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and send to Azure f(x)</a:t>
            </a:r>
          </a:p>
        </p:txBody>
      </p:sp>
      <p:pic>
        <p:nvPicPr>
          <p:cNvPr id="54" name="Picture 53" descr="A close up of a sign&#10;&#10;Description generated with high confidence">
            <a:extLst>
              <a:ext uri="{FF2B5EF4-FFF2-40B4-BE49-F238E27FC236}">
                <a16:creationId xmlns:a16="http://schemas.microsoft.com/office/drawing/2014/main" id="{1993F6C7-F55C-4E95-9756-C3DB32261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18187" y="2139422"/>
            <a:ext cx="326923" cy="326923"/>
          </a:xfrm>
          <a:prstGeom prst="rect">
            <a:avLst/>
          </a:prstGeom>
        </p:spPr>
      </p:pic>
      <p:cxnSp>
        <p:nvCxnSpPr>
          <p:cNvPr id="75" name="Straight Arrow Connector 74">
            <a:extLst>
              <a:ext uri="{FF2B5EF4-FFF2-40B4-BE49-F238E27FC236}">
                <a16:creationId xmlns:a16="http://schemas.microsoft.com/office/drawing/2014/main" id="{04FDA31A-F192-4ACC-818E-90BBAB35E1A2}"/>
              </a:ext>
            </a:extLst>
          </p:cNvPr>
          <p:cNvCxnSpPr>
            <a:cxnSpLocks/>
          </p:cNvCxnSpPr>
          <p:nvPr/>
        </p:nvCxnSpPr>
        <p:spPr>
          <a:xfrm>
            <a:off x="6231188" y="2762293"/>
            <a:ext cx="281247" cy="0"/>
          </a:xfrm>
          <a:prstGeom prst="straightConnector1">
            <a:avLst/>
          </a:prstGeom>
          <a:noFill/>
          <a:ln w="15875" cap="flat" cmpd="sng" algn="ctr">
            <a:solidFill>
              <a:schemeClr val="accent3"/>
            </a:solidFill>
            <a:prstDash val="sysDash"/>
            <a:headEnd type="none" w="lg" len="med"/>
            <a:tailEnd type="arrow"/>
          </a:ln>
          <a:effectLst/>
        </p:spPr>
      </p:cxnSp>
      <p:cxnSp>
        <p:nvCxnSpPr>
          <p:cNvPr id="78" name="Straight Arrow Connector 77">
            <a:extLst>
              <a:ext uri="{FF2B5EF4-FFF2-40B4-BE49-F238E27FC236}">
                <a16:creationId xmlns:a16="http://schemas.microsoft.com/office/drawing/2014/main" id="{D60AD3B5-E353-422F-BE68-479002437F82}"/>
              </a:ext>
            </a:extLst>
          </p:cNvPr>
          <p:cNvCxnSpPr>
            <a:cxnSpLocks/>
          </p:cNvCxnSpPr>
          <p:nvPr/>
        </p:nvCxnSpPr>
        <p:spPr>
          <a:xfrm>
            <a:off x="6231188" y="2302883"/>
            <a:ext cx="281247" cy="0"/>
          </a:xfrm>
          <a:prstGeom prst="straightConnector1">
            <a:avLst/>
          </a:prstGeom>
          <a:noFill/>
          <a:ln w="15875" cap="flat" cmpd="sng" algn="ctr">
            <a:solidFill>
              <a:schemeClr val="accent3"/>
            </a:solidFill>
            <a:prstDash val="sysDash"/>
            <a:headEnd type="none" w="lg" len="med"/>
            <a:tailEnd type="arrow"/>
          </a:ln>
          <a:effectLst/>
        </p:spPr>
      </p:cxnSp>
      <p:cxnSp>
        <p:nvCxnSpPr>
          <p:cNvPr id="80" name="Straight Arrow Connector 79">
            <a:extLst>
              <a:ext uri="{FF2B5EF4-FFF2-40B4-BE49-F238E27FC236}">
                <a16:creationId xmlns:a16="http://schemas.microsoft.com/office/drawing/2014/main" id="{3C4C2D1B-3382-4AB7-AB4C-4416AEAE8FDC}"/>
              </a:ext>
            </a:extLst>
          </p:cNvPr>
          <p:cNvCxnSpPr>
            <a:cxnSpLocks/>
          </p:cNvCxnSpPr>
          <p:nvPr/>
        </p:nvCxnSpPr>
        <p:spPr>
          <a:xfrm>
            <a:off x="7133834" y="2302883"/>
            <a:ext cx="955822" cy="0"/>
          </a:xfrm>
          <a:prstGeom prst="straightConnector1">
            <a:avLst/>
          </a:prstGeom>
          <a:noFill/>
          <a:ln w="15875" cap="flat" cmpd="sng" algn="ctr">
            <a:solidFill>
              <a:schemeClr val="accent3"/>
            </a:solidFill>
            <a:prstDash val="sysDash"/>
            <a:headEnd type="none" w="lg" len="med"/>
            <a:tailEnd type="arrow"/>
          </a:ln>
          <a:effectLst/>
        </p:spPr>
      </p:cxnSp>
      <p:cxnSp>
        <p:nvCxnSpPr>
          <p:cNvPr id="82" name="Straight Arrow Connector 81">
            <a:extLst>
              <a:ext uri="{FF2B5EF4-FFF2-40B4-BE49-F238E27FC236}">
                <a16:creationId xmlns:a16="http://schemas.microsoft.com/office/drawing/2014/main" id="{93BA7E86-CF3E-4A00-93FC-C73C28E8839A}"/>
              </a:ext>
            </a:extLst>
          </p:cNvPr>
          <p:cNvCxnSpPr>
            <a:cxnSpLocks/>
          </p:cNvCxnSpPr>
          <p:nvPr/>
        </p:nvCxnSpPr>
        <p:spPr>
          <a:xfrm>
            <a:off x="7133834" y="2762293"/>
            <a:ext cx="955822" cy="0"/>
          </a:xfrm>
          <a:prstGeom prst="straightConnector1">
            <a:avLst/>
          </a:prstGeom>
          <a:noFill/>
          <a:ln w="15875" cap="flat" cmpd="sng" algn="ctr">
            <a:solidFill>
              <a:schemeClr val="accent3"/>
            </a:solidFill>
            <a:prstDash val="sysDash"/>
            <a:headEnd type="none" w="lg" len="med"/>
            <a:tailEnd type="arrow"/>
          </a:ln>
          <a:effectLst/>
        </p:spPr>
      </p:cxnSp>
      <p:cxnSp>
        <p:nvCxnSpPr>
          <p:cNvPr id="2051" name="Straight Arrow Connector 2050">
            <a:extLst>
              <a:ext uri="{FF2B5EF4-FFF2-40B4-BE49-F238E27FC236}">
                <a16:creationId xmlns:a16="http://schemas.microsoft.com/office/drawing/2014/main" id="{F8339330-0821-411A-8BF6-E21EE7C971AE}"/>
              </a:ext>
            </a:extLst>
          </p:cNvPr>
          <p:cNvCxnSpPr/>
          <p:nvPr/>
        </p:nvCxnSpPr>
        <p:spPr>
          <a:xfrm>
            <a:off x="8765953" y="2370758"/>
            <a:ext cx="260638" cy="0"/>
          </a:xfrm>
          <a:prstGeom prst="straightConnector1">
            <a:avLst/>
          </a:prstGeom>
          <a:noFill/>
          <a:ln w="15875" cap="flat" cmpd="sng" algn="ctr">
            <a:solidFill>
              <a:schemeClr val="accent3"/>
            </a:solidFill>
            <a:prstDash val="sysDash"/>
            <a:headEnd type="none" w="lg" len="med"/>
            <a:tailEnd type="arrow"/>
          </a:ln>
          <a:effectLst/>
        </p:spPr>
      </p:cxnSp>
      <p:cxnSp>
        <p:nvCxnSpPr>
          <p:cNvPr id="2054" name="Connector: Elbow 2053">
            <a:extLst>
              <a:ext uri="{FF2B5EF4-FFF2-40B4-BE49-F238E27FC236}">
                <a16:creationId xmlns:a16="http://schemas.microsoft.com/office/drawing/2014/main" id="{1CEF1ACD-DACB-4E8A-AAC0-A0B4F2A41AAD}"/>
              </a:ext>
            </a:extLst>
          </p:cNvPr>
          <p:cNvCxnSpPr>
            <a:stCxn id="50" idx="3"/>
            <a:endCxn id="47" idx="2"/>
          </p:cNvCxnSpPr>
          <p:nvPr/>
        </p:nvCxnSpPr>
        <p:spPr>
          <a:xfrm flipH="1">
            <a:off x="9284895" y="2543382"/>
            <a:ext cx="1056027" cy="3462486"/>
          </a:xfrm>
          <a:prstGeom prst="bentConnector4">
            <a:avLst>
              <a:gd name="adj1" fmla="val -100257"/>
              <a:gd name="adj2" fmla="val 106734"/>
            </a:avLst>
          </a:prstGeom>
          <a:noFill/>
          <a:ln w="15875" cap="flat" cmpd="sng" algn="ctr">
            <a:solidFill>
              <a:schemeClr val="accent3"/>
            </a:solidFill>
            <a:prstDash val="sysDash"/>
            <a:headEnd type="none" w="lg" len="med"/>
            <a:tailEnd type="arrow"/>
          </a:ln>
          <a:effectLst/>
        </p:spPr>
      </p:cxnSp>
      <p:cxnSp>
        <p:nvCxnSpPr>
          <p:cNvPr id="2062" name="Straight Arrow Connector 2061">
            <a:extLst>
              <a:ext uri="{FF2B5EF4-FFF2-40B4-BE49-F238E27FC236}">
                <a16:creationId xmlns:a16="http://schemas.microsoft.com/office/drawing/2014/main" id="{F3BFD537-887F-4444-8B8B-C6F7091EC707}"/>
              </a:ext>
            </a:extLst>
          </p:cNvPr>
          <p:cNvCxnSpPr>
            <a:cxnSpLocks/>
          </p:cNvCxnSpPr>
          <p:nvPr/>
        </p:nvCxnSpPr>
        <p:spPr>
          <a:xfrm>
            <a:off x="9572035" y="3796173"/>
            <a:ext cx="0" cy="332133"/>
          </a:xfrm>
          <a:prstGeom prst="straightConnector1">
            <a:avLst/>
          </a:prstGeom>
          <a:noFill/>
          <a:ln w="15875" cap="flat" cmpd="sng" algn="ctr">
            <a:solidFill>
              <a:schemeClr val="accent3"/>
            </a:solidFill>
            <a:prstDash val="sysDash"/>
            <a:headEnd type="none" w="lg" len="med"/>
            <a:tailEnd type="arrow"/>
          </a:ln>
          <a:effectLst/>
        </p:spPr>
      </p:cxnSp>
      <p:cxnSp>
        <p:nvCxnSpPr>
          <p:cNvPr id="2065" name="Connector: Elbow 2064">
            <a:extLst>
              <a:ext uri="{FF2B5EF4-FFF2-40B4-BE49-F238E27FC236}">
                <a16:creationId xmlns:a16="http://schemas.microsoft.com/office/drawing/2014/main" id="{1FB617F8-A4DC-4E69-857E-5FA53ADF97CE}"/>
              </a:ext>
            </a:extLst>
          </p:cNvPr>
          <p:cNvCxnSpPr>
            <a:cxnSpLocks/>
          </p:cNvCxnSpPr>
          <p:nvPr/>
        </p:nvCxnSpPr>
        <p:spPr>
          <a:xfrm>
            <a:off x="8809663" y="2513139"/>
            <a:ext cx="150748" cy="1615168"/>
          </a:xfrm>
          <a:prstGeom prst="bentConnector2">
            <a:avLst/>
          </a:prstGeom>
          <a:noFill/>
          <a:ln w="15875" cap="flat" cmpd="sng" algn="ctr">
            <a:solidFill>
              <a:schemeClr val="accent3"/>
            </a:solidFill>
            <a:prstDash val="sysDash"/>
            <a:headEnd type="none" w="lg" len="med"/>
            <a:tailEnd type="arrow"/>
          </a:ln>
          <a:effectLst/>
        </p:spPr>
      </p:cxnSp>
      <p:sp>
        <p:nvSpPr>
          <p:cNvPr id="51" name="Rectangle 50">
            <a:extLst>
              <a:ext uri="{FF2B5EF4-FFF2-40B4-BE49-F238E27FC236}">
                <a16:creationId xmlns:a16="http://schemas.microsoft.com/office/drawing/2014/main" id="{25613D1E-C03B-42D0-BC0D-E3D01E52F592}"/>
              </a:ext>
            </a:extLst>
          </p:cNvPr>
          <p:cNvSpPr/>
          <p:nvPr/>
        </p:nvSpPr>
        <p:spPr>
          <a:xfrm>
            <a:off x="8171576" y="2254160"/>
            <a:ext cx="638087" cy="57844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Private build agent</a:t>
            </a:r>
          </a:p>
        </p:txBody>
      </p:sp>
      <p:cxnSp>
        <p:nvCxnSpPr>
          <p:cNvPr id="2067" name="Straight Arrow Connector 2066">
            <a:extLst>
              <a:ext uri="{FF2B5EF4-FFF2-40B4-BE49-F238E27FC236}">
                <a16:creationId xmlns:a16="http://schemas.microsoft.com/office/drawing/2014/main" id="{3821CDA6-1279-4FCF-A13D-F5434AAA7EDE}"/>
              </a:ext>
            </a:extLst>
          </p:cNvPr>
          <p:cNvCxnSpPr>
            <a:cxnSpLocks/>
          </p:cNvCxnSpPr>
          <p:nvPr/>
        </p:nvCxnSpPr>
        <p:spPr>
          <a:xfrm>
            <a:off x="5611138" y="4795254"/>
            <a:ext cx="628395" cy="0"/>
          </a:xfrm>
          <a:prstGeom prst="straightConnector1">
            <a:avLst/>
          </a:prstGeom>
          <a:noFill/>
          <a:ln w="15875" cap="flat" cmpd="sng" algn="ctr">
            <a:solidFill>
              <a:schemeClr val="accent3"/>
            </a:solidFill>
            <a:prstDash val="sysDash"/>
            <a:headEnd type="none" w="lg" len="med"/>
            <a:tailEnd type="arrow"/>
          </a:ln>
          <a:effectLst/>
        </p:spPr>
      </p:cxnSp>
      <p:cxnSp>
        <p:nvCxnSpPr>
          <p:cNvPr id="101" name="Straight Arrow Connector 100">
            <a:extLst>
              <a:ext uri="{FF2B5EF4-FFF2-40B4-BE49-F238E27FC236}">
                <a16:creationId xmlns:a16="http://schemas.microsoft.com/office/drawing/2014/main" id="{1F5E539F-39C2-406B-9652-B7586B63D48A}"/>
              </a:ext>
            </a:extLst>
          </p:cNvPr>
          <p:cNvCxnSpPr>
            <a:cxnSpLocks/>
          </p:cNvCxnSpPr>
          <p:nvPr/>
        </p:nvCxnSpPr>
        <p:spPr>
          <a:xfrm flipV="1">
            <a:off x="5611139" y="5157702"/>
            <a:ext cx="633914" cy="2866"/>
          </a:xfrm>
          <a:prstGeom prst="straightConnector1">
            <a:avLst/>
          </a:prstGeom>
          <a:noFill/>
          <a:ln w="15875" cap="flat" cmpd="sng" algn="ctr">
            <a:solidFill>
              <a:schemeClr val="accent3"/>
            </a:solidFill>
            <a:prstDash val="sysDash"/>
            <a:headEnd type="none" w="lg" len="med"/>
            <a:tailEnd type="arrow"/>
          </a:ln>
          <a:effectLst/>
        </p:spPr>
      </p:cxnSp>
      <p:sp>
        <p:nvSpPr>
          <p:cNvPr id="39" name="Rectangle 38">
            <a:extLst>
              <a:ext uri="{FF2B5EF4-FFF2-40B4-BE49-F238E27FC236}">
                <a16:creationId xmlns:a16="http://schemas.microsoft.com/office/drawing/2014/main" id="{08EAEDAF-DD55-4B3F-8AC6-B2528480D9CB}"/>
              </a:ext>
            </a:extLst>
          </p:cNvPr>
          <p:cNvSpPr/>
          <p:nvPr/>
        </p:nvSpPr>
        <p:spPr>
          <a:xfrm>
            <a:off x="3534212" y="5105997"/>
            <a:ext cx="2147855" cy="51389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Machine Learning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Model Management</a:t>
            </a:r>
          </a:p>
        </p:txBody>
      </p:sp>
      <p:sp>
        <p:nvSpPr>
          <p:cNvPr id="40" name="Rectangle 39">
            <a:extLst>
              <a:ext uri="{FF2B5EF4-FFF2-40B4-BE49-F238E27FC236}">
                <a16:creationId xmlns:a16="http://schemas.microsoft.com/office/drawing/2014/main" id="{11B10AC8-0284-4C40-8E7D-54243DDD0BD9}"/>
              </a:ext>
            </a:extLst>
          </p:cNvPr>
          <p:cNvSpPr/>
          <p:nvPr/>
        </p:nvSpPr>
        <p:spPr>
          <a:xfrm>
            <a:off x="3534212" y="4538309"/>
            <a:ext cx="2147855" cy="51389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Machine Learning Experimentation</a:t>
            </a:r>
          </a:p>
        </p:txBody>
      </p:sp>
      <p:pic>
        <p:nvPicPr>
          <p:cNvPr id="17" name="Picture 16">
            <a:extLst>
              <a:ext uri="{FF2B5EF4-FFF2-40B4-BE49-F238E27FC236}">
                <a16:creationId xmlns:a16="http://schemas.microsoft.com/office/drawing/2014/main" id="{1B1F7C09-E2CA-4457-BAF6-7B97C323BD80}"/>
              </a:ext>
            </a:extLst>
          </p:cNvPr>
          <p:cNvPicPr>
            <a:picLocks noChangeAspect="1"/>
          </p:cNvPicPr>
          <p:nvPr/>
        </p:nvPicPr>
        <p:blipFill>
          <a:blip r:embed="rId11"/>
          <a:stretch>
            <a:fillRect/>
          </a:stretch>
        </p:blipFill>
        <p:spPr>
          <a:xfrm>
            <a:off x="3694558" y="4655950"/>
            <a:ext cx="270209" cy="278609"/>
          </a:xfrm>
          <a:prstGeom prst="rect">
            <a:avLst/>
          </a:prstGeom>
        </p:spPr>
      </p:pic>
      <p:pic>
        <p:nvPicPr>
          <p:cNvPr id="55" name="Picture 54">
            <a:extLst>
              <a:ext uri="{FF2B5EF4-FFF2-40B4-BE49-F238E27FC236}">
                <a16:creationId xmlns:a16="http://schemas.microsoft.com/office/drawing/2014/main" id="{E89ABC9B-46AD-4F5E-A3EC-5144039D1756}"/>
              </a:ext>
            </a:extLst>
          </p:cNvPr>
          <p:cNvPicPr>
            <a:picLocks noChangeAspect="1"/>
          </p:cNvPicPr>
          <p:nvPr/>
        </p:nvPicPr>
        <p:blipFill>
          <a:blip r:embed="rId11"/>
          <a:stretch>
            <a:fillRect/>
          </a:stretch>
        </p:blipFill>
        <p:spPr>
          <a:xfrm>
            <a:off x="3694558" y="5223638"/>
            <a:ext cx="270209" cy="278609"/>
          </a:xfrm>
          <a:prstGeom prst="rect">
            <a:avLst/>
          </a:prstGeom>
        </p:spPr>
      </p:pic>
      <p:grpSp>
        <p:nvGrpSpPr>
          <p:cNvPr id="25" name="Group 24">
            <a:extLst>
              <a:ext uri="{FF2B5EF4-FFF2-40B4-BE49-F238E27FC236}">
                <a16:creationId xmlns:a16="http://schemas.microsoft.com/office/drawing/2014/main" id="{0003114C-3648-4C1D-85AF-920A41818AA3}"/>
              </a:ext>
            </a:extLst>
          </p:cNvPr>
          <p:cNvGrpSpPr/>
          <p:nvPr/>
        </p:nvGrpSpPr>
        <p:grpSpPr>
          <a:xfrm>
            <a:off x="784831" y="3969163"/>
            <a:ext cx="642365" cy="642365"/>
            <a:chOff x="-1217394" y="637111"/>
            <a:chExt cx="629916" cy="629916"/>
          </a:xfrm>
        </p:grpSpPr>
        <p:sp>
          <p:nvSpPr>
            <p:cNvPr id="10" name="Oval 9">
              <a:extLst>
                <a:ext uri="{FF2B5EF4-FFF2-40B4-BE49-F238E27FC236}">
                  <a16:creationId xmlns:a16="http://schemas.microsoft.com/office/drawing/2014/main" id="{1E56113C-9EDE-4760-A89F-3CBBD331F7A2}"/>
                </a:ext>
              </a:extLst>
            </p:cNvPr>
            <p:cNvSpPr/>
            <p:nvPr/>
          </p:nvSpPr>
          <p:spPr bwMode="auto">
            <a:xfrm>
              <a:off x="-1217394" y="637111"/>
              <a:ext cx="629916" cy="629916"/>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grpSp>
          <p:nvGrpSpPr>
            <p:cNvPr id="24" name="Group 23">
              <a:extLst>
                <a:ext uri="{FF2B5EF4-FFF2-40B4-BE49-F238E27FC236}">
                  <a16:creationId xmlns:a16="http://schemas.microsoft.com/office/drawing/2014/main" id="{0E7D8735-0A25-4635-9B18-0FCED30C73D5}"/>
                </a:ext>
              </a:extLst>
            </p:cNvPr>
            <p:cNvGrpSpPr/>
            <p:nvPr/>
          </p:nvGrpSpPr>
          <p:grpSpPr>
            <a:xfrm>
              <a:off x="-1064303" y="730794"/>
              <a:ext cx="323734" cy="442551"/>
              <a:chOff x="-1064303" y="734199"/>
              <a:chExt cx="323734" cy="442551"/>
            </a:xfrm>
          </p:grpSpPr>
          <p:sp>
            <p:nvSpPr>
              <p:cNvPr id="6" name="people_4">
                <a:extLst>
                  <a:ext uri="{FF2B5EF4-FFF2-40B4-BE49-F238E27FC236}">
                    <a16:creationId xmlns:a16="http://schemas.microsoft.com/office/drawing/2014/main" id="{4E9C9B6F-656B-4274-B125-D4F4BCD079EE}"/>
                  </a:ext>
                </a:extLst>
              </p:cNvPr>
              <p:cNvSpPr>
                <a:spLocks noChangeAspect="1" noEditPoints="1"/>
              </p:cNvSpPr>
              <p:nvPr/>
            </p:nvSpPr>
            <p:spPr bwMode="auto">
              <a:xfrm>
                <a:off x="-1011914" y="734199"/>
                <a:ext cx="218958" cy="24479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nvGrpSpPr>
              <p:cNvPr id="22" name="Group 21">
                <a:extLst>
                  <a:ext uri="{FF2B5EF4-FFF2-40B4-BE49-F238E27FC236}">
                    <a16:creationId xmlns:a16="http://schemas.microsoft.com/office/drawing/2014/main" id="{9D18B414-4DA6-4330-B1BB-697CC292DFB3}"/>
                  </a:ext>
                </a:extLst>
              </p:cNvPr>
              <p:cNvGrpSpPr/>
              <p:nvPr/>
            </p:nvGrpSpPr>
            <p:grpSpPr>
              <a:xfrm>
                <a:off x="-1064303" y="928644"/>
                <a:ext cx="323734" cy="248106"/>
                <a:chOff x="-604096" y="2770855"/>
                <a:chExt cx="457200" cy="350395"/>
              </a:xfrm>
              <a:solidFill>
                <a:schemeClr val="accent1"/>
              </a:solidFill>
            </p:grpSpPr>
            <p:sp>
              <p:nvSpPr>
                <p:cNvPr id="31" name="monitor">
                  <a:extLst>
                    <a:ext uri="{FF2B5EF4-FFF2-40B4-BE49-F238E27FC236}">
                      <a16:creationId xmlns:a16="http://schemas.microsoft.com/office/drawing/2014/main" id="{61AA5F07-EFEE-41A4-AC7F-90DB91804DBC}"/>
                    </a:ext>
                  </a:extLst>
                </p:cNvPr>
                <p:cNvSpPr>
                  <a:spLocks noChangeAspect="1" noEditPoints="1"/>
                </p:cNvSpPr>
                <p:nvPr/>
              </p:nvSpPr>
              <p:spPr bwMode="auto">
                <a:xfrm>
                  <a:off x="-604096" y="2770855"/>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sp>
              <p:nvSpPr>
                <p:cNvPr id="29" name="Financial_E7BB">
                  <a:extLst>
                    <a:ext uri="{FF2B5EF4-FFF2-40B4-BE49-F238E27FC236}">
                      <a16:creationId xmlns:a16="http://schemas.microsoft.com/office/drawing/2014/main" id="{DC83F55C-C689-4A88-AF58-53223D374A8E}"/>
                    </a:ext>
                  </a:extLst>
                </p:cNvPr>
                <p:cNvSpPr>
                  <a:spLocks noChangeAspect="1" noEditPoints="1"/>
                </p:cNvSpPr>
                <p:nvPr/>
              </p:nvSpPr>
              <p:spPr bwMode="auto">
                <a:xfrm>
                  <a:off x="-565996" y="2807493"/>
                  <a:ext cx="381000" cy="21431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grpFill/>
                <a:ln w="15875" cap="sq">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grpSp>
        </p:grpSp>
      </p:grpSp>
      <p:cxnSp>
        <p:nvCxnSpPr>
          <p:cNvPr id="2073" name="Straight Arrow Connector 2072">
            <a:extLst>
              <a:ext uri="{FF2B5EF4-FFF2-40B4-BE49-F238E27FC236}">
                <a16:creationId xmlns:a16="http://schemas.microsoft.com/office/drawing/2014/main" id="{2D57EADF-20E5-4480-854B-F61EB4938B24}"/>
              </a:ext>
            </a:extLst>
          </p:cNvPr>
          <p:cNvCxnSpPr/>
          <p:nvPr/>
        </p:nvCxnSpPr>
        <p:spPr>
          <a:xfrm>
            <a:off x="2839579" y="4002865"/>
            <a:ext cx="669772" cy="0"/>
          </a:xfrm>
          <a:prstGeom prst="straightConnector1">
            <a:avLst/>
          </a:prstGeom>
          <a:noFill/>
          <a:ln w="15875" cap="flat" cmpd="sng" algn="ctr">
            <a:solidFill>
              <a:schemeClr val="accent3"/>
            </a:solidFill>
            <a:prstDash val="sysDash"/>
            <a:headEnd type="arrow" w="med" len="med"/>
            <a:tailEnd type="arrow"/>
          </a:ln>
          <a:effectLst/>
        </p:spPr>
      </p:cxnSp>
      <p:cxnSp>
        <p:nvCxnSpPr>
          <p:cNvPr id="108" name="Straight Arrow Connector 107">
            <a:extLst>
              <a:ext uri="{FF2B5EF4-FFF2-40B4-BE49-F238E27FC236}">
                <a16:creationId xmlns:a16="http://schemas.microsoft.com/office/drawing/2014/main" id="{336FDD53-3DBF-49B9-B100-A4B31BF6B5E1}"/>
              </a:ext>
            </a:extLst>
          </p:cNvPr>
          <p:cNvCxnSpPr/>
          <p:nvPr/>
        </p:nvCxnSpPr>
        <p:spPr>
          <a:xfrm>
            <a:off x="2839579" y="4795254"/>
            <a:ext cx="669772" cy="0"/>
          </a:xfrm>
          <a:prstGeom prst="straightConnector1">
            <a:avLst/>
          </a:prstGeom>
          <a:noFill/>
          <a:ln w="15875" cap="flat" cmpd="sng" algn="ctr">
            <a:solidFill>
              <a:schemeClr val="accent3"/>
            </a:solidFill>
            <a:prstDash val="sysDash"/>
            <a:headEnd type="arrow" w="med" len="med"/>
            <a:tailEnd type="arrow"/>
          </a:ln>
          <a:effectLst/>
        </p:spPr>
      </p:cxnSp>
      <p:cxnSp>
        <p:nvCxnSpPr>
          <p:cNvPr id="109" name="Straight Arrow Connector 108">
            <a:extLst>
              <a:ext uri="{FF2B5EF4-FFF2-40B4-BE49-F238E27FC236}">
                <a16:creationId xmlns:a16="http://schemas.microsoft.com/office/drawing/2014/main" id="{DDEDEC9F-2D52-41DC-B713-24BE42CCADEC}"/>
              </a:ext>
            </a:extLst>
          </p:cNvPr>
          <p:cNvCxnSpPr/>
          <p:nvPr/>
        </p:nvCxnSpPr>
        <p:spPr>
          <a:xfrm>
            <a:off x="2839579" y="5362941"/>
            <a:ext cx="669772" cy="0"/>
          </a:xfrm>
          <a:prstGeom prst="straightConnector1">
            <a:avLst/>
          </a:prstGeom>
          <a:noFill/>
          <a:ln w="15875" cap="flat" cmpd="sng" algn="ctr">
            <a:solidFill>
              <a:schemeClr val="accent3"/>
            </a:solidFill>
            <a:prstDash val="sysDash"/>
            <a:headEnd type="arrow" w="med" len="med"/>
            <a:tailEnd type="arrow"/>
          </a:ln>
          <a:effectLst/>
        </p:spPr>
      </p:cxnSp>
      <p:cxnSp>
        <p:nvCxnSpPr>
          <p:cNvPr id="111" name="Straight Arrow Connector 110">
            <a:extLst>
              <a:ext uri="{FF2B5EF4-FFF2-40B4-BE49-F238E27FC236}">
                <a16:creationId xmlns:a16="http://schemas.microsoft.com/office/drawing/2014/main" id="{41FA500D-A604-444C-9893-C1CBC066E495}"/>
              </a:ext>
            </a:extLst>
          </p:cNvPr>
          <p:cNvCxnSpPr>
            <a:cxnSpLocks/>
          </p:cNvCxnSpPr>
          <p:nvPr/>
        </p:nvCxnSpPr>
        <p:spPr>
          <a:xfrm>
            <a:off x="7375498" y="4802722"/>
            <a:ext cx="1119024" cy="0"/>
          </a:xfrm>
          <a:prstGeom prst="straightConnector1">
            <a:avLst/>
          </a:prstGeom>
          <a:noFill/>
          <a:ln w="15875" cap="flat" cmpd="sng" algn="ctr">
            <a:solidFill>
              <a:schemeClr val="accent3"/>
            </a:solidFill>
            <a:prstDash val="sysDash"/>
            <a:headEnd type="arrow" w="med" len="med"/>
            <a:tailEnd type="arrow"/>
          </a:ln>
          <a:effectLst/>
        </p:spPr>
      </p:cxnSp>
      <p:cxnSp>
        <p:nvCxnSpPr>
          <p:cNvPr id="2079" name="Straight Arrow Connector 2078">
            <a:extLst>
              <a:ext uri="{FF2B5EF4-FFF2-40B4-BE49-F238E27FC236}">
                <a16:creationId xmlns:a16="http://schemas.microsoft.com/office/drawing/2014/main" id="{A579B63B-F171-4119-9350-29FD9E211A13}"/>
              </a:ext>
            </a:extLst>
          </p:cNvPr>
          <p:cNvCxnSpPr>
            <a:cxnSpLocks/>
          </p:cNvCxnSpPr>
          <p:nvPr/>
        </p:nvCxnSpPr>
        <p:spPr>
          <a:xfrm flipH="1">
            <a:off x="7375498" y="5671784"/>
            <a:ext cx="1223024" cy="0"/>
          </a:xfrm>
          <a:prstGeom prst="straightConnector1">
            <a:avLst/>
          </a:prstGeom>
          <a:noFill/>
          <a:ln w="15875" cap="flat" cmpd="sng" algn="ctr">
            <a:solidFill>
              <a:schemeClr val="accent3"/>
            </a:solidFill>
            <a:prstDash val="sysDash"/>
            <a:headEnd type="none" w="med" len="med"/>
            <a:tailEnd type="arrow"/>
          </a:ln>
          <a:effectLst/>
        </p:spPr>
      </p:cxnSp>
      <p:sp>
        <p:nvSpPr>
          <p:cNvPr id="47" name="Rectangle 46">
            <a:extLst>
              <a:ext uri="{FF2B5EF4-FFF2-40B4-BE49-F238E27FC236}">
                <a16:creationId xmlns:a16="http://schemas.microsoft.com/office/drawing/2014/main" id="{5EE39E88-ABB8-4A91-85C7-F4E4B68E8287}"/>
              </a:ext>
            </a:extLst>
          </p:cNvPr>
          <p:cNvSpPr/>
          <p:nvPr/>
        </p:nvSpPr>
        <p:spPr>
          <a:xfrm>
            <a:off x="8546523" y="5337701"/>
            <a:ext cx="1476742" cy="668168"/>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Send to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Azure f(x)</a:t>
            </a:r>
          </a:p>
        </p:txBody>
      </p:sp>
      <p:pic>
        <p:nvPicPr>
          <p:cNvPr id="57" name="Picture 56" descr="A close up of a sign&#10;&#10;Description generated with high confidence">
            <a:extLst>
              <a:ext uri="{FF2B5EF4-FFF2-40B4-BE49-F238E27FC236}">
                <a16:creationId xmlns:a16="http://schemas.microsoft.com/office/drawing/2014/main" id="{1233C5B7-12DD-45DC-A3ED-0A252EA80D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6129" y="5480282"/>
            <a:ext cx="383007" cy="383007"/>
          </a:xfrm>
          <a:prstGeom prst="rect">
            <a:avLst/>
          </a:prstGeom>
        </p:spPr>
      </p:pic>
      <p:cxnSp>
        <p:nvCxnSpPr>
          <p:cNvPr id="77" name="Straight Arrow Connector 76">
            <a:extLst>
              <a:ext uri="{FF2B5EF4-FFF2-40B4-BE49-F238E27FC236}">
                <a16:creationId xmlns:a16="http://schemas.microsoft.com/office/drawing/2014/main" id="{9B87C696-F759-4788-AF2D-AA90AEA2F0F7}"/>
              </a:ext>
            </a:extLst>
          </p:cNvPr>
          <p:cNvCxnSpPr/>
          <p:nvPr/>
        </p:nvCxnSpPr>
        <p:spPr>
          <a:xfrm>
            <a:off x="10790340" y="3729601"/>
            <a:ext cx="0" cy="1525183"/>
          </a:xfrm>
          <a:prstGeom prst="straightConnector1">
            <a:avLst/>
          </a:prstGeom>
          <a:noFill/>
          <a:ln w="15875" cap="flat" cmpd="sng" algn="ctr">
            <a:solidFill>
              <a:schemeClr val="accent3"/>
            </a:solidFill>
            <a:prstDash val="sysDash"/>
            <a:headEnd type="none" w="med" len="med"/>
            <a:tailEnd type="arrow"/>
          </a:ln>
          <a:effectLst/>
        </p:spPr>
      </p:cxnSp>
      <p:sp>
        <p:nvSpPr>
          <p:cNvPr id="49" name="Rectangle 48">
            <a:extLst>
              <a:ext uri="{FF2B5EF4-FFF2-40B4-BE49-F238E27FC236}">
                <a16:creationId xmlns:a16="http://schemas.microsoft.com/office/drawing/2014/main" id="{4DD6E64A-B443-448C-97FD-7CDF146C9C59}"/>
              </a:ext>
            </a:extLst>
          </p:cNvPr>
          <p:cNvSpPr/>
          <p:nvPr/>
        </p:nvSpPr>
        <p:spPr>
          <a:xfrm>
            <a:off x="9070301" y="3217730"/>
            <a:ext cx="2087486" cy="57844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Score and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anonymous f(x)</a:t>
            </a:r>
          </a:p>
        </p:txBody>
      </p:sp>
      <p:pic>
        <p:nvPicPr>
          <p:cNvPr id="7" name="Picture 6" descr="A close up of a sign&#10;&#10;Description generated with high confidence">
            <a:extLst>
              <a:ext uri="{FF2B5EF4-FFF2-40B4-BE49-F238E27FC236}">
                <a16:creationId xmlns:a16="http://schemas.microsoft.com/office/drawing/2014/main" id="{CC142BE1-0B84-4BAE-BDA9-BF8CBB0C08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2866" y="3315449"/>
            <a:ext cx="383007" cy="383007"/>
          </a:xfrm>
          <a:prstGeom prst="rect">
            <a:avLst/>
          </a:prstGeom>
        </p:spPr>
      </p:pic>
      <p:cxnSp>
        <p:nvCxnSpPr>
          <p:cNvPr id="83" name="Straight Arrow Connector 82">
            <a:extLst>
              <a:ext uri="{FF2B5EF4-FFF2-40B4-BE49-F238E27FC236}">
                <a16:creationId xmlns:a16="http://schemas.microsoft.com/office/drawing/2014/main" id="{8ECDEAEB-E588-43B2-8AB8-F1CDD7E10E26}"/>
              </a:ext>
            </a:extLst>
          </p:cNvPr>
          <p:cNvCxnSpPr>
            <a:cxnSpLocks/>
          </p:cNvCxnSpPr>
          <p:nvPr/>
        </p:nvCxnSpPr>
        <p:spPr>
          <a:xfrm>
            <a:off x="9572035" y="2859034"/>
            <a:ext cx="0" cy="319676"/>
          </a:xfrm>
          <a:prstGeom prst="straightConnector1">
            <a:avLst/>
          </a:prstGeom>
          <a:noFill/>
          <a:ln w="15875" cap="flat" cmpd="sng" algn="ctr">
            <a:solidFill>
              <a:schemeClr val="accent3"/>
            </a:solidFill>
            <a:prstDash val="sysDash"/>
            <a:headEnd type="arrow" w="med" len="med"/>
            <a:tailEnd type="arrow"/>
          </a:ln>
          <a:effectLst/>
        </p:spPr>
      </p:cxnSp>
    </p:spTree>
    <p:extLst>
      <p:ext uri="{BB962C8B-B14F-4D97-AF65-F5344CB8AC3E}">
        <p14:creationId xmlns:p14="http://schemas.microsoft.com/office/powerpoint/2010/main" val="25495193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E5D7-FFE9-4F53-A6A7-664AF3C5BAB4}"/>
              </a:ext>
            </a:extLst>
          </p:cNvPr>
          <p:cNvSpPr>
            <a:spLocks noGrp="1"/>
          </p:cNvSpPr>
          <p:nvPr>
            <p:ph type="title"/>
          </p:nvPr>
        </p:nvSpPr>
        <p:spPr/>
        <p:txBody>
          <a:bodyPr/>
          <a:lstStyle/>
          <a:p>
            <a:r>
              <a:rPr lang="en-US"/>
              <a:t>Intelligent cloud and intelligent edge</a:t>
            </a:r>
          </a:p>
        </p:txBody>
      </p:sp>
      <p:sp>
        <p:nvSpPr>
          <p:cNvPr id="3" name="Freeform: Shape 2">
            <a:extLst>
              <a:ext uri="{FF2B5EF4-FFF2-40B4-BE49-F238E27FC236}">
                <a16:creationId xmlns:a16="http://schemas.microsoft.com/office/drawing/2014/main" id="{3A3C93A7-CA67-44D0-85D6-A4763A1E8432}"/>
              </a:ext>
            </a:extLst>
          </p:cNvPr>
          <p:cNvSpPr/>
          <p:nvPr/>
        </p:nvSpPr>
        <p:spPr bwMode="auto">
          <a:xfrm>
            <a:off x="851171" y="1494824"/>
            <a:ext cx="3458865" cy="2199465"/>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320">
              <a:defRPr/>
            </a:pPr>
            <a:endParaRPr lang="en-US" sz="1400"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useBgFill="1">
        <p:nvSpPr>
          <p:cNvPr id="4" name="TextBox 3">
            <a:extLst>
              <a:ext uri="{FF2B5EF4-FFF2-40B4-BE49-F238E27FC236}">
                <a16:creationId xmlns:a16="http://schemas.microsoft.com/office/drawing/2014/main" id="{37B1EAF5-52DD-4781-94AB-D61C8CC8CDAD}"/>
              </a:ext>
            </a:extLst>
          </p:cNvPr>
          <p:cNvSpPr txBox="1"/>
          <p:nvPr/>
        </p:nvSpPr>
        <p:spPr>
          <a:xfrm>
            <a:off x="752703" y="4005048"/>
            <a:ext cx="2099353" cy="320182"/>
          </a:xfrm>
          <a:prstGeom prst="rect">
            <a:avLst/>
          </a:prstGeom>
        </p:spPr>
        <p:txBody>
          <a:bodyPr wrap="square" lIns="0" tIns="0" rIns="0" bIns="0" rtlCol="0">
            <a:spAutoFit/>
          </a:bodyPr>
          <a:lstStyle/>
          <a:p>
            <a:pPr algn="ctr" defTabSz="932563">
              <a:defRPr/>
            </a:pPr>
            <a:r>
              <a:rPr lang="en-US" sz="2040">
                <a:gradFill>
                  <a:gsLst>
                    <a:gs pos="2917">
                      <a:srgbClr val="0078D4"/>
                    </a:gs>
                    <a:gs pos="30000">
                      <a:srgbClr val="0078D4"/>
                    </a:gs>
                  </a:gsLst>
                  <a:lin ang="5400000" scaled="0"/>
                </a:gradFill>
                <a:latin typeface="Segoe UI Semibold"/>
              </a:rPr>
              <a:t>Intelligent cloud</a:t>
            </a:r>
          </a:p>
        </p:txBody>
      </p:sp>
      <p:sp>
        <p:nvSpPr>
          <p:cNvPr id="5" name="Freeform 21">
            <a:extLst>
              <a:ext uri="{FF2B5EF4-FFF2-40B4-BE49-F238E27FC236}">
                <a16:creationId xmlns:a16="http://schemas.microsoft.com/office/drawing/2014/main" id="{B8AD8BE7-01B1-40A3-B545-757900A0B6D5}"/>
              </a:ext>
            </a:extLst>
          </p:cNvPr>
          <p:cNvSpPr>
            <a:spLocks/>
          </p:cNvSpPr>
          <p:nvPr/>
        </p:nvSpPr>
        <p:spPr bwMode="auto">
          <a:xfrm>
            <a:off x="1014615" y="1639522"/>
            <a:ext cx="3131975" cy="1910070"/>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a:gradFill>
                <a:gsLst>
                  <a:gs pos="2917">
                    <a:srgbClr val="0078D4"/>
                  </a:gs>
                  <a:gs pos="30000">
                    <a:srgbClr val="0078D4"/>
                  </a:gs>
                </a:gsLst>
              </a:gradFill>
              <a:latin typeface="Segoe UI Semilight"/>
            </a:endParaRPr>
          </a:p>
        </p:txBody>
      </p:sp>
      <p:sp>
        <p:nvSpPr>
          <p:cNvPr id="6" name="Rectangle: Rounded Corners 5">
            <a:extLst>
              <a:ext uri="{FF2B5EF4-FFF2-40B4-BE49-F238E27FC236}">
                <a16:creationId xmlns:a16="http://schemas.microsoft.com/office/drawing/2014/main" id="{FF20A88D-0095-4542-A2B0-2F92E6C26A9D}"/>
              </a:ext>
            </a:extLst>
          </p:cNvPr>
          <p:cNvSpPr/>
          <p:nvPr/>
        </p:nvSpPr>
        <p:spPr bwMode="auto">
          <a:xfrm>
            <a:off x="6160551" y="1716855"/>
            <a:ext cx="5542823" cy="1724915"/>
          </a:xfrm>
          <a:prstGeom prst="roundRect">
            <a:avLst>
              <a:gd name="adj" fmla="val 4225"/>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320">
              <a:defRPr/>
            </a:pPr>
            <a:endParaRPr lang="en-US" sz="1400"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useBgFill="1">
        <p:nvSpPr>
          <p:cNvPr id="7" name="TextBox 6">
            <a:extLst>
              <a:ext uri="{FF2B5EF4-FFF2-40B4-BE49-F238E27FC236}">
                <a16:creationId xmlns:a16="http://schemas.microsoft.com/office/drawing/2014/main" id="{79CD5577-0FBD-4BE7-9369-0C4E582A3140}"/>
              </a:ext>
            </a:extLst>
          </p:cNvPr>
          <p:cNvSpPr txBox="1"/>
          <p:nvPr/>
        </p:nvSpPr>
        <p:spPr>
          <a:xfrm>
            <a:off x="6007682" y="4005048"/>
            <a:ext cx="2098918" cy="320182"/>
          </a:xfrm>
          <a:prstGeom prst="rect">
            <a:avLst/>
          </a:prstGeom>
        </p:spPr>
        <p:txBody>
          <a:bodyPr wrap="square" lIns="0" tIns="0" rIns="0" bIns="0" rtlCol="0">
            <a:spAutoFit/>
          </a:bodyPr>
          <a:lstStyle/>
          <a:p>
            <a:pPr algn="ctr" defTabSz="932563">
              <a:defRPr/>
            </a:pPr>
            <a:r>
              <a:rPr lang="en-US" sz="2040">
                <a:gradFill>
                  <a:gsLst>
                    <a:gs pos="2917">
                      <a:srgbClr val="0078D4"/>
                    </a:gs>
                    <a:gs pos="30000">
                      <a:srgbClr val="0078D4"/>
                    </a:gs>
                  </a:gsLst>
                  <a:lin ang="5400000" scaled="0"/>
                </a:gradFill>
                <a:latin typeface="Segoe UI Semibold"/>
              </a:rPr>
              <a:t>Intelligent edge</a:t>
            </a:r>
          </a:p>
        </p:txBody>
      </p:sp>
      <p:cxnSp>
        <p:nvCxnSpPr>
          <p:cNvPr id="8" name="Straight Arrow Connector 7">
            <a:extLst>
              <a:ext uri="{FF2B5EF4-FFF2-40B4-BE49-F238E27FC236}">
                <a16:creationId xmlns:a16="http://schemas.microsoft.com/office/drawing/2014/main" id="{1CD004DE-59E9-458C-A9FB-C48CBBA5B8FD}"/>
              </a:ext>
            </a:extLst>
          </p:cNvPr>
          <p:cNvCxnSpPr>
            <a:cxnSpLocks/>
            <a:stCxn id="9" idx="6"/>
          </p:cNvCxnSpPr>
          <p:nvPr/>
        </p:nvCxnSpPr>
        <p:spPr>
          <a:xfrm>
            <a:off x="7074687" y="2579312"/>
            <a:ext cx="3675073" cy="0"/>
          </a:xfrm>
          <a:prstGeom prst="straightConnector1">
            <a:avLst/>
          </a:prstGeom>
          <a:ln w="158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D680D2E-FA33-4E44-9834-658D50180F5C}"/>
              </a:ext>
            </a:extLst>
          </p:cNvPr>
          <p:cNvSpPr/>
          <p:nvPr/>
        </p:nvSpPr>
        <p:spPr bwMode="auto">
          <a:xfrm>
            <a:off x="6493136" y="228853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a</a:t>
            </a:r>
          </a:p>
        </p:txBody>
      </p:sp>
      <p:sp>
        <p:nvSpPr>
          <p:cNvPr id="10" name="Oval 9">
            <a:extLst>
              <a:ext uri="{FF2B5EF4-FFF2-40B4-BE49-F238E27FC236}">
                <a16:creationId xmlns:a16="http://schemas.microsoft.com/office/drawing/2014/main" id="{2ABA58F8-0D06-4907-BBA1-17F446054972}"/>
              </a:ext>
            </a:extLst>
          </p:cNvPr>
          <p:cNvSpPr/>
          <p:nvPr/>
        </p:nvSpPr>
        <p:spPr bwMode="auto">
          <a:xfrm>
            <a:off x="9715213" y="228853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d</a:t>
            </a:r>
          </a:p>
        </p:txBody>
      </p:sp>
      <p:sp>
        <p:nvSpPr>
          <p:cNvPr id="11" name="Oval 10">
            <a:extLst>
              <a:ext uri="{FF2B5EF4-FFF2-40B4-BE49-F238E27FC236}">
                <a16:creationId xmlns:a16="http://schemas.microsoft.com/office/drawing/2014/main" id="{44EAC54B-A0FB-49A5-9206-EC8408FC9980}"/>
              </a:ext>
            </a:extLst>
          </p:cNvPr>
          <p:cNvSpPr/>
          <p:nvPr/>
        </p:nvSpPr>
        <p:spPr bwMode="auto">
          <a:xfrm>
            <a:off x="10789239" y="228853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e</a:t>
            </a:r>
          </a:p>
        </p:txBody>
      </p:sp>
      <p:grpSp>
        <p:nvGrpSpPr>
          <p:cNvPr id="12" name="Group 11">
            <a:extLst>
              <a:ext uri="{FF2B5EF4-FFF2-40B4-BE49-F238E27FC236}">
                <a16:creationId xmlns:a16="http://schemas.microsoft.com/office/drawing/2014/main" id="{540F2A39-02BB-41C9-BA3A-D889428DA7AF}"/>
              </a:ext>
            </a:extLst>
          </p:cNvPr>
          <p:cNvGrpSpPr>
            <a:grpSpLocks noChangeAspect="1"/>
          </p:cNvGrpSpPr>
          <p:nvPr/>
        </p:nvGrpSpPr>
        <p:grpSpPr bwMode="auto">
          <a:xfrm>
            <a:off x="6601565" y="2416008"/>
            <a:ext cx="373283" cy="303293"/>
            <a:chOff x="5458" y="3157"/>
            <a:chExt cx="304" cy="247"/>
          </a:xfrm>
          <a:noFill/>
        </p:grpSpPr>
        <p:sp>
          <p:nvSpPr>
            <p:cNvPr id="13" name="Freeform 9">
              <a:extLst>
                <a:ext uri="{FF2B5EF4-FFF2-40B4-BE49-F238E27FC236}">
                  <a16:creationId xmlns:a16="http://schemas.microsoft.com/office/drawing/2014/main" id="{4E81839A-D674-40BE-BFE0-79E86391376D}"/>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613">
                <a:gradFill>
                  <a:gsLst>
                    <a:gs pos="0">
                      <a:srgbClr val="505050"/>
                    </a:gs>
                    <a:gs pos="100000">
                      <a:srgbClr val="505050"/>
                    </a:gs>
                  </a:gsLst>
                  <a:lin ang="5400000" scaled="1"/>
                </a:gradFill>
                <a:latin typeface="Segoe UI Semilight"/>
              </a:endParaRPr>
            </a:p>
          </p:txBody>
        </p:sp>
        <p:sp>
          <p:nvSpPr>
            <p:cNvPr id="14" name="Freeform 10">
              <a:extLst>
                <a:ext uri="{FF2B5EF4-FFF2-40B4-BE49-F238E27FC236}">
                  <a16:creationId xmlns:a16="http://schemas.microsoft.com/office/drawing/2014/main" id="{D80FC33A-A93C-46FF-8CAC-24C0AB21A30D}"/>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613">
                <a:gradFill>
                  <a:gsLst>
                    <a:gs pos="0">
                      <a:srgbClr val="505050"/>
                    </a:gs>
                    <a:gs pos="100000">
                      <a:srgbClr val="505050"/>
                    </a:gs>
                  </a:gsLst>
                  <a:lin ang="5400000" scaled="1"/>
                </a:gradFill>
                <a:latin typeface="Segoe UI Semilight"/>
              </a:endParaRPr>
            </a:p>
          </p:txBody>
        </p:sp>
      </p:grpSp>
      <p:grpSp>
        <p:nvGrpSpPr>
          <p:cNvPr id="15" name="Group 14">
            <a:extLst>
              <a:ext uri="{FF2B5EF4-FFF2-40B4-BE49-F238E27FC236}">
                <a16:creationId xmlns:a16="http://schemas.microsoft.com/office/drawing/2014/main" id="{F4040D57-8FAE-48A1-8796-98AAF5A225D8}"/>
              </a:ext>
            </a:extLst>
          </p:cNvPr>
          <p:cNvGrpSpPr/>
          <p:nvPr/>
        </p:nvGrpSpPr>
        <p:grpSpPr>
          <a:xfrm>
            <a:off x="9798493" y="2432884"/>
            <a:ext cx="393136" cy="247248"/>
            <a:chOff x="5955969" y="1176010"/>
            <a:chExt cx="285776" cy="179728"/>
          </a:xfrm>
          <a:solidFill>
            <a:schemeClr val="bg1"/>
          </a:solidFill>
        </p:grpSpPr>
        <p:sp>
          <p:nvSpPr>
            <p:cNvPr id="16" name="mobility">
              <a:extLst>
                <a:ext uri="{FF2B5EF4-FFF2-40B4-BE49-F238E27FC236}">
                  <a16:creationId xmlns:a16="http://schemas.microsoft.com/office/drawing/2014/main" id="{B51BDA1B-82F6-450F-9124-619C43AF061B}"/>
                </a:ext>
              </a:extLst>
            </p:cNvPr>
            <p:cNvSpPr>
              <a:spLocks noChangeAspect="1" noEditPoints="1"/>
            </p:cNvSpPr>
            <p:nvPr/>
          </p:nvSpPr>
          <p:spPr bwMode="auto">
            <a:xfrm>
              <a:off x="6066453" y="1176010"/>
              <a:ext cx="175292" cy="179728"/>
            </a:xfrm>
            <a:custGeom>
              <a:avLst/>
              <a:gdLst>
                <a:gd name="T0" fmla="*/ 152 w 237"/>
                <a:gd name="T1" fmla="*/ 141 h 243"/>
                <a:gd name="T2" fmla="*/ 0 w 237"/>
                <a:gd name="T3" fmla="*/ 141 h 243"/>
                <a:gd name="T4" fmla="*/ 0 w 237"/>
                <a:gd name="T5" fmla="*/ 0 h 243"/>
                <a:gd name="T6" fmla="*/ 188 w 237"/>
                <a:gd name="T7" fmla="*/ 0 h 243"/>
                <a:gd name="T8" fmla="*/ 188 w 237"/>
                <a:gd name="T9" fmla="*/ 102 h 243"/>
                <a:gd name="T10" fmla="*/ 90 w 237"/>
                <a:gd name="T11" fmla="*/ 116 h 243"/>
                <a:gd name="T12" fmla="*/ 102 w 237"/>
                <a:gd name="T13" fmla="*/ 116 h 243"/>
                <a:gd name="T14" fmla="*/ 152 w 237"/>
                <a:gd name="T15" fmla="*/ 120 h 243"/>
                <a:gd name="T16" fmla="*/ 237 w 237"/>
                <a:gd name="T17" fmla="*/ 120 h 243"/>
                <a:gd name="T18" fmla="*/ 152 w 237"/>
                <a:gd name="T19" fmla="*/ 205 h 243"/>
                <a:gd name="T20" fmla="*/ 237 w 237"/>
                <a:gd name="T21" fmla="*/ 205 h 243"/>
                <a:gd name="T22" fmla="*/ 189 w 237"/>
                <a:gd name="T23" fmla="*/ 225 h 243"/>
                <a:gd name="T24" fmla="*/ 200 w 237"/>
                <a:gd name="T25" fmla="*/ 225 h 243"/>
                <a:gd name="T26" fmla="*/ 237 w 237"/>
                <a:gd name="T27" fmla="*/ 170 h 243"/>
                <a:gd name="T28" fmla="*/ 237 w 237"/>
                <a:gd name="T29" fmla="*/ 102 h 243"/>
                <a:gd name="T30" fmla="*/ 152 w 237"/>
                <a:gd name="T31" fmla="*/ 102 h 243"/>
                <a:gd name="T32" fmla="*/ 152 w 237"/>
                <a:gd name="T33" fmla="*/ 243 h 243"/>
                <a:gd name="T34" fmla="*/ 237 w 237"/>
                <a:gd name="T35" fmla="*/ 243 h 243"/>
                <a:gd name="T36" fmla="*/ 237 w 237"/>
                <a:gd name="T37" fmla="*/ 17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43">
                  <a:moveTo>
                    <a:pt x="152" y="141"/>
                  </a:moveTo>
                  <a:lnTo>
                    <a:pt x="0" y="141"/>
                  </a:lnTo>
                  <a:lnTo>
                    <a:pt x="0" y="0"/>
                  </a:lnTo>
                  <a:lnTo>
                    <a:pt x="188" y="0"/>
                  </a:lnTo>
                  <a:lnTo>
                    <a:pt x="188" y="102"/>
                  </a:lnTo>
                  <a:moveTo>
                    <a:pt x="90" y="116"/>
                  </a:moveTo>
                  <a:lnTo>
                    <a:pt x="102" y="116"/>
                  </a:lnTo>
                  <a:moveTo>
                    <a:pt x="152" y="120"/>
                  </a:moveTo>
                  <a:lnTo>
                    <a:pt x="237" y="120"/>
                  </a:lnTo>
                  <a:moveTo>
                    <a:pt x="152" y="205"/>
                  </a:moveTo>
                  <a:lnTo>
                    <a:pt x="237" y="205"/>
                  </a:lnTo>
                  <a:moveTo>
                    <a:pt x="189" y="225"/>
                  </a:moveTo>
                  <a:lnTo>
                    <a:pt x="200" y="225"/>
                  </a:lnTo>
                  <a:moveTo>
                    <a:pt x="237" y="170"/>
                  </a:moveTo>
                  <a:lnTo>
                    <a:pt x="237" y="102"/>
                  </a:lnTo>
                  <a:lnTo>
                    <a:pt x="152" y="102"/>
                  </a:lnTo>
                  <a:lnTo>
                    <a:pt x="152" y="243"/>
                  </a:lnTo>
                  <a:lnTo>
                    <a:pt x="237" y="243"/>
                  </a:lnTo>
                  <a:lnTo>
                    <a:pt x="237" y="170"/>
                  </a:lnTo>
                </a:path>
              </a:pathLst>
            </a:custGeom>
            <a:grpFill/>
            <a:ln w="15875"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1227">
                <a:solidFill>
                  <a:srgbClr val="505050"/>
                </a:solidFill>
                <a:latin typeface="Segoe UI Semilight"/>
              </a:endParaRPr>
            </a:p>
          </p:txBody>
        </p:sp>
        <p:sp>
          <p:nvSpPr>
            <p:cNvPr id="17" name="Rectangle 16">
              <a:extLst>
                <a:ext uri="{FF2B5EF4-FFF2-40B4-BE49-F238E27FC236}">
                  <a16:creationId xmlns:a16="http://schemas.microsoft.com/office/drawing/2014/main" id="{E1509B90-C9D5-4D16-957D-861F1EA596DA}"/>
                </a:ext>
              </a:extLst>
            </p:cNvPr>
            <p:cNvSpPr/>
            <p:nvPr/>
          </p:nvSpPr>
          <p:spPr bwMode="auto">
            <a:xfrm>
              <a:off x="6039077" y="1238860"/>
              <a:ext cx="74330" cy="68334"/>
            </a:xfrm>
            <a:prstGeom prst="rect">
              <a:avLst/>
            </a:prstGeom>
            <a:grpFill/>
            <a:ln w="15875"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1227" err="1">
                <a:solidFill>
                  <a:srgbClr val="505050"/>
                </a:solidFill>
                <a:latin typeface="Segoe UI Semilight"/>
              </a:endParaRPr>
            </a:p>
          </p:txBody>
        </p:sp>
        <p:sp>
          <p:nvSpPr>
            <p:cNvPr id="18" name="laptop">
              <a:extLst>
                <a:ext uri="{FF2B5EF4-FFF2-40B4-BE49-F238E27FC236}">
                  <a16:creationId xmlns:a16="http://schemas.microsoft.com/office/drawing/2014/main" id="{A22D46E2-D087-42FA-8AF9-4A07A08C107F}"/>
                </a:ext>
              </a:extLst>
            </p:cNvPr>
            <p:cNvSpPr>
              <a:spLocks noChangeAspect="1" noEditPoints="1"/>
            </p:cNvSpPr>
            <p:nvPr/>
          </p:nvSpPr>
          <p:spPr bwMode="auto">
            <a:xfrm>
              <a:off x="5955969" y="1242336"/>
              <a:ext cx="190085" cy="11207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grpFill/>
            <a:ln w="15875"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1227">
                <a:solidFill>
                  <a:srgbClr val="505050"/>
                </a:solidFill>
                <a:latin typeface="Segoe UI Semilight"/>
              </a:endParaRPr>
            </a:p>
          </p:txBody>
        </p:sp>
      </p:grpSp>
      <p:sp>
        <p:nvSpPr>
          <p:cNvPr id="19" name="building_7" title="Icon of a building with a curved section protruding from it">
            <a:extLst>
              <a:ext uri="{FF2B5EF4-FFF2-40B4-BE49-F238E27FC236}">
                <a16:creationId xmlns:a16="http://schemas.microsoft.com/office/drawing/2014/main" id="{B8DC57DC-37BF-4133-B4C2-CA88CF56EC4D}"/>
              </a:ext>
            </a:extLst>
          </p:cNvPr>
          <p:cNvSpPr>
            <a:spLocks noChangeAspect="1" noEditPoints="1"/>
          </p:cNvSpPr>
          <p:nvPr/>
        </p:nvSpPr>
        <p:spPr bwMode="auto">
          <a:xfrm flipH="1">
            <a:off x="10931335" y="2407380"/>
            <a:ext cx="294851" cy="33386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sz="1800">
              <a:ln>
                <a:solidFill>
                  <a:srgbClr val="FFFFFF"/>
                </a:solidFill>
              </a:ln>
              <a:noFill/>
              <a:latin typeface="Segoe UI"/>
            </a:endParaRPr>
          </a:p>
        </p:txBody>
      </p:sp>
      <p:sp>
        <p:nvSpPr>
          <p:cNvPr id="20" name="Rectangle 19">
            <a:extLst>
              <a:ext uri="{FF2B5EF4-FFF2-40B4-BE49-F238E27FC236}">
                <a16:creationId xmlns:a16="http://schemas.microsoft.com/office/drawing/2014/main" id="{BEA4EA03-760A-4246-BAE6-7B6FF4C1B7DC}"/>
              </a:ext>
            </a:extLst>
          </p:cNvPr>
          <p:cNvSpPr/>
          <p:nvPr/>
        </p:nvSpPr>
        <p:spPr>
          <a:xfrm>
            <a:off x="752704" y="4382267"/>
            <a:ext cx="4335880" cy="82034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nchorCtr="0"/>
          <a:lstStyle/>
          <a:p>
            <a:pPr defTabSz="932597">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Ubiquitous computing enabled </a:t>
            </a:r>
            <a:b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b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by public cloud and AI</a:t>
            </a:r>
          </a:p>
          <a:p>
            <a:pPr defTabSz="932597">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Powers every type of intelligent application and system</a:t>
            </a:r>
          </a:p>
        </p:txBody>
      </p:sp>
      <p:sp>
        <p:nvSpPr>
          <p:cNvPr id="21" name="Rectangle 20">
            <a:extLst>
              <a:ext uri="{FF2B5EF4-FFF2-40B4-BE49-F238E27FC236}">
                <a16:creationId xmlns:a16="http://schemas.microsoft.com/office/drawing/2014/main" id="{1AC98AE1-10EA-4775-BEF2-AF05D34E2D4E}"/>
              </a:ext>
            </a:extLst>
          </p:cNvPr>
          <p:cNvSpPr/>
          <p:nvPr/>
        </p:nvSpPr>
        <p:spPr>
          <a:xfrm>
            <a:off x="6007682" y="4382267"/>
            <a:ext cx="5273380" cy="82034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nchorCtr="0"/>
          <a:lstStyle/>
          <a:p>
            <a:pPr defTabSz="932563">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A set of connected systems and devices </a:t>
            </a:r>
          </a:p>
          <a:p>
            <a:pPr defTabSz="932563">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Gather and analyze information close to </a:t>
            </a:r>
            <a:b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b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the physical world</a:t>
            </a:r>
          </a:p>
          <a:p>
            <a:pPr defTabSz="932563">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Deliver real-time insights and immersive experiences that are highly responsive and contextually aware</a:t>
            </a:r>
          </a:p>
        </p:txBody>
      </p:sp>
      <p:grpSp>
        <p:nvGrpSpPr>
          <p:cNvPr id="22" name="Group 21">
            <a:extLst>
              <a:ext uri="{FF2B5EF4-FFF2-40B4-BE49-F238E27FC236}">
                <a16:creationId xmlns:a16="http://schemas.microsoft.com/office/drawing/2014/main" id="{3E03DB07-763F-4447-9307-7681CDDD56B8}"/>
              </a:ext>
            </a:extLst>
          </p:cNvPr>
          <p:cNvGrpSpPr/>
          <p:nvPr/>
        </p:nvGrpSpPr>
        <p:grpSpPr>
          <a:xfrm>
            <a:off x="7567162" y="2282550"/>
            <a:ext cx="581551" cy="581553"/>
            <a:chOff x="3463423" y="5697070"/>
            <a:chExt cx="570200" cy="570202"/>
          </a:xfrm>
        </p:grpSpPr>
        <p:sp>
          <p:nvSpPr>
            <p:cNvPr id="23" name="Oval 22">
              <a:extLst>
                <a:ext uri="{FF2B5EF4-FFF2-40B4-BE49-F238E27FC236}">
                  <a16:creationId xmlns:a16="http://schemas.microsoft.com/office/drawing/2014/main" id="{56408C26-708B-4D12-A24B-7B5E4ED0C0D5}"/>
                </a:ext>
              </a:extLst>
            </p:cNvPr>
            <p:cNvSpPr/>
            <p:nvPr/>
          </p:nvSpPr>
          <p:spPr bwMode="auto">
            <a:xfrm>
              <a:off x="3463423" y="5697070"/>
              <a:ext cx="570200" cy="570202"/>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b</a:t>
              </a:r>
            </a:p>
          </p:txBody>
        </p:sp>
        <p:pic>
          <p:nvPicPr>
            <p:cNvPr id="24" name="Picture 4" descr="Image result for drone icon">
              <a:extLst>
                <a:ext uri="{FF2B5EF4-FFF2-40B4-BE49-F238E27FC236}">
                  <a16:creationId xmlns:a16="http://schemas.microsoft.com/office/drawing/2014/main" id="{D14103D5-7452-42B2-97A9-EC0658A2C83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flipH="1">
              <a:off x="3527216" y="5754013"/>
              <a:ext cx="443017" cy="4430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EF500DA3-62FA-40CD-A1C5-044C0F1ADED9}"/>
              </a:ext>
            </a:extLst>
          </p:cNvPr>
          <p:cNvGrpSpPr/>
          <p:nvPr/>
        </p:nvGrpSpPr>
        <p:grpSpPr>
          <a:xfrm>
            <a:off x="8638405" y="2269221"/>
            <a:ext cx="581551" cy="581553"/>
            <a:chOff x="4513757" y="5684001"/>
            <a:chExt cx="570200" cy="570202"/>
          </a:xfrm>
        </p:grpSpPr>
        <p:sp>
          <p:nvSpPr>
            <p:cNvPr id="26" name="Oval 25">
              <a:extLst>
                <a:ext uri="{FF2B5EF4-FFF2-40B4-BE49-F238E27FC236}">
                  <a16:creationId xmlns:a16="http://schemas.microsoft.com/office/drawing/2014/main" id="{4C1BB954-88F8-4EBF-B9E1-B31620BC2BDE}"/>
                </a:ext>
              </a:extLst>
            </p:cNvPr>
            <p:cNvSpPr/>
            <p:nvPr/>
          </p:nvSpPr>
          <p:spPr bwMode="auto">
            <a:xfrm>
              <a:off x="4513757" y="5684001"/>
              <a:ext cx="570200" cy="570202"/>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c</a:t>
              </a:r>
            </a:p>
          </p:txBody>
        </p:sp>
        <p:sp>
          <p:nvSpPr>
            <p:cNvPr id="27" name="Manufacturing_E99C" title="Icon of a robotic arm">
              <a:extLst>
                <a:ext uri="{FF2B5EF4-FFF2-40B4-BE49-F238E27FC236}">
                  <a16:creationId xmlns:a16="http://schemas.microsoft.com/office/drawing/2014/main" id="{81AF2FF7-912C-4526-8081-F87F91CFD76C}"/>
                </a:ext>
              </a:extLst>
            </p:cNvPr>
            <p:cNvSpPr>
              <a:spLocks noChangeAspect="1" noEditPoints="1"/>
            </p:cNvSpPr>
            <p:nvPr/>
          </p:nvSpPr>
          <p:spPr bwMode="auto">
            <a:xfrm>
              <a:off x="4633299" y="5815363"/>
              <a:ext cx="339195" cy="33157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ln w="19050">
              <a:solidFill>
                <a:schemeClr val="bg2">
                  <a:lumMod val="10000"/>
                </a:schemeClr>
              </a:solidFill>
              <a:headEnd/>
              <a:tailE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122">
                <a:solidFill>
                  <a:srgbClr val="505050"/>
                </a:solidFill>
                <a:latin typeface="Segoe UI"/>
              </a:endParaRPr>
            </a:p>
          </p:txBody>
        </p:sp>
      </p:grpSp>
    </p:spTree>
    <p:extLst>
      <p:ext uri="{BB962C8B-B14F-4D97-AF65-F5344CB8AC3E}">
        <p14:creationId xmlns:p14="http://schemas.microsoft.com/office/powerpoint/2010/main" val="37569547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AI at the edge</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7508" y="1464362"/>
            <a:ext cx="11236276" cy="4059297"/>
          </a:xfrm>
        </p:spPr>
        <p:txBody>
          <a:bodyPr/>
          <a:lstStyle/>
          <a:p>
            <a:pPr marL="0" indent="0">
              <a:spcBef>
                <a:spcPts val="1836"/>
              </a:spcBef>
              <a:buClr>
                <a:schemeClr val="accent1"/>
              </a:buClr>
              <a:buNone/>
            </a:pPr>
            <a:r>
              <a:rPr lang="en-US" dirty="0">
                <a:gradFill>
                  <a:gsLst>
                    <a:gs pos="1250">
                      <a:schemeClr val="accent1"/>
                    </a:gs>
                    <a:gs pos="100000">
                      <a:schemeClr val="accent1"/>
                    </a:gs>
                  </a:gsLst>
                  <a:lin ang="5400000" scaled="0"/>
                </a:gradFill>
                <a:latin typeface="+mj-lt"/>
              </a:rPr>
              <a:t>Considerations and best practices</a:t>
            </a:r>
          </a:p>
          <a:p>
            <a:pPr marL="474302" indent="-474302">
              <a:spcBef>
                <a:spcPts val="1836"/>
              </a:spcBef>
              <a:buClr>
                <a:schemeClr val="accent1"/>
              </a:buClr>
              <a:buFont typeface="+mj-lt"/>
              <a:buAutoNum type="arabicPeriod"/>
            </a:pPr>
            <a:r>
              <a:rPr lang="en-US" sz="2448" dirty="0"/>
              <a:t>Make sure that Kubernetes is deployed on the target </a:t>
            </a:r>
            <a:br>
              <a:rPr lang="en-US" sz="2448" dirty="0"/>
            </a:br>
            <a:r>
              <a:rPr lang="en-US" sz="2448" dirty="0"/>
              <a:t>Azure Stack Hub, and that the cluster is properly networked.</a:t>
            </a:r>
          </a:p>
          <a:p>
            <a:pPr marL="474302" indent="-474302">
              <a:spcBef>
                <a:spcPts val="1836"/>
              </a:spcBef>
              <a:buClr>
                <a:schemeClr val="accent1"/>
              </a:buClr>
              <a:buFont typeface="+mj-lt"/>
              <a:buAutoNum type="arabicPeriod"/>
            </a:pPr>
            <a:r>
              <a:rPr lang="en-US" sz="2448" dirty="0"/>
              <a:t>Plan for an unreliable internet connection when </a:t>
            </a:r>
            <a:br>
              <a:rPr lang="en-US" sz="2448" dirty="0"/>
            </a:br>
            <a:r>
              <a:rPr lang="en-US" sz="2448" dirty="0"/>
              <a:t>uploading data or deploying a new model</a:t>
            </a:r>
          </a:p>
          <a:p>
            <a:pPr marL="474302" indent="-474302">
              <a:spcBef>
                <a:spcPts val="1836"/>
              </a:spcBef>
              <a:buClr>
                <a:schemeClr val="accent1"/>
              </a:buClr>
              <a:buFont typeface="+mj-lt"/>
              <a:buAutoNum type="arabicPeriod"/>
            </a:pPr>
            <a:r>
              <a:rPr lang="en-US" sz="2448" dirty="0"/>
              <a:t>Appropriately scale the training cluster in Azure</a:t>
            </a:r>
          </a:p>
          <a:p>
            <a:pPr marL="474302" indent="-474302">
              <a:spcBef>
                <a:spcPts val="1836"/>
              </a:spcBef>
              <a:buClr>
                <a:schemeClr val="accent1"/>
              </a:buClr>
              <a:buFont typeface="+mj-lt"/>
              <a:buAutoNum type="arabicPeriod"/>
            </a:pPr>
            <a:r>
              <a:rPr lang="en-US" sz="2448" dirty="0"/>
              <a:t>Ensure the scoring application is protected against </a:t>
            </a:r>
            <a:br>
              <a:rPr lang="en-US" sz="2448" dirty="0"/>
            </a:br>
            <a:r>
              <a:rPr lang="en-US" sz="2448" dirty="0"/>
              <a:t>a denial-of-service attack</a:t>
            </a:r>
          </a:p>
        </p:txBody>
      </p:sp>
    </p:spTree>
    <p:extLst>
      <p:ext uri="{BB962C8B-B14F-4D97-AF65-F5344CB8AC3E}">
        <p14:creationId xmlns:p14="http://schemas.microsoft.com/office/powerpoint/2010/main" val="289641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2.96296E-6 L 4.16667E-7 2.96296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0A14B-A18E-4989-A794-822C934B52B3}"/>
              </a:ext>
            </a:extLst>
          </p:cNvPr>
          <p:cNvPicPr>
            <a:picLocks noChangeAspect="1"/>
          </p:cNvPicPr>
          <p:nvPr/>
        </p:nvPicPr>
        <p:blipFill rotWithShape="1">
          <a:blip r:embed="rId2"/>
          <a:srcRect l="1129" t="8218" r="1129" b="48068"/>
          <a:stretch/>
        </p:blipFill>
        <p:spPr>
          <a:xfrm>
            <a:off x="301257" y="1259842"/>
            <a:ext cx="11833964" cy="3521417"/>
          </a:xfrm>
          <a:prstGeom prst="rect">
            <a:avLst/>
          </a:prstGeom>
          <a:effectLst>
            <a:outerShdw blurRad="88900" dist="38100" dir="2700000" algn="tl" rotWithShape="0">
              <a:prstClr val="black">
                <a:alpha val="30000"/>
              </a:prstClr>
            </a:outerShdw>
          </a:effectLst>
        </p:spPr>
      </p:pic>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1652" y="466732"/>
            <a:ext cx="11236276" cy="564947"/>
          </a:xfrm>
        </p:spPr>
        <p:txBody>
          <a:bodyPr/>
          <a:lstStyle/>
          <a:p>
            <a:r>
              <a:rPr lang="en-US"/>
              <a:t>Geo-distributed applications </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2083" y="5182516"/>
            <a:ext cx="11833138" cy="1079091"/>
            <a:chOff x="294498" y="4760842"/>
            <a:chExt cx="11603815" cy="1058178"/>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60845"/>
              <a:ext cx="3834861" cy="105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Deploy modern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serverless applications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and microservices globally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60844"/>
              <a:ext cx="3834861" cy="104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Provide compliant services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for users worldwide</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60842"/>
              <a:ext cx="3834861" cy="104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Enable seamless connections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with Azure services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90239" y="4981887"/>
            <a:ext cx="11055999"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CB4E3A-410C-4A9C-BEE6-FFE6C89FB107}"/>
              </a:ext>
            </a:extLst>
          </p:cNvPr>
          <p:cNvSpPr txBox="1"/>
          <p:nvPr/>
        </p:nvSpPr>
        <p:spPr>
          <a:xfrm>
            <a:off x="1112837" y="6447119"/>
            <a:ext cx="9890633" cy="369332"/>
          </a:xfrm>
          <a:prstGeom prst="rect">
            <a:avLst/>
          </a:prstGeom>
          <a:noFill/>
        </p:spPr>
        <p:txBody>
          <a:bodyPr wrap="square">
            <a:spAutoFit/>
          </a:bodyPr>
          <a:lstStyle/>
          <a:p>
            <a:r>
              <a:rPr lang="en-US" dirty="0">
                <a:hlinkClick r:id="rId3"/>
              </a:rPr>
              <a:t>Geo-distributed app pattern in Azure Stack Hub - Azure Hybrid App Solutions | Microsoft Docs</a:t>
            </a:r>
            <a:endParaRPr lang="en-US" dirty="0"/>
          </a:p>
        </p:txBody>
      </p:sp>
    </p:spTree>
    <p:extLst>
      <p:ext uri="{BB962C8B-B14F-4D97-AF65-F5344CB8AC3E}">
        <p14:creationId xmlns:p14="http://schemas.microsoft.com/office/powerpoint/2010/main" val="5474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1 L 0 1.85185E-6 " pathEditMode="relative" rAng="0" ptsTypes="AA">
                                      <p:cBhvr>
                                        <p:cTn id="12" dur="600" fill="hold"/>
                                        <p:tgtEl>
                                          <p:spTgt spid="19"/>
                                        </p:tgtEl>
                                        <p:attrNameLst>
                                          <p:attrName>ppt_x</p:attrName>
                                          <p:attrName>ppt_y</p:attrName>
                                        </p:attrNameLst>
                                      </p:cBhvr>
                                      <p:rCtr x="0" y="2245"/>
                                    </p:animMotion>
                                  </p:childTnLst>
                                </p:cTn>
                              </p:par>
                              <p:par>
                                <p:cTn id="13" presetID="10" presetClass="entr" presetSubtype="0" fill="hold" nodeType="withEffect">
                                  <p:stCondLst>
                                    <p:cond delay="1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nodeType="withEffect">
                                  <p:stCondLst>
                                    <p:cond delay="150"/>
                                  </p:stCondLst>
                                  <p:childTnLst>
                                    <p:animMotion origin="layout" path="M 0 0.04606 L 0 0 " pathEditMode="relative" rAng="0" ptsTypes="AA">
                                      <p:cBhvr>
                                        <p:cTn id="17" dur="600" fill="hold"/>
                                        <p:tgtEl>
                                          <p:spTgt spid="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6" y="1243790"/>
            <a:ext cx="8341028"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Geo-distributed applications</a:t>
            </a:r>
          </a:p>
        </p:txBody>
      </p:sp>
      <p:sp>
        <p:nvSpPr>
          <p:cNvPr id="4" name="Rectangle 3">
            <a:extLst>
              <a:ext uri="{FF2B5EF4-FFF2-40B4-BE49-F238E27FC236}">
                <a16:creationId xmlns:a16="http://schemas.microsoft.com/office/drawing/2014/main" id="{E17C2822-94A8-43B8-B3B8-B54A899B999B}"/>
              </a:ext>
            </a:extLst>
          </p:cNvPr>
          <p:cNvSpPr/>
          <p:nvPr/>
        </p:nvSpPr>
        <p:spPr bwMode="auto">
          <a:xfrm>
            <a:off x="8852966" y="498"/>
            <a:ext cx="3273756" cy="6993533"/>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491953" rIns="186494" bIns="149196" numCol="1" rtlCol="0" anchor="t" anchorCtr="0" compatLnSpc="1">
            <a:prstTxWarp prst="textNoShape">
              <a:avLst/>
            </a:prstTxWarp>
          </a:bodyPr>
          <a:lstStyle/>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Users attempt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to access application</a:t>
            </a:r>
          </a:p>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DNS queries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Traffic Manager</a:t>
            </a:r>
          </a:p>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Traffic Manager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returns the application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(Azure or Azure Stack Hub) that’s closest to the user</a:t>
            </a:r>
          </a:p>
          <a:p>
            <a:pPr marL="349656" indent="-349656" defTabSz="950846" fontAlgn="base">
              <a:lnSpc>
                <a:spcPct val="90000"/>
              </a:lnSpc>
              <a:spcBef>
                <a:spcPts val="1224"/>
              </a:spcBef>
              <a:spcAft>
                <a:spcPct val="0"/>
              </a:spcAft>
              <a:buClr>
                <a:srgbClr val="0078D7"/>
              </a:buClr>
              <a:buFont typeface="+mj-lt"/>
              <a:buAutoNum type="arabicPeriod"/>
            </a:pPr>
            <a:endParaRPr lang="en-US" sz="1836" dirty="0">
              <a:gradFill>
                <a:gsLst>
                  <a:gs pos="40075">
                    <a:srgbClr val="353535"/>
                  </a:gs>
                  <a:gs pos="30000">
                    <a:srgbClr val="353535"/>
                  </a:gs>
                </a:gsLst>
                <a:lin ang="5400000" scaled="0"/>
              </a:gradFill>
              <a:latin typeface="Segoe UI Semilight"/>
            </a:endParaRPr>
          </a:p>
        </p:txBody>
      </p:sp>
      <p:sp>
        <p:nvSpPr>
          <p:cNvPr id="96" name="Rectangle 95">
            <a:extLst>
              <a:ext uri="{FF2B5EF4-FFF2-40B4-BE49-F238E27FC236}">
                <a16:creationId xmlns:a16="http://schemas.microsoft.com/office/drawing/2014/main" id="{7F47E7E2-0164-48B5-B47F-A36F23CE08BB}"/>
              </a:ext>
            </a:extLst>
          </p:cNvPr>
          <p:cNvSpPr/>
          <p:nvPr/>
        </p:nvSpPr>
        <p:spPr>
          <a:xfrm>
            <a:off x="6270740" y="1529957"/>
            <a:ext cx="1268161" cy="1267220"/>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r>
              <a:rPr lang="en-US" sz="1428">
                <a:gradFill>
                  <a:gsLst>
                    <a:gs pos="40075">
                      <a:srgbClr val="353535"/>
                    </a:gs>
                    <a:gs pos="30000">
                      <a:srgbClr val="353535"/>
                    </a:gs>
                  </a:gsLst>
                  <a:lin ang="5400000" scaled="0"/>
                </a:gradFill>
                <a:latin typeface="Segoe UI Semilight"/>
              </a:rPr>
              <a:t>Azure</a:t>
            </a:r>
          </a:p>
        </p:txBody>
      </p:sp>
      <p:sp>
        <p:nvSpPr>
          <p:cNvPr id="97" name="Rectangle 96">
            <a:extLst>
              <a:ext uri="{FF2B5EF4-FFF2-40B4-BE49-F238E27FC236}">
                <a16:creationId xmlns:a16="http://schemas.microsoft.com/office/drawing/2014/main" id="{AFD34CBB-0C5C-4790-AABB-549CA7A78B13}"/>
              </a:ext>
            </a:extLst>
          </p:cNvPr>
          <p:cNvSpPr/>
          <p:nvPr/>
        </p:nvSpPr>
        <p:spPr>
          <a:xfrm>
            <a:off x="6270740" y="5141154"/>
            <a:ext cx="1268161" cy="1267220"/>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r>
              <a:rPr lang="en-US" sz="1428" dirty="0">
                <a:gradFill>
                  <a:gsLst>
                    <a:gs pos="40075">
                      <a:srgbClr val="353535"/>
                    </a:gs>
                    <a:gs pos="30000">
                      <a:srgbClr val="353535"/>
                    </a:gs>
                  </a:gsLst>
                  <a:lin ang="5400000" scaled="0"/>
                </a:gradFill>
                <a:latin typeface="Segoe UI Semilight"/>
              </a:rPr>
              <a:t>Azure Stack Hub</a:t>
            </a:r>
            <a:br>
              <a:rPr lang="en-US" sz="1428" dirty="0">
                <a:gradFill>
                  <a:gsLst>
                    <a:gs pos="40075">
                      <a:srgbClr val="353535"/>
                    </a:gs>
                    <a:gs pos="30000">
                      <a:srgbClr val="353535"/>
                    </a:gs>
                  </a:gsLst>
                  <a:lin ang="5400000" scaled="0"/>
                </a:gradFill>
                <a:latin typeface="Segoe UI Semilight"/>
              </a:rPr>
            </a:br>
            <a:r>
              <a:rPr lang="en-US" sz="1428" dirty="0">
                <a:gradFill>
                  <a:gsLst>
                    <a:gs pos="40075">
                      <a:srgbClr val="353535"/>
                    </a:gs>
                    <a:gs pos="30000">
                      <a:srgbClr val="353535"/>
                    </a:gs>
                  </a:gsLst>
                  <a:lin ang="5400000" scaled="0"/>
                </a:gradFill>
                <a:latin typeface="Segoe UI Semilight"/>
              </a:rPr>
              <a:t>(Africa)</a:t>
            </a:r>
          </a:p>
        </p:txBody>
      </p:sp>
      <p:pic>
        <p:nvPicPr>
          <p:cNvPr id="98" name="Picture 97" descr="A close up of a sign&#10;&#10;Description generated with very high confidence">
            <a:extLst>
              <a:ext uri="{FF2B5EF4-FFF2-40B4-BE49-F238E27FC236}">
                <a16:creationId xmlns:a16="http://schemas.microsoft.com/office/drawing/2014/main" id="{9F62B807-9B67-4BCD-A5AF-39CE421F2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613" y="4899183"/>
            <a:ext cx="682301" cy="682301"/>
          </a:xfrm>
          <a:prstGeom prst="rect">
            <a:avLst/>
          </a:prstGeom>
        </p:spPr>
      </p:pic>
      <p:pic>
        <p:nvPicPr>
          <p:cNvPr id="102" name="Picture 101" descr="A stop sign&#10;&#10;Description generated with high confidence">
            <a:extLst>
              <a:ext uri="{FF2B5EF4-FFF2-40B4-BE49-F238E27FC236}">
                <a16:creationId xmlns:a16="http://schemas.microsoft.com/office/drawing/2014/main" id="{09B6939D-0F63-40DD-868A-B79FC1CEC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212" y="3628013"/>
            <a:ext cx="682301" cy="682301"/>
          </a:xfrm>
          <a:prstGeom prst="rect">
            <a:avLst/>
          </a:prstGeom>
        </p:spPr>
      </p:pic>
      <p:pic>
        <p:nvPicPr>
          <p:cNvPr id="103" name="Picture 102" descr="A close up of a logo&#10;&#10;Description generated with high confidence">
            <a:extLst>
              <a:ext uri="{FF2B5EF4-FFF2-40B4-BE49-F238E27FC236}">
                <a16:creationId xmlns:a16="http://schemas.microsoft.com/office/drawing/2014/main" id="{1CB8F093-CF05-4F1A-A44F-0CAB17644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280" y="5300301"/>
            <a:ext cx="457080" cy="457080"/>
          </a:xfrm>
          <a:prstGeom prst="rect">
            <a:avLst/>
          </a:prstGeom>
        </p:spPr>
      </p:pic>
      <p:pic>
        <p:nvPicPr>
          <p:cNvPr id="104" name="Picture 103" descr="A close up of a logo&#10;&#10;Description generated with high confidence">
            <a:extLst>
              <a:ext uri="{FF2B5EF4-FFF2-40B4-BE49-F238E27FC236}">
                <a16:creationId xmlns:a16="http://schemas.microsoft.com/office/drawing/2014/main" id="{70BA7355-76CA-4442-A063-158028733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280" y="1689103"/>
            <a:ext cx="457080" cy="457080"/>
          </a:xfrm>
          <a:prstGeom prst="rect">
            <a:avLst/>
          </a:prstGeom>
        </p:spPr>
      </p:pic>
      <p:grpSp>
        <p:nvGrpSpPr>
          <p:cNvPr id="113" name="Group 112">
            <a:extLst>
              <a:ext uri="{FF2B5EF4-FFF2-40B4-BE49-F238E27FC236}">
                <a16:creationId xmlns:a16="http://schemas.microsoft.com/office/drawing/2014/main" id="{35E50220-4B42-433B-BDBC-7D5A2F3558AF}"/>
              </a:ext>
            </a:extLst>
          </p:cNvPr>
          <p:cNvGrpSpPr/>
          <p:nvPr/>
        </p:nvGrpSpPr>
        <p:grpSpPr>
          <a:xfrm>
            <a:off x="1771576" y="3578302"/>
            <a:ext cx="781724" cy="781724"/>
            <a:chOff x="588263" y="3358356"/>
            <a:chExt cx="1066800" cy="1066800"/>
          </a:xfrm>
        </p:grpSpPr>
        <p:sp>
          <p:nvSpPr>
            <p:cNvPr id="114" name="Oval 113">
              <a:extLst>
                <a:ext uri="{FF2B5EF4-FFF2-40B4-BE49-F238E27FC236}">
                  <a16:creationId xmlns:a16="http://schemas.microsoft.com/office/drawing/2014/main" id="{6A30E560-16C8-4E04-8586-0363439C6833}"/>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494" tIns="149196" rIns="186494" bIns="149196" rtlCol="0" anchor="b" anchorCtr="0"/>
            <a:lstStyle/>
            <a:p>
              <a:pPr algn="ctr" defTabSz="932563"/>
              <a:endParaRPr lang="en-US" sz="1428">
                <a:solidFill>
                  <a:srgbClr val="0078D7"/>
                </a:solidFill>
                <a:latin typeface="Segoe UI Semilight"/>
              </a:endParaRPr>
            </a:p>
          </p:txBody>
        </p:sp>
        <p:sp>
          <p:nvSpPr>
            <p:cNvPr id="115" name="globe_6" title="Icon of a monitor in front of a sphere made of lines">
              <a:extLst>
                <a:ext uri="{FF2B5EF4-FFF2-40B4-BE49-F238E27FC236}">
                  <a16:creationId xmlns:a16="http://schemas.microsoft.com/office/drawing/2014/main" id="{DA1F3D7F-9317-45F3-936F-BA199A5B0140}"/>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nvGrpSpPr>
          <p:cNvPr id="128" name="Group 127">
            <a:extLst>
              <a:ext uri="{FF2B5EF4-FFF2-40B4-BE49-F238E27FC236}">
                <a16:creationId xmlns:a16="http://schemas.microsoft.com/office/drawing/2014/main" id="{702E909B-E427-4D17-AA1B-28345CFDE527}"/>
              </a:ext>
            </a:extLst>
          </p:cNvPr>
          <p:cNvGrpSpPr/>
          <p:nvPr/>
        </p:nvGrpSpPr>
        <p:grpSpPr>
          <a:xfrm>
            <a:off x="1404637" y="3748458"/>
            <a:ext cx="441413" cy="441413"/>
            <a:chOff x="1373037" y="2628501"/>
            <a:chExt cx="766574" cy="766574"/>
          </a:xfrm>
        </p:grpSpPr>
        <p:sp>
          <p:nvSpPr>
            <p:cNvPr id="129" name="Oval 128">
              <a:extLst>
                <a:ext uri="{FF2B5EF4-FFF2-40B4-BE49-F238E27FC236}">
                  <a16:creationId xmlns:a16="http://schemas.microsoft.com/office/drawing/2014/main" id="{0EC44E31-F678-433F-90C9-DA1EB6A75611}"/>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130" name="people_12" title="Icon of three people">
              <a:extLst>
                <a:ext uri="{FF2B5EF4-FFF2-40B4-BE49-F238E27FC236}">
                  <a16:creationId xmlns:a16="http://schemas.microsoft.com/office/drawing/2014/main" id="{67839E26-6D17-4C2E-B635-3515953979AE}"/>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nvGrpSpPr>
          <p:cNvPr id="131" name="Group 130">
            <a:extLst>
              <a:ext uri="{FF2B5EF4-FFF2-40B4-BE49-F238E27FC236}">
                <a16:creationId xmlns:a16="http://schemas.microsoft.com/office/drawing/2014/main" id="{D876F30D-3F54-42D0-BDD9-C39C0D9C9944}"/>
              </a:ext>
            </a:extLst>
          </p:cNvPr>
          <p:cNvGrpSpPr/>
          <p:nvPr/>
        </p:nvGrpSpPr>
        <p:grpSpPr>
          <a:xfrm>
            <a:off x="1667114" y="3289952"/>
            <a:ext cx="441413" cy="1358423"/>
            <a:chOff x="793788" y="3218281"/>
            <a:chExt cx="432858" cy="1332097"/>
          </a:xfrm>
        </p:grpSpPr>
        <p:grpSp>
          <p:nvGrpSpPr>
            <p:cNvPr id="132" name="Group 131">
              <a:extLst>
                <a:ext uri="{FF2B5EF4-FFF2-40B4-BE49-F238E27FC236}">
                  <a16:creationId xmlns:a16="http://schemas.microsoft.com/office/drawing/2014/main" id="{D2648503-E32C-4B1A-BD41-C87D441B19F3}"/>
                </a:ext>
              </a:extLst>
            </p:cNvPr>
            <p:cNvGrpSpPr/>
            <p:nvPr/>
          </p:nvGrpSpPr>
          <p:grpSpPr>
            <a:xfrm>
              <a:off x="793788" y="3218281"/>
              <a:ext cx="432858" cy="432858"/>
              <a:chOff x="1373037" y="2628501"/>
              <a:chExt cx="766574" cy="766574"/>
            </a:xfrm>
          </p:grpSpPr>
          <p:sp>
            <p:nvSpPr>
              <p:cNvPr id="136" name="Oval 135">
                <a:extLst>
                  <a:ext uri="{FF2B5EF4-FFF2-40B4-BE49-F238E27FC236}">
                    <a16:creationId xmlns:a16="http://schemas.microsoft.com/office/drawing/2014/main" id="{51CBE3C3-0191-4D39-A4D0-7F6FE5B27C24}"/>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137" name="people_12" title="Icon of three people">
                <a:extLst>
                  <a:ext uri="{FF2B5EF4-FFF2-40B4-BE49-F238E27FC236}">
                    <a16:creationId xmlns:a16="http://schemas.microsoft.com/office/drawing/2014/main" id="{AC53AAA5-210C-4C4A-84B5-DEF61C08080B}"/>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nvGrpSpPr>
            <p:cNvPr id="133" name="Group 132">
              <a:extLst>
                <a:ext uri="{FF2B5EF4-FFF2-40B4-BE49-F238E27FC236}">
                  <a16:creationId xmlns:a16="http://schemas.microsoft.com/office/drawing/2014/main" id="{04D7CFD1-D5F0-4D0B-9250-F6B8569A0EE1}"/>
                </a:ext>
              </a:extLst>
            </p:cNvPr>
            <p:cNvGrpSpPr/>
            <p:nvPr/>
          </p:nvGrpSpPr>
          <p:grpSpPr>
            <a:xfrm>
              <a:off x="793788" y="4117520"/>
              <a:ext cx="432858" cy="432858"/>
              <a:chOff x="1373037" y="2628501"/>
              <a:chExt cx="766574" cy="766574"/>
            </a:xfrm>
          </p:grpSpPr>
          <p:sp>
            <p:nvSpPr>
              <p:cNvPr id="134" name="Oval 133">
                <a:extLst>
                  <a:ext uri="{FF2B5EF4-FFF2-40B4-BE49-F238E27FC236}">
                    <a16:creationId xmlns:a16="http://schemas.microsoft.com/office/drawing/2014/main" id="{8F973EF8-F941-4EA3-90DB-24F0BC0320ED}"/>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135" name="people_12" title="Icon of three people">
                <a:extLst>
                  <a:ext uri="{FF2B5EF4-FFF2-40B4-BE49-F238E27FC236}">
                    <a16:creationId xmlns:a16="http://schemas.microsoft.com/office/drawing/2014/main" id="{A58D62A9-1417-439E-90AF-9276FF616FA1}"/>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cxnSp>
        <p:nvCxnSpPr>
          <p:cNvPr id="138" name="Straight Arrow Connector 137">
            <a:extLst>
              <a:ext uri="{FF2B5EF4-FFF2-40B4-BE49-F238E27FC236}">
                <a16:creationId xmlns:a16="http://schemas.microsoft.com/office/drawing/2014/main" id="{D289A9FC-1783-4396-8179-19B088DE9A78}"/>
              </a:ext>
            </a:extLst>
          </p:cNvPr>
          <p:cNvCxnSpPr>
            <a:stCxn id="102" idx="2"/>
          </p:cNvCxnSpPr>
          <p:nvPr/>
        </p:nvCxnSpPr>
        <p:spPr>
          <a:xfrm flipH="1">
            <a:off x="4384763" y="4310315"/>
            <a:ext cx="3599" cy="499209"/>
          </a:xfrm>
          <a:prstGeom prst="straightConnector1">
            <a:avLst/>
          </a:prstGeom>
          <a:noFill/>
          <a:ln w="15875" cap="flat" cmpd="sng" algn="ctr">
            <a:solidFill>
              <a:schemeClr val="accent3"/>
            </a:solidFill>
            <a:prstDash val="sysDash"/>
            <a:headEnd type="none" w="lg" len="med"/>
            <a:tailEnd type="arrow"/>
          </a:ln>
          <a:effectLst/>
        </p:spPr>
      </p:cxnSp>
      <p:cxnSp>
        <p:nvCxnSpPr>
          <p:cNvPr id="139" name="Straight Arrow Connector 138">
            <a:extLst>
              <a:ext uri="{FF2B5EF4-FFF2-40B4-BE49-F238E27FC236}">
                <a16:creationId xmlns:a16="http://schemas.microsoft.com/office/drawing/2014/main" id="{F17E8053-B8B9-4D9A-B57B-2838DFCAD387}"/>
              </a:ext>
            </a:extLst>
          </p:cNvPr>
          <p:cNvCxnSpPr>
            <a:stCxn id="114" idx="6"/>
          </p:cNvCxnSpPr>
          <p:nvPr/>
        </p:nvCxnSpPr>
        <p:spPr>
          <a:xfrm>
            <a:off x="2553300" y="3969163"/>
            <a:ext cx="1409375" cy="0"/>
          </a:xfrm>
          <a:prstGeom prst="straightConnector1">
            <a:avLst/>
          </a:prstGeom>
          <a:noFill/>
          <a:ln w="15875" cap="flat" cmpd="sng" algn="ctr">
            <a:solidFill>
              <a:schemeClr val="accent3"/>
            </a:solidFill>
            <a:prstDash val="sysDash"/>
            <a:headEnd type="none" w="lg" len="med"/>
            <a:tailEnd type="arrow"/>
          </a:ln>
          <a:effectLst/>
        </p:spPr>
      </p:cxnSp>
      <p:sp>
        <p:nvSpPr>
          <p:cNvPr id="145" name="Rectangle 144">
            <a:extLst>
              <a:ext uri="{FF2B5EF4-FFF2-40B4-BE49-F238E27FC236}">
                <a16:creationId xmlns:a16="http://schemas.microsoft.com/office/drawing/2014/main" id="{CC38E3E8-1256-422F-B408-9063923B7F7D}"/>
              </a:ext>
            </a:extLst>
          </p:cNvPr>
          <p:cNvSpPr/>
          <p:nvPr/>
        </p:nvSpPr>
        <p:spPr>
          <a:xfrm>
            <a:off x="6270740" y="3335555"/>
            <a:ext cx="1268161" cy="1267220"/>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r>
              <a:rPr lang="en-US" sz="1428" dirty="0">
                <a:gradFill>
                  <a:gsLst>
                    <a:gs pos="40075">
                      <a:srgbClr val="353535"/>
                    </a:gs>
                    <a:gs pos="30000">
                      <a:srgbClr val="353535"/>
                    </a:gs>
                  </a:gsLst>
                  <a:lin ang="5400000" scaled="0"/>
                </a:gradFill>
                <a:latin typeface="Segoe UI Semilight"/>
              </a:rPr>
              <a:t>Azure Stack Hub </a:t>
            </a:r>
            <a:br>
              <a:rPr lang="en-US" sz="1428" dirty="0">
                <a:gradFill>
                  <a:gsLst>
                    <a:gs pos="40075">
                      <a:srgbClr val="353535"/>
                    </a:gs>
                    <a:gs pos="30000">
                      <a:srgbClr val="353535"/>
                    </a:gs>
                  </a:gsLst>
                  <a:lin ang="5400000" scaled="0"/>
                </a:gradFill>
                <a:latin typeface="Segoe UI Semilight"/>
              </a:rPr>
            </a:br>
            <a:r>
              <a:rPr lang="en-US" sz="1428" dirty="0">
                <a:gradFill>
                  <a:gsLst>
                    <a:gs pos="40075">
                      <a:srgbClr val="353535"/>
                    </a:gs>
                    <a:gs pos="30000">
                      <a:srgbClr val="353535"/>
                    </a:gs>
                  </a:gsLst>
                  <a:lin ang="5400000" scaled="0"/>
                </a:gradFill>
                <a:latin typeface="Segoe UI Semilight"/>
              </a:rPr>
              <a:t>(EU)</a:t>
            </a:r>
          </a:p>
        </p:txBody>
      </p:sp>
      <p:pic>
        <p:nvPicPr>
          <p:cNvPr id="146" name="Picture 145" descr="A close up of a logo&#10;&#10;Description generated with high confidence">
            <a:extLst>
              <a:ext uri="{FF2B5EF4-FFF2-40B4-BE49-F238E27FC236}">
                <a16:creationId xmlns:a16="http://schemas.microsoft.com/office/drawing/2014/main" id="{E562CA9F-B8E7-41DF-BBED-501F63DF0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280" y="3494701"/>
            <a:ext cx="457080" cy="457080"/>
          </a:xfrm>
          <a:prstGeom prst="rect">
            <a:avLst/>
          </a:prstGeom>
        </p:spPr>
      </p:pic>
      <p:cxnSp>
        <p:nvCxnSpPr>
          <p:cNvPr id="9" name="Straight Arrow Connector 8">
            <a:extLst>
              <a:ext uri="{FF2B5EF4-FFF2-40B4-BE49-F238E27FC236}">
                <a16:creationId xmlns:a16="http://schemas.microsoft.com/office/drawing/2014/main" id="{E1F1F709-D749-4359-B920-DE3EAB2D46E3}"/>
              </a:ext>
            </a:extLst>
          </p:cNvPr>
          <p:cNvCxnSpPr>
            <a:stCxn id="102" idx="3"/>
            <a:endCxn id="145" idx="1"/>
          </p:cNvCxnSpPr>
          <p:nvPr/>
        </p:nvCxnSpPr>
        <p:spPr>
          <a:xfrm>
            <a:off x="4729514" y="3969163"/>
            <a:ext cx="1541226" cy="0"/>
          </a:xfrm>
          <a:prstGeom prst="straightConnector1">
            <a:avLst/>
          </a:prstGeom>
          <a:noFill/>
          <a:ln w="15875" cap="flat" cmpd="sng" algn="ctr">
            <a:solidFill>
              <a:schemeClr val="accent3"/>
            </a:solidFill>
            <a:prstDash val="sysDash"/>
            <a:headEnd type="none" w="lg" len="med"/>
            <a:tailEnd type="arrow"/>
          </a:ln>
          <a:effectLst/>
        </p:spPr>
      </p:cxnSp>
      <p:sp>
        <p:nvSpPr>
          <p:cNvPr id="100" name="Oval 99">
            <a:extLst>
              <a:ext uri="{FF2B5EF4-FFF2-40B4-BE49-F238E27FC236}">
                <a16:creationId xmlns:a16="http://schemas.microsoft.com/office/drawing/2014/main" id="{3715E1F8-5880-4919-B597-3CDE3EE85233}"/>
              </a:ext>
            </a:extLst>
          </p:cNvPr>
          <p:cNvSpPr/>
          <p:nvPr/>
        </p:nvSpPr>
        <p:spPr>
          <a:xfrm>
            <a:off x="3113762" y="3782670"/>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1</a:t>
            </a:r>
          </a:p>
        </p:txBody>
      </p:sp>
      <p:sp>
        <p:nvSpPr>
          <p:cNvPr id="147" name="Oval 146">
            <a:extLst>
              <a:ext uri="{FF2B5EF4-FFF2-40B4-BE49-F238E27FC236}">
                <a16:creationId xmlns:a16="http://schemas.microsoft.com/office/drawing/2014/main" id="{8EBB9E6C-48E4-42E3-ADA6-406FD1B604AD}"/>
              </a:ext>
            </a:extLst>
          </p:cNvPr>
          <p:cNvSpPr/>
          <p:nvPr/>
        </p:nvSpPr>
        <p:spPr>
          <a:xfrm>
            <a:off x="4596276" y="4418254"/>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2</a:t>
            </a:r>
          </a:p>
        </p:txBody>
      </p:sp>
      <p:cxnSp>
        <p:nvCxnSpPr>
          <p:cNvPr id="12" name="Connector: Elbow 11">
            <a:extLst>
              <a:ext uri="{FF2B5EF4-FFF2-40B4-BE49-F238E27FC236}">
                <a16:creationId xmlns:a16="http://schemas.microsoft.com/office/drawing/2014/main" id="{4CA2750A-DC55-4C8D-87F2-542F7FCC1FD5}"/>
              </a:ext>
            </a:extLst>
          </p:cNvPr>
          <p:cNvCxnSpPr>
            <a:stCxn id="96" idx="1"/>
            <a:endCxn id="97" idx="1"/>
          </p:cNvCxnSpPr>
          <p:nvPr/>
        </p:nvCxnSpPr>
        <p:spPr>
          <a:xfrm rot="10800000" flipV="1">
            <a:off x="6270740" y="2163566"/>
            <a:ext cx="12951" cy="3611197"/>
          </a:xfrm>
          <a:prstGeom prst="bentConnector3">
            <a:avLst>
              <a:gd name="adj1" fmla="val 6100000"/>
            </a:avLst>
          </a:prstGeom>
          <a:noFill/>
          <a:ln w="15875" cap="flat" cmpd="sng" algn="ctr">
            <a:solidFill>
              <a:schemeClr val="accent3"/>
            </a:solidFill>
            <a:prstDash val="sysDash"/>
            <a:headEnd type="arrow" w="med" len="med"/>
            <a:tailEnd type="arrow"/>
          </a:ln>
          <a:effectLst/>
        </p:spPr>
      </p:cxnSp>
      <p:sp>
        <p:nvSpPr>
          <p:cNvPr id="148" name="Oval 147">
            <a:extLst>
              <a:ext uri="{FF2B5EF4-FFF2-40B4-BE49-F238E27FC236}">
                <a16:creationId xmlns:a16="http://schemas.microsoft.com/office/drawing/2014/main" id="{011EFE4C-F965-4636-95DA-D7B749C79865}"/>
              </a:ext>
            </a:extLst>
          </p:cNvPr>
          <p:cNvSpPr/>
          <p:nvPr/>
        </p:nvSpPr>
        <p:spPr>
          <a:xfrm>
            <a:off x="5309857" y="2879871"/>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3</a:t>
            </a:r>
          </a:p>
        </p:txBody>
      </p:sp>
    </p:spTree>
    <p:extLst>
      <p:ext uri="{BB962C8B-B14F-4D97-AF65-F5344CB8AC3E}">
        <p14:creationId xmlns:p14="http://schemas.microsoft.com/office/powerpoint/2010/main" val="42510481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5" y="1243790"/>
            <a:ext cx="11833965"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Geo-distributed applications</a:t>
            </a:r>
          </a:p>
        </p:txBody>
      </p:sp>
      <p:grpSp>
        <p:nvGrpSpPr>
          <p:cNvPr id="42" name="Group 41">
            <a:extLst>
              <a:ext uri="{FF2B5EF4-FFF2-40B4-BE49-F238E27FC236}">
                <a16:creationId xmlns:a16="http://schemas.microsoft.com/office/drawing/2014/main" id="{9043FC7E-1F8A-4238-8576-2E3AE104E722}"/>
              </a:ext>
            </a:extLst>
          </p:cNvPr>
          <p:cNvGrpSpPr/>
          <p:nvPr/>
        </p:nvGrpSpPr>
        <p:grpSpPr>
          <a:xfrm>
            <a:off x="3678206" y="1678080"/>
            <a:ext cx="5080065" cy="4569542"/>
            <a:chOff x="3575646" y="1584535"/>
            <a:chExt cx="4981615" cy="4480985"/>
          </a:xfrm>
        </p:grpSpPr>
        <p:pic>
          <p:nvPicPr>
            <p:cNvPr id="8" name="Picture 7" descr="A stop sign&#10;&#10;Description generated with high confidence">
              <a:extLst>
                <a:ext uri="{FF2B5EF4-FFF2-40B4-BE49-F238E27FC236}">
                  <a16:creationId xmlns:a16="http://schemas.microsoft.com/office/drawing/2014/main" id="{1E90D43D-9E2F-4459-B7A8-E7C5413E8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234" y="2728075"/>
              <a:ext cx="669078" cy="669078"/>
            </a:xfrm>
            <a:prstGeom prst="rect">
              <a:avLst/>
            </a:prstGeom>
          </p:spPr>
        </p:pic>
        <p:grpSp>
          <p:nvGrpSpPr>
            <p:cNvPr id="5" name="Group 4">
              <a:extLst>
                <a:ext uri="{FF2B5EF4-FFF2-40B4-BE49-F238E27FC236}">
                  <a16:creationId xmlns:a16="http://schemas.microsoft.com/office/drawing/2014/main" id="{8679535A-D486-4A26-8E0D-4FF025FE0650}"/>
                </a:ext>
              </a:extLst>
            </p:cNvPr>
            <p:cNvGrpSpPr/>
            <p:nvPr/>
          </p:nvGrpSpPr>
          <p:grpSpPr>
            <a:xfrm>
              <a:off x="3575646" y="1584535"/>
              <a:ext cx="2520353" cy="4480985"/>
              <a:chOff x="3575646" y="1584535"/>
              <a:chExt cx="2520353" cy="4480985"/>
            </a:xfrm>
          </p:grpSpPr>
          <p:sp>
            <p:nvSpPr>
              <p:cNvPr id="6" name="Rectangle 5">
                <a:extLst>
                  <a:ext uri="{FF2B5EF4-FFF2-40B4-BE49-F238E27FC236}">
                    <a16:creationId xmlns:a16="http://schemas.microsoft.com/office/drawing/2014/main" id="{967504A6-E851-4887-8BAB-4E5EBDD876A8}"/>
                  </a:ext>
                </a:extLst>
              </p:cNvPr>
              <p:cNvSpPr/>
              <p:nvPr/>
            </p:nvSpPr>
            <p:spPr>
              <a:xfrm>
                <a:off x="3575646" y="4298751"/>
                <a:ext cx="2520353" cy="176676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endParaRPr lang="en-US" sz="1428">
                  <a:gradFill>
                    <a:gsLst>
                      <a:gs pos="40075">
                        <a:srgbClr val="353535"/>
                      </a:gs>
                      <a:gs pos="30000">
                        <a:srgbClr val="353535"/>
                      </a:gs>
                    </a:gsLst>
                    <a:lin ang="5400000" scaled="0"/>
                  </a:gradFill>
                  <a:latin typeface="Segoe UI Semilight"/>
                </a:endParaRPr>
              </a:p>
            </p:txBody>
          </p:sp>
          <p:pic>
            <p:nvPicPr>
              <p:cNvPr id="9" name="Picture 8" descr="A close up of a logo&#10;&#10;Description generated with high confidence">
                <a:extLst>
                  <a:ext uri="{FF2B5EF4-FFF2-40B4-BE49-F238E27FC236}">
                    <a16:creationId xmlns:a16="http://schemas.microsoft.com/office/drawing/2014/main" id="{B5D3356B-DE60-4ECA-B3DF-ECE93B0AC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45" y="4620128"/>
                <a:ext cx="577820" cy="577820"/>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C2BAFB5B-262C-4560-95A8-0F17EC263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180" y="4620128"/>
                <a:ext cx="577820" cy="577820"/>
              </a:xfrm>
              <a:prstGeom prst="rect">
                <a:avLst/>
              </a:prstGeom>
            </p:spPr>
          </p:pic>
          <p:sp>
            <p:nvSpPr>
              <p:cNvPr id="19" name="TextBox 18">
                <a:extLst>
                  <a:ext uri="{FF2B5EF4-FFF2-40B4-BE49-F238E27FC236}">
                    <a16:creationId xmlns:a16="http://schemas.microsoft.com/office/drawing/2014/main" id="{DFC003F8-3A0E-4CC9-A2DA-1C537898C8DB}"/>
                  </a:ext>
                </a:extLst>
              </p:cNvPr>
              <p:cNvSpPr txBox="1"/>
              <p:nvPr/>
            </p:nvSpPr>
            <p:spPr>
              <a:xfrm>
                <a:off x="3575646" y="5343335"/>
                <a:ext cx="1339818" cy="600934"/>
              </a:xfrm>
              <a:prstGeom prst="rect">
                <a:avLst/>
              </a:prstGeom>
              <a:noFill/>
            </p:spPr>
            <p:txBody>
              <a:bodyPr wrap="square" rtlCol="0">
                <a:spAutoFit/>
              </a:bodyPr>
              <a:lstStyle/>
              <a:p>
                <a:pPr algn="ctr" defTabSz="932563">
                  <a:lnSpc>
                    <a:spcPct val="90000"/>
                  </a:lnSpc>
                </a:pP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Azure Stack Hub </a:t>
                </a:r>
                <a:b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b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endpoint 1 </a:t>
                </a:r>
                <a:b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b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(EU)</a:t>
                </a:r>
              </a:p>
            </p:txBody>
          </p:sp>
          <p:sp>
            <p:nvSpPr>
              <p:cNvPr id="20" name="TextBox 19">
                <a:extLst>
                  <a:ext uri="{FF2B5EF4-FFF2-40B4-BE49-F238E27FC236}">
                    <a16:creationId xmlns:a16="http://schemas.microsoft.com/office/drawing/2014/main" id="{9B3A0EFD-6A97-4F78-9928-AA6CBEC1CFAE}"/>
                  </a:ext>
                </a:extLst>
              </p:cNvPr>
              <p:cNvSpPr txBox="1"/>
              <p:nvPr/>
            </p:nvSpPr>
            <p:spPr>
              <a:xfrm>
                <a:off x="4756181" y="5343335"/>
                <a:ext cx="1339818" cy="600934"/>
              </a:xfrm>
              <a:prstGeom prst="rect">
                <a:avLst/>
              </a:prstGeom>
              <a:noFill/>
            </p:spPr>
            <p:txBody>
              <a:bodyPr wrap="square" rtlCol="0">
                <a:spAutoFit/>
              </a:bodyPr>
              <a:lstStyle/>
              <a:p>
                <a:pPr algn="ctr" defTabSz="932563">
                  <a:lnSpc>
                    <a:spcPct val="90000"/>
                  </a:lnSpc>
                </a:pP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Azure Stack Hub </a:t>
                </a:r>
                <a:b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b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endpoint 2 </a:t>
                </a:r>
                <a:b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b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(Africa)</a:t>
                </a:r>
              </a:p>
            </p:txBody>
          </p:sp>
          <p:sp>
            <p:nvSpPr>
              <p:cNvPr id="43" name="TextBox 42">
                <a:extLst>
                  <a:ext uri="{FF2B5EF4-FFF2-40B4-BE49-F238E27FC236}">
                    <a16:creationId xmlns:a16="http://schemas.microsoft.com/office/drawing/2014/main" id="{711A471D-8933-4EB3-8D67-8C12A3A03EC6}"/>
                  </a:ext>
                </a:extLst>
              </p:cNvPr>
              <p:cNvSpPr txBox="1"/>
              <p:nvPr/>
            </p:nvSpPr>
            <p:spPr>
              <a:xfrm>
                <a:off x="4925638" y="1584535"/>
                <a:ext cx="857006" cy="261867"/>
              </a:xfrm>
              <a:prstGeom prst="rect">
                <a:avLst/>
              </a:prstGeom>
              <a:noFill/>
            </p:spPr>
            <p:txBody>
              <a:bodyPr wrap="square" rtlCol="0">
                <a:spAutoFit/>
              </a:bodyPr>
              <a:lstStyle/>
              <a:p>
                <a:pPr algn="ctr" defTabSz="932563">
                  <a:lnSpc>
                    <a:spcPct val="90000"/>
                  </a:lnSpc>
                </a:pPr>
                <a:r>
                  <a:rPr lang="en-US" sz="1224">
                    <a:gradFill>
                      <a:gsLst>
                        <a:gs pos="40075">
                          <a:srgbClr val="353535"/>
                        </a:gs>
                        <a:gs pos="30000">
                          <a:srgbClr val="353535"/>
                        </a:gs>
                      </a:gsLst>
                      <a:lin ang="5400000" scaled="0"/>
                    </a:gradFill>
                    <a:latin typeface="Segoe UI Semilight"/>
                    <a:cs typeface="Segoe UI Semilight" panose="020B0402040204020203" pitchFamily="34" charset="0"/>
                  </a:rPr>
                  <a:t>Query</a:t>
                </a:r>
              </a:p>
            </p:txBody>
          </p:sp>
        </p:grpSp>
        <p:grpSp>
          <p:nvGrpSpPr>
            <p:cNvPr id="4" name="Group 3">
              <a:extLst>
                <a:ext uri="{FF2B5EF4-FFF2-40B4-BE49-F238E27FC236}">
                  <a16:creationId xmlns:a16="http://schemas.microsoft.com/office/drawing/2014/main" id="{6C132ABF-C07E-4E36-B51F-680E2CD8343E}"/>
                </a:ext>
              </a:extLst>
            </p:cNvPr>
            <p:cNvGrpSpPr/>
            <p:nvPr/>
          </p:nvGrpSpPr>
          <p:grpSpPr>
            <a:xfrm>
              <a:off x="6585547" y="4298751"/>
              <a:ext cx="1971714" cy="1766769"/>
              <a:chOff x="6585547" y="4298751"/>
              <a:chExt cx="1971714" cy="1766769"/>
            </a:xfrm>
          </p:grpSpPr>
          <p:sp>
            <p:nvSpPr>
              <p:cNvPr id="17" name="Rectangle 16">
                <a:extLst>
                  <a:ext uri="{FF2B5EF4-FFF2-40B4-BE49-F238E27FC236}">
                    <a16:creationId xmlns:a16="http://schemas.microsoft.com/office/drawing/2014/main" id="{FE11F5B2-7461-4BB6-80A7-ECBF5F380CE3}"/>
                  </a:ext>
                </a:extLst>
              </p:cNvPr>
              <p:cNvSpPr/>
              <p:nvPr/>
            </p:nvSpPr>
            <p:spPr>
              <a:xfrm>
                <a:off x="6585547" y="4298751"/>
                <a:ext cx="1971714" cy="176676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endParaRPr lang="en-US" sz="1428">
                  <a:gradFill>
                    <a:gsLst>
                      <a:gs pos="40075">
                        <a:srgbClr val="353535"/>
                      </a:gs>
                      <a:gs pos="30000">
                        <a:srgbClr val="353535"/>
                      </a:gs>
                    </a:gsLst>
                    <a:lin ang="5400000" scaled="0"/>
                  </a:gradFill>
                  <a:latin typeface="Segoe UI Semilight"/>
                </a:endParaRPr>
              </a:p>
            </p:txBody>
          </p:sp>
          <p:pic>
            <p:nvPicPr>
              <p:cNvPr id="21" name="Picture 20" descr="A close up of a logo&#10;&#10;Description generated with high confidence">
                <a:extLst>
                  <a:ext uri="{FF2B5EF4-FFF2-40B4-BE49-F238E27FC236}">
                    <a16:creationId xmlns:a16="http://schemas.microsoft.com/office/drawing/2014/main" id="{B47685E8-3037-41CC-B9E6-54D277456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494" y="4620128"/>
                <a:ext cx="577820" cy="577820"/>
              </a:xfrm>
              <a:prstGeom prst="rect">
                <a:avLst/>
              </a:prstGeom>
            </p:spPr>
          </p:pic>
          <p:sp>
            <p:nvSpPr>
              <p:cNvPr id="22" name="TextBox 21">
                <a:extLst>
                  <a:ext uri="{FF2B5EF4-FFF2-40B4-BE49-F238E27FC236}">
                    <a16:creationId xmlns:a16="http://schemas.microsoft.com/office/drawing/2014/main" id="{DD632DF8-3A13-44E6-822E-4D0C230A8237}"/>
                  </a:ext>
                </a:extLst>
              </p:cNvPr>
              <p:cNvSpPr txBox="1"/>
              <p:nvPr/>
            </p:nvSpPr>
            <p:spPr>
              <a:xfrm>
                <a:off x="6646508" y="5343335"/>
                <a:ext cx="1849792" cy="431400"/>
              </a:xfrm>
              <a:prstGeom prst="rect">
                <a:avLst/>
              </a:prstGeom>
              <a:noFill/>
            </p:spPr>
            <p:txBody>
              <a:bodyPr wrap="square" rtlCol="0">
                <a:spAutoFit/>
              </a:bodyPr>
              <a:lstStyle/>
              <a:p>
                <a:pPr algn="ctr" defTabSz="932563">
                  <a:lnSpc>
                    <a:spcPct val="90000"/>
                  </a:lnSpc>
                </a:pPr>
                <a:r>
                  <a:rPr lang="en-US" sz="1224">
                    <a:gradFill>
                      <a:gsLst>
                        <a:gs pos="40075">
                          <a:srgbClr val="353535"/>
                        </a:gs>
                        <a:gs pos="30000">
                          <a:srgbClr val="353535"/>
                        </a:gs>
                      </a:gsLst>
                      <a:lin ang="5400000" scaled="0"/>
                    </a:gradFill>
                    <a:latin typeface="Segoe UI Semilight"/>
                    <a:cs typeface="Segoe UI Semilight" panose="020B0402040204020203" pitchFamily="34" charset="0"/>
                  </a:rPr>
                  <a:t>Azure endpoint </a:t>
                </a:r>
                <a:br>
                  <a:rPr lang="en-US" sz="1224">
                    <a:gradFill>
                      <a:gsLst>
                        <a:gs pos="40075">
                          <a:srgbClr val="353535"/>
                        </a:gs>
                        <a:gs pos="30000">
                          <a:srgbClr val="353535"/>
                        </a:gs>
                      </a:gsLst>
                      <a:lin ang="5400000" scaled="0"/>
                    </a:gradFill>
                    <a:latin typeface="Segoe UI Semilight"/>
                    <a:cs typeface="Segoe UI Semilight" panose="020B0402040204020203" pitchFamily="34" charset="0"/>
                  </a:rPr>
                </a:br>
                <a:r>
                  <a:rPr lang="en-US" sz="1224">
                    <a:gradFill>
                      <a:gsLst>
                        <a:gs pos="40075">
                          <a:srgbClr val="353535"/>
                        </a:gs>
                        <a:gs pos="30000">
                          <a:srgbClr val="353535"/>
                        </a:gs>
                      </a:gsLst>
                      <a:lin ang="5400000" scaled="0"/>
                    </a:gradFill>
                    <a:latin typeface="Segoe UI Semilight"/>
                    <a:cs typeface="Segoe UI Semilight" panose="020B0402040204020203" pitchFamily="34" charset="0"/>
                  </a:rPr>
                  <a:t>(All other locations)</a:t>
                </a:r>
              </a:p>
            </p:txBody>
          </p:sp>
        </p:grpSp>
        <p:grpSp>
          <p:nvGrpSpPr>
            <p:cNvPr id="25" name="Group 24">
              <a:extLst>
                <a:ext uri="{FF2B5EF4-FFF2-40B4-BE49-F238E27FC236}">
                  <a16:creationId xmlns:a16="http://schemas.microsoft.com/office/drawing/2014/main" id="{278B0EAF-815C-4F23-93F1-8CB7EEAD5C27}"/>
                </a:ext>
              </a:extLst>
            </p:cNvPr>
            <p:cNvGrpSpPr/>
            <p:nvPr/>
          </p:nvGrpSpPr>
          <p:grpSpPr>
            <a:xfrm>
              <a:off x="4524375" y="1899561"/>
              <a:ext cx="1619250" cy="161282"/>
              <a:chOff x="4524375" y="2173204"/>
              <a:chExt cx="1619250" cy="161282"/>
            </a:xfrm>
          </p:grpSpPr>
          <p:cxnSp>
            <p:nvCxnSpPr>
              <p:cNvPr id="16" name="Straight Arrow Connector 15">
                <a:extLst>
                  <a:ext uri="{FF2B5EF4-FFF2-40B4-BE49-F238E27FC236}">
                    <a16:creationId xmlns:a16="http://schemas.microsoft.com/office/drawing/2014/main" id="{9A670467-9089-42E8-87D0-31F2E3D50D6E}"/>
                  </a:ext>
                </a:extLst>
              </p:cNvPr>
              <p:cNvCxnSpPr>
                <a:cxnSpLocks/>
              </p:cNvCxnSpPr>
              <p:nvPr/>
            </p:nvCxnSpPr>
            <p:spPr>
              <a:xfrm>
                <a:off x="4524375" y="2334486"/>
                <a:ext cx="1390650" cy="0"/>
              </a:xfrm>
              <a:prstGeom prst="straightConnector1">
                <a:avLst/>
              </a:prstGeom>
              <a:noFill/>
              <a:ln w="15875" cap="flat" cmpd="sng" algn="ctr">
                <a:solidFill>
                  <a:schemeClr val="accent3"/>
                </a:solidFill>
                <a:prstDash val="sysDash"/>
                <a:headEnd type="none" w="lg" len="med"/>
                <a:tailEnd type="arrow"/>
              </a:ln>
              <a:effectLst/>
            </p:spPr>
          </p:cxnSp>
          <p:cxnSp>
            <p:nvCxnSpPr>
              <p:cNvPr id="26" name="Straight Arrow Connector 25">
                <a:extLst>
                  <a:ext uri="{FF2B5EF4-FFF2-40B4-BE49-F238E27FC236}">
                    <a16:creationId xmlns:a16="http://schemas.microsoft.com/office/drawing/2014/main" id="{4EBC21AE-4767-4C3C-9DCB-0B8EECDFE186}"/>
                  </a:ext>
                </a:extLst>
              </p:cNvPr>
              <p:cNvCxnSpPr>
                <a:cxnSpLocks/>
              </p:cNvCxnSpPr>
              <p:nvPr/>
            </p:nvCxnSpPr>
            <p:spPr>
              <a:xfrm flipH="1">
                <a:off x="4793258" y="2173204"/>
                <a:ext cx="1350367" cy="0"/>
              </a:xfrm>
              <a:prstGeom prst="straightConnector1">
                <a:avLst/>
              </a:prstGeom>
              <a:noFill/>
              <a:ln w="15875" cap="flat" cmpd="sng" algn="ctr">
                <a:solidFill>
                  <a:schemeClr val="accent3"/>
                </a:solidFill>
                <a:prstDash val="sysDash"/>
                <a:headEnd type="none" w="lg" len="med"/>
                <a:tailEnd type="arrow"/>
              </a:ln>
              <a:effectLst/>
            </p:spPr>
          </p:cxnSp>
        </p:grpSp>
        <p:pic>
          <p:nvPicPr>
            <p:cNvPr id="7" name="Picture 6" descr="A close up of a sign&#10;&#10;Description generated with very high confidence">
              <a:extLst>
                <a:ext uri="{FF2B5EF4-FFF2-40B4-BE49-F238E27FC236}">
                  <a16:creationId xmlns:a16="http://schemas.microsoft.com/office/drawing/2014/main" id="{2950FB49-10E3-4D1F-99E9-29283B280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34" y="1645663"/>
              <a:ext cx="669078" cy="669078"/>
            </a:xfrm>
            <a:prstGeom prst="rect">
              <a:avLst/>
            </a:prstGeom>
          </p:spPr>
        </p:pic>
        <p:grpSp>
          <p:nvGrpSpPr>
            <p:cNvPr id="28" name="Group 27">
              <a:extLst>
                <a:ext uri="{FF2B5EF4-FFF2-40B4-BE49-F238E27FC236}">
                  <a16:creationId xmlns:a16="http://schemas.microsoft.com/office/drawing/2014/main" id="{7233AC55-CF29-40B4-8FC9-F44CB776C7C0}"/>
                </a:ext>
              </a:extLst>
            </p:cNvPr>
            <p:cNvGrpSpPr/>
            <p:nvPr/>
          </p:nvGrpSpPr>
          <p:grpSpPr>
            <a:xfrm>
              <a:off x="3575646" y="1596915"/>
              <a:ext cx="1126402" cy="766574"/>
              <a:chOff x="3575646" y="1951199"/>
              <a:chExt cx="1126402" cy="766574"/>
            </a:xfrm>
          </p:grpSpPr>
          <p:grpSp>
            <p:nvGrpSpPr>
              <p:cNvPr id="10" name="Group 9">
                <a:extLst>
                  <a:ext uri="{FF2B5EF4-FFF2-40B4-BE49-F238E27FC236}">
                    <a16:creationId xmlns:a16="http://schemas.microsoft.com/office/drawing/2014/main" id="{38259F7F-2930-4E4E-A224-505B986CD950}"/>
                  </a:ext>
                </a:extLst>
              </p:cNvPr>
              <p:cNvGrpSpPr/>
              <p:nvPr/>
            </p:nvGrpSpPr>
            <p:grpSpPr>
              <a:xfrm>
                <a:off x="3935474" y="1951199"/>
                <a:ext cx="766574" cy="766574"/>
                <a:chOff x="588263" y="3358356"/>
                <a:chExt cx="1066800" cy="1066800"/>
              </a:xfrm>
            </p:grpSpPr>
            <p:sp>
              <p:nvSpPr>
                <p:cNvPr id="11" name="Oval 10">
                  <a:extLst>
                    <a:ext uri="{FF2B5EF4-FFF2-40B4-BE49-F238E27FC236}">
                      <a16:creationId xmlns:a16="http://schemas.microsoft.com/office/drawing/2014/main" id="{B38C6867-8826-4F92-BE5A-B1EE0C79654F}"/>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494" tIns="149196" rIns="186494" bIns="149196" rtlCol="0" anchor="b" anchorCtr="0"/>
                <a:lstStyle/>
                <a:p>
                  <a:pPr algn="ctr" defTabSz="932563"/>
                  <a:endParaRPr lang="en-US" sz="1428">
                    <a:solidFill>
                      <a:srgbClr val="0078D7"/>
                    </a:solidFill>
                    <a:latin typeface="Segoe UI Semilight"/>
                  </a:endParaRPr>
                </a:p>
              </p:txBody>
            </p:sp>
            <p:sp>
              <p:nvSpPr>
                <p:cNvPr id="12" name="globe_6" title="Icon of a monitor in front of a sphere made of lines">
                  <a:extLst>
                    <a:ext uri="{FF2B5EF4-FFF2-40B4-BE49-F238E27FC236}">
                      <a16:creationId xmlns:a16="http://schemas.microsoft.com/office/drawing/2014/main" id="{F219A4ED-FA76-4ABF-92BC-EA09807CCD50}"/>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nvGrpSpPr>
              <p:cNvPr id="13" name="Group 12">
                <a:extLst>
                  <a:ext uri="{FF2B5EF4-FFF2-40B4-BE49-F238E27FC236}">
                    <a16:creationId xmlns:a16="http://schemas.microsoft.com/office/drawing/2014/main" id="{5033D01A-D504-4A5A-A1E1-A95852E1A018}"/>
                  </a:ext>
                </a:extLst>
              </p:cNvPr>
              <p:cNvGrpSpPr/>
              <p:nvPr/>
            </p:nvGrpSpPr>
            <p:grpSpPr>
              <a:xfrm>
                <a:off x="3575646" y="2118057"/>
                <a:ext cx="432858" cy="432858"/>
                <a:chOff x="1373037" y="2628501"/>
                <a:chExt cx="766574" cy="766574"/>
              </a:xfrm>
            </p:grpSpPr>
            <p:sp>
              <p:nvSpPr>
                <p:cNvPr id="14" name="Oval 13">
                  <a:extLst>
                    <a:ext uri="{FF2B5EF4-FFF2-40B4-BE49-F238E27FC236}">
                      <a16:creationId xmlns:a16="http://schemas.microsoft.com/office/drawing/2014/main" id="{BE8E0C33-5F45-46CF-A146-D2E8880FDC91}"/>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15" name="people_12" title="Icon of three people">
                  <a:extLst>
                    <a:ext uri="{FF2B5EF4-FFF2-40B4-BE49-F238E27FC236}">
                      <a16:creationId xmlns:a16="http://schemas.microsoft.com/office/drawing/2014/main" id="{14949141-2EC3-4572-91A3-BDF5C6872590}"/>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cxnSp>
          <p:nvCxnSpPr>
            <p:cNvPr id="32" name="Straight Arrow Connector 31">
              <a:extLst>
                <a:ext uri="{FF2B5EF4-FFF2-40B4-BE49-F238E27FC236}">
                  <a16:creationId xmlns:a16="http://schemas.microsoft.com/office/drawing/2014/main" id="{02A6D6F6-8771-4A1F-B307-BE0CC603DCD2}"/>
                </a:ext>
              </a:extLst>
            </p:cNvPr>
            <p:cNvCxnSpPr>
              <a:stCxn id="7" idx="2"/>
              <a:endCxn id="8" idx="0"/>
            </p:cNvCxnSpPr>
            <p:nvPr/>
          </p:nvCxnSpPr>
          <p:spPr>
            <a:xfrm>
              <a:off x="6340773" y="2314741"/>
              <a:ext cx="0" cy="413334"/>
            </a:xfrm>
            <a:prstGeom prst="straightConnector1">
              <a:avLst/>
            </a:prstGeom>
            <a:noFill/>
            <a:ln w="15875" cap="flat" cmpd="sng" algn="ctr">
              <a:solidFill>
                <a:schemeClr val="accent3"/>
              </a:solidFill>
              <a:prstDash val="sysDash"/>
              <a:headEnd type="arrow" w="med" len="med"/>
              <a:tailEnd type="arrow"/>
            </a:ln>
            <a:effectLst/>
          </p:spPr>
        </p:cxnSp>
        <p:cxnSp>
          <p:nvCxnSpPr>
            <p:cNvPr id="34" name="Connector: Elbow 33">
              <a:extLst>
                <a:ext uri="{FF2B5EF4-FFF2-40B4-BE49-F238E27FC236}">
                  <a16:creationId xmlns:a16="http://schemas.microsoft.com/office/drawing/2014/main" id="{F0654938-E4B0-46C0-986C-267518596F95}"/>
                </a:ext>
              </a:extLst>
            </p:cNvPr>
            <p:cNvCxnSpPr>
              <a:stCxn id="6" idx="0"/>
              <a:endCxn id="17" idx="0"/>
            </p:cNvCxnSpPr>
            <p:nvPr/>
          </p:nvCxnSpPr>
          <p:spPr>
            <a:xfrm rot="5400000" flipH="1" flipV="1">
              <a:off x="6203613" y="2930961"/>
              <a:ext cx="12700" cy="2735581"/>
            </a:xfrm>
            <a:prstGeom prst="bentConnector3">
              <a:avLst>
                <a:gd name="adj1" fmla="val 1800000"/>
              </a:avLst>
            </a:prstGeom>
            <a:noFill/>
            <a:ln w="15875" cap="flat" cmpd="sng" algn="ctr">
              <a:solidFill>
                <a:schemeClr val="accent3"/>
              </a:solidFill>
              <a:prstDash val="sysDash"/>
              <a:headEnd type="none" w="lg" len="med"/>
              <a:tailEnd type="none"/>
            </a:ln>
            <a:effectLst/>
          </p:spPr>
        </p:cxnSp>
        <p:cxnSp>
          <p:nvCxnSpPr>
            <p:cNvPr id="36" name="Straight Connector 35">
              <a:extLst>
                <a:ext uri="{FF2B5EF4-FFF2-40B4-BE49-F238E27FC236}">
                  <a16:creationId xmlns:a16="http://schemas.microsoft.com/office/drawing/2014/main" id="{3C74A5FD-BBAC-4A4A-A9EB-968AD6595B4E}"/>
                </a:ext>
              </a:extLst>
            </p:cNvPr>
            <p:cNvCxnSpPr>
              <a:cxnSpLocks/>
              <a:stCxn id="8" idx="2"/>
            </p:cNvCxnSpPr>
            <p:nvPr/>
          </p:nvCxnSpPr>
          <p:spPr>
            <a:xfrm>
              <a:off x="6340773" y="3397153"/>
              <a:ext cx="0" cy="684310"/>
            </a:xfrm>
            <a:prstGeom prst="line">
              <a:avLst/>
            </a:prstGeom>
            <a:noFill/>
            <a:ln w="15875" cap="flat" cmpd="sng" algn="ctr">
              <a:solidFill>
                <a:schemeClr val="accent3"/>
              </a:solidFill>
              <a:prstDash val="sysDash"/>
              <a:headEnd type="none" w="lg" len="med"/>
              <a:tailEnd type="none"/>
            </a:ln>
            <a:effectLst/>
          </p:spPr>
        </p:cxnSp>
        <p:cxnSp>
          <p:nvCxnSpPr>
            <p:cNvPr id="39" name="Connector: Elbow 38">
              <a:extLst>
                <a:ext uri="{FF2B5EF4-FFF2-40B4-BE49-F238E27FC236}">
                  <a16:creationId xmlns:a16="http://schemas.microsoft.com/office/drawing/2014/main" id="{92ABE231-3A97-4F01-8269-E326D53DC4AB}"/>
                </a:ext>
              </a:extLst>
            </p:cNvPr>
            <p:cNvCxnSpPr>
              <a:cxnSpLocks/>
              <a:stCxn id="11" idx="4"/>
            </p:cNvCxnSpPr>
            <p:nvPr/>
          </p:nvCxnSpPr>
          <p:spPr>
            <a:xfrm rot="16200000" flipH="1">
              <a:off x="3764157" y="2918092"/>
              <a:ext cx="1632619" cy="523411"/>
            </a:xfrm>
            <a:prstGeom prst="bentConnector3">
              <a:avLst/>
            </a:prstGeom>
            <a:noFill/>
            <a:ln w="15875" cap="flat" cmpd="sng" algn="ctr">
              <a:solidFill>
                <a:schemeClr val="accent1"/>
              </a:solidFill>
              <a:prstDash val="sysDash"/>
              <a:headEnd type="none" w="lg" len="med"/>
              <a:tailEnd type="arrow"/>
            </a:ln>
            <a:effectLst/>
          </p:spPr>
        </p:cxnSp>
      </p:grpSp>
    </p:spTree>
    <p:extLst>
      <p:ext uri="{BB962C8B-B14F-4D97-AF65-F5344CB8AC3E}">
        <p14:creationId xmlns:p14="http://schemas.microsoft.com/office/powerpoint/2010/main" val="15461039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Geo-distributed applications</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7508" y="1464363"/>
            <a:ext cx="11236276" cy="4405114"/>
          </a:xfrm>
        </p:spPr>
        <p:txBody>
          <a:bodyPr/>
          <a:lstStyle/>
          <a:p>
            <a:pPr marL="0" indent="0">
              <a:spcBef>
                <a:spcPts val="1836"/>
              </a:spcBef>
              <a:buClr>
                <a:schemeClr val="accent1"/>
              </a:buClr>
              <a:buNone/>
            </a:pPr>
            <a:r>
              <a:rPr lang="en-US">
                <a:gradFill>
                  <a:gsLst>
                    <a:gs pos="1250">
                      <a:schemeClr val="accent1"/>
                    </a:gs>
                    <a:gs pos="100000">
                      <a:schemeClr val="accent1"/>
                    </a:gs>
                  </a:gsLst>
                  <a:lin ang="5400000" scaled="0"/>
                </a:gradFill>
                <a:latin typeface="+mj-lt"/>
              </a:rPr>
              <a:t>Considerations and best practices</a:t>
            </a:r>
          </a:p>
          <a:p>
            <a:pPr marL="474302" indent="-474302">
              <a:spcBef>
                <a:spcPts val="1836"/>
              </a:spcBef>
              <a:buClr>
                <a:schemeClr val="accent1"/>
              </a:buClr>
              <a:buFont typeface="+mj-lt"/>
              <a:buAutoNum type="arabicPeriod"/>
            </a:pPr>
            <a:r>
              <a:rPr lang="en-US" sz="2448"/>
              <a:t>Make sure that SSL certificates and domain </a:t>
            </a:r>
            <a:br>
              <a:rPr lang="en-US" sz="2448"/>
            </a:br>
            <a:r>
              <a:rPr lang="en-US" sz="2448"/>
              <a:t>names are properly configured</a:t>
            </a:r>
          </a:p>
          <a:p>
            <a:pPr marL="474302" indent="-474302">
              <a:spcBef>
                <a:spcPts val="1836"/>
              </a:spcBef>
              <a:buClr>
                <a:schemeClr val="accent1"/>
              </a:buClr>
              <a:buFont typeface="+mj-lt"/>
              <a:buAutoNum type="arabicPeriod"/>
            </a:pPr>
            <a:r>
              <a:rPr lang="en-US" sz="2448"/>
              <a:t>This solution doesn’t accommodate for scalability </a:t>
            </a:r>
            <a:br>
              <a:rPr lang="en-US" sz="2448"/>
            </a:br>
            <a:r>
              <a:rPr lang="en-US" sz="2448"/>
              <a:t>of the solution, but it can be incorporated</a:t>
            </a:r>
          </a:p>
          <a:p>
            <a:pPr marL="474302" indent="-474302">
              <a:spcBef>
                <a:spcPts val="1836"/>
              </a:spcBef>
              <a:buClr>
                <a:schemeClr val="accent1"/>
              </a:buClr>
              <a:buFont typeface="+mj-lt"/>
              <a:buAutoNum type="arabicPeriod"/>
            </a:pPr>
            <a:r>
              <a:rPr lang="en-US" sz="2448"/>
              <a:t>Use a hybrid DevOps pipeline to reliably deploy </a:t>
            </a:r>
            <a:br>
              <a:rPr lang="en-US" sz="2448"/>
            </a:br>
            <a:r>
              <a:rPr lang="en-US" sz="2448"/>
              <a:t>applications to all clouds</a:t>
            </a:r>
          </a:p>
          <a:p>
            <a:pPr marL="474302" indent="-474302">
              <a:spcBef>
                <a:spcPts val="1836"/>
              </a:spcBef>
              <a:buClr>
                <a:schemeClr val="accent1"/>
              </a:buClr>
              <a:buFont typeface="+mj-lt"/>
              <a:buAutoNum type="arabicPeriod"/>
            </a:pPr>
            <a:r>
              <a:rPr lang="en-US" sz="2448"/>
              <a:t>Use either app code, or geolocation </a:t>
            </a:r>
            <a:br>
              <a:rPr lang="en-US" sz="2448"/>
            </a:br>
            <a:r>
              <a:rPr lang="en-US" sz="2448"/>
              <a:t>to accurately route end users</a:t>
            </a:r>
          </a:p>
        </p:txBody>
      </p:sp>
    </p:spTree>
    <p:extLst>
      <p:ext uri="{BB962C8B-B14F-4D97-AF65-F5344CB8AC3E}">
        <p14:creationId xmlns:p14="http://schemas.microsoft.com/office/powerpoint/2010/main" val="248550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1.11111E-6 L 4.16667E-7 -1.11111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309805-04ED-41C9-A436-585700E44BDE}"/>
              </a:ext>
            </a:extLst>
          </p:cNvPr>
          <p:cNvPicPr>
            <a:picLocks noChangeAspect="1"/>
          </p:cNvPicPr>
          <p:nvPr/>
        </p:nvPicPr>
        <p:blipFill rotWithShape="1">
          <a:blip r:embed="rId2"/>
          <a:srcRect t="23874" b="31378"/>
          <a:stretch/>
        </p:blipFill>
        <p:spPr>
          <a:xfrm>
            <a:off x="301255" y="1259841"/>
            <a:ext cx="11833966" cy="3521416"/>
          </a:xfrm>
          <a:prstGeom prst="rect">
            <a:avLst/>
          </a:prstGeom>
          <a:effectLst>
            <a:outerShdw blurRad="88900" dist="38100" dir="2700000" algn="tl" rotWithShape="0">
              <a:prstClr val="black">
                <a:alpha val="30000"/>
              </a:prstClr>
            </a:outerShdw>
          </a:effectLst>
        </p:spPr>
      </p:pic>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1652" y="466732"/>
            <a:ext cx="11236276" cy="564947"/>
          </a:xfrm>
        </p:spPr>
        <p:txBody>
          <a:bodyPr/>
          <a:lstStyle/>
          <a:p>
            <a:r>
              <a:rPr lang="en-US" b="0" dirty="0"/>
              <a:t>Tiered data for analytics </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2083" y="5182517"/>
            <a:ext cx="11833138" cy="819828"/>
            <a:chOff x="294498" y="4760843"/>
            <a:chExt cx="11603815" cy="803940"/>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60845"/>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Overcome latency challenges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by optimizing data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60845"/>
              <a:ext cx="3834861" cy="794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Bring cloud first development model close to data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60843"/>
              <a:ext cx="3834861" cy="794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Derive business insights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across a “fleet” of systems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90239" y="4981887"/>
            <a:ext cx="11055999"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46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 L 0 -2.59259E-6 " pathEditMode="relative" rAng="0" ptsTypes="AA">
                                      <p:cBhvr>
                                        <p:cTn id="12" dur="600" fill="hold"/>
                                        <p:tgtEl>
                                          <p:spTgt spid="19"/>
                                        </p:tgtEl>
                                        <p:attrNameLst>
                                          <p:attrName>ppt_x</p:attrName>
                                          <p:attrName>ppt_y</p:attrName>
                                        </p:attrNameLst>
                                      </p:cBhvr>
                                      <p:rCtr x="0" y="2245"/>
                                    </p:animMotion>
                                  </p:childTnLst>
                                </p:cTn>
                              </p:par>
                              <p:par>
                                <p:cTn id="13" presetID="10" presetClass="entr" presetSubtype="0" fill="hold" nodeType="withEffect">
                                  <p:stCondLst>
                                    <p:cond delay="1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150"/>
                                  </p:stCondLst>
                                  <p:childTnLst>
                                    <p:animMotion origin="layout" path="M 0 0.04607 L 0 -4.07407E-6 " pathEditMode="relative" rAng="0" ptsTypes="AA">
                                      <p:cBhvr>
                                        <p:cTn id="17" dur="600" fill="hold"/>
                                        <p:tgtEl>
                                          <p:spTgt spid="1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6" y="1243790"/>
            <a:ext cx="8341028"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dirty="0"/>
              <a:t>Tiered data for analytics </a:t>
            </a:r>
          </a:p>
        </p:txBody>
      </p:sp>
      <p:sp>
        <p:nvSpPr>
          <p:cNvPr id="4" name="Rectangle 3">
            <a:extLst>
              <a:ext uri="{FF2B5EF4-FFF2-40B4-BE49-F238E27FC236}">
                <a16:creationId xmlns:a16="http://schemas.microsoft.com/office/drawing/2014/main" id="{E17C2822-94A8-43B8-B3B8-B54A899B999B}"/>
              </a:ext>
            </a:extLst>
          </p:cNvPr>
          <p:cNvSpPr/>
          <p:nvPr/>
        </p:nvSpPr>
        <p:spPr bwMode="auto">
          <a:xfrm>
            <a:off x="8852966" y="498"/>
            <a:ext cx="3273756" cy="6993533"/>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491953" rIns="186494" bIns="149196" numCol="1" rtlCol="0" anchor="t" anchorCtr="0" compatLnSpc="1">
            <a:prstTxWarp prst="textNoShape">
              <a:avLst/>
            </a:prstTxWarp>
          </a:bodyPr>
          <a:lstStyle/>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Data flows into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 storage account</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Function on Azure Stack Hub analyzes the data for anomalies or compliance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Locally-relevant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insights are shown</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Insights and anomalies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are placed into a queue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Function sends data from queue to Azure storage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Global insights are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available in the global app</a:t>
            </a:r>
          </a:p>
          <a:p>
            <a:pPr marL="349656" indent="-349656" defTabSz="950846" fontAlgn="base">
              <a:lnSpc>
                <a:spcPct val="90000"/>
              </a:lnSpc>
              <a:spcBef>
                <a:spcPts val="1224"/>
              </a:spcBef>
              <a:spcAft>
                <a:spcPct val="0"/>
              </a:spcAft>
              <a:buClr>
                <a:srgbClr val="0078D7"/>
              </a:buClr>
              <a:buFont typeface="+mj-lt"/>
              <a:buAutoNum type="arabicPeriod"/>
            </a:pPr>
            <a:endParaRPr lang="en-US" sz="1632" dirty="0">
              <a:gradFill>
                <a:gsLst>
                  <a:gs pos="40075">
                    <a:srgbClr val="353535"/>
                  </a:gs>
                  <a:gs pos="30000">
                    <a:srgbClr val="353535"/>
                  </a:gs>
                </a:gsLst>
                <a:lin ang="5400000" scaled="0"/>
              </a:gradFill>
              <a:latin typeface="Segoe UI Semilight"/>
            </a:endParaRPr>
          </a:p>
          <a:p>
            <a:pPr marL="349656" indent="-349656" defTabSz="950846" fontAlgn="base">
              <a:lnSpc>
                <a:spcPct val="90000"/>
              </a:lnSpc>
              <a:spcBef>
                <a:spcPts val="1224"/>
              </a:spcBef>
              <a:spcAft>
                <a:spcPct val="0"/>
              </a:spcAft>
              <a:buClr>
                <a:srgbClr val="0078D7"/>
              </a:buClr>
              <a:buFont typeface="+mj-lt"/>
              <a:buAutoNum type="arabicPeriod"/>
            </a:pPr>
            <a:endParaRPr lang="en-US" sz="1632" dirty="0">
              <a:gradFill>
                <a:gsLst>
                  <a:gs pos="40075">
                    <a:srgbClr val="353535"/>
                  </a:gs>
                  <a:gs pos="30000">
                    <a:srgbClr val="353535"/>
                  </a:gs>
                </a:gsLst>
                <a:lin ang="5400000" scaled="0"/>
              </a:gradFill>
              <a:latin typeface="Segoe UI Semilight"/>
            </a:endParaRPr>
          </a:p>
        </p:txBody>
      </p:sp>
      <p:sp>
        <p:nvSpPr>
          <p:cNvPr id="30" name="Rectangle 29">
            <a:extLst>
              <a:ext uri="{FF2B5EF4-FFF2-40B4-BE49-F238E27FC236}">
                <a16:creationId xmlns:a16="http://schemas.microsoft.com/office/drawing/2014/main" id="{301F1F74-101C-4257-8D09-40FBB489AD7E}"/>
              </a:ext>
            </a:extLst>
          </p:cNvPr>
          <p:cNvSpPr/>
          <p:nvPr/>
        </p:nvSpPr>
        <p:spPr>
          <a:xfrm>
            <a:off x="6944026" y="2462321"/>
            <a:ext cx="1132599" cy="3013683"/>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sp>
        <p:nvSpPr>
          <p:cNvPr id="33" name="Rectangle 32">
            <a:extLst>
              <a:ext uri="{FF2B5EF4-FFF2-40B4-BE49-F238E27FC236}">
                <a16:creationId xmlns:a16="http://schemas.microsoft.com/office/drawing/2014/main" id="{4956EE88-BBD5-4BF8-941F-EABA6CA84C00}"/>
              </a:ext>
            </a:extLst>
          </p:cNvPr>
          <p:cNvSpPr/>
          <p:nvPr/>
        </p:nvSpPr>
        <p:spPr>
          <a:xfrm>
            <a:off x="1811604" y="2462321"/>
            <a:ext cx="4593459" cy="3013683"/>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pic>
        <p:nvPicPr>
          <p:cNvPr id="54" name="Picture 53" descr="A close up of a logo&#10;&#10;Description generated with high confidence">
            <a:extLst>
              <a:ext uri="{FF2B5EF4-FFF2-40B4-BE49-F238E27FC236}">
                <a16:creationId xmlns:a16="http://schemas.microsoft.com/office/drawing/2014/main" id="{AF3EDC9C-0045-438E-87EF-77C4F58B8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224" y="4631902"/>
            <a:ext cx="535300" cy="535300"/>
          </a:xfrm>
          <a:prstGeom prst="rect">
            <a:avLst/>
          </a:prstGeom>
        </p:spPr>
      </p:pic>
      <p:pic>
        <p:nvPicPr>
          <p:cNvPr id="31" name="Picture 30" descr="A close up of a logo&#10;&#10;Description generated with high confidence">
            <a:extLst>
              <a:ext uri="{FF2B5EF4-FFF2-40B4-BE49-F238E27FC236}">
                <a16:creationId xmlns:a16="http://schemas.microsoft.com/office/drawing/2014/main" id="{354513AD-68C5-4663-93BF-314F69613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650" y="4228118"/>
            <a:ext cx="531043" cy="531043"/>
          </a:xfrm>
          <a:prstGeom prst="rect">
            <a:avLst/>
          </a:prstGeom>
        </p:spPr>
      </p:pic>
      <p:cxnSp>
        <p:nvCxnSpPr>
          <p:cNvPr id="10" name="Straight Arrow Connector 9">
            <a:extLst>
              <a:ext uri="{FF2B5EF4-FFF2-40B4-BE49-F238E27FC236}">
                <a16:creationId xmlns:a16="http://schemas.microsoft.com/office/drawing/2014/main" id="{242BE9C8-D656-4068-B798-1CC64DB9E53B}"/>
              </a:ext>
            </a:extLst>
          </p:cNvPr>
          <p:cNvCxnSpPr>
            <a:cxnSpLocks/>
            <a:stCxn id="72" idx="6"/>
          </p:cNvCxnSpPr>
          <p:nvPr/>
        </p:nvCxnSpPr>
        <p:spPr>
          <a:xfrm>
            <a:off x="1364157" y="3969162"/>
            <a:ext cx="619108" cy="0"/>
          </a:xfrm>
          <a:prstGeom prst="straightConnector1">
            <a:avLst/>
          </a:prstGeom>
          <a:noFill/>
          <a:ln w="15875" cap="flat" cmpd="sng" algn="ctr">
            <a:solidFill>
              <a:schemeClr val="accent3"/>
            </a:solidFill>
            <a:prstDash val="sysDash"/>
            <a:headEnd type="none" w="lg" len="med"/>
            <a:tailEnd type="arrow"/>
          </a:ln>
          <a:effectLst/>
        </p:spPr>
      </p:cxnSp>
      <p:cxnSp>
        <p:nvCxnSpPr>
          <p:cNvPr id="14" name="Straight Arrow Connector 13">
            <a:extLst>
              <a:ext uri="{FF2B5EF4-FFF2-40B4-BE49-F238E27FC236}">
                <a16:creationId xmlns:a16="http://schemas.microsoft.com/office/drawing/2014/main" id="{00EDECA6-6107-428B-A6EF-78FBD8B8FAE7}"/>
              </a:ext>
            </a:extLst>
          </p:cNvPr>
          <p:cNvCxnSpPr>
            <a:stCxn id="52" idx="3"/>
          </p:cNvCxnSpPr>
          <p:nvPr/>
        </p:nvCxnSpPr>
        <p:spPr>
          <a:xfrm>
            <a:off x="2682797" y="3969164"/>
            <a:ext cx="504910" cy="811"/>
          </a:xfrm>
          <a:prstGeom prst="straightConnector1">
            <a:avLst/>
          </a:prstGeom>
          <a:noFill/>
          <a:ln w="15875" cap="flat" cmpd="sng" algn="ctr">
            <a:solidFill>
              <a:schemeClr val="accent3"/>
            </a:solidFill>
            <a:prstDash val="sysDash"/>
            <a:headEnd type="none" w="lg" len="med"/>
            <a:tailEnd type="arrow"/>
          </a:ln>
          <a:effectLst/>
        </p:spPr>
      </p:cxnSp>
      <p:cxnSp>
        <p:nvCxnSpPr>
          <p:cNvPr id="16" name="Connector: Elbow 15">
            <a:extLst>
              <a:ext uri="{FF2B5EF4-FFF2-40B4-BE49-F238E27FC236}">
                <a16:creationId xmlns:a16="http://schemas.microsoft.com/office/drawing/2014/main" id="{77208FA3-7BE3-49AD-A887-F1AFC0D6830A}"/>
              </a:ext>
            </a:extLst>
          </p:cNvPr>
          <p:cNvCxnSpPr>
            <a:stCxn id="53" idx="3"/>
            <a:endCxn id="55" idx="1"/>
          </p:cNvCxnSpPr>
          <p:nvPr/>
        </p:nvCxnSpPr>
        <p:spPr>
          <a:xfrm flipV="1">
            <a:off x="3807295" y="3411637"/>
            <a:ext cx="565660" cy="557525"/>
          </a:xfrm>
          <a:prstGeom prst="bentConnector3">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FD10F058-0BE9-4B85-B2B4-F793EA3770C5}"/>
              </a:ext>
            </a:extLst>
          </p:cNvPr>
          <p:cNvCxnSpPr>
            <a:cxnSpLocks/>
          </p:cNvCxnSpPr>
          <p:nvPr/>
        </p:nvCxnSpPr>
        <p:spPr>
          <a:xfrm>
            <a:off x="3527874" y="4223649"/>
            <a:ext cx="0" cy="383321"/>
          </a:xfrm>
          <a:prstGeom prst="straightConnector1">
            <a:avLst/>
          </a:prstGeom>
          <a:noFill/>
          <a:ln w="15875" cap="flat" cmpd="sng" algn="ctr">
            <a:solidFill>
              <a:schemeClr val="accent3"/>
            </a:solidFill>
            <a:prstDash val="sysDash"/>
            <a:headEnd type="none" w="lg" len="med"/>
            <a:tailEnd type="arrow"/>
          </a:ln>
          <a:effectLst/>
        </p:spPr>
      </p:cxnSp>
      <p:cxnSp>
        <p:nvCxnSpPr>
          <p:cNvPr id="22" name="Straight Arrow Connector 21">
            <a:extLst>
              <a:ext uri="{FF2B5EF4-FFF2-40B4-BE49-F238E27FC236}">
                <a16:creationId xmlns:a16="http://schemas.microsoft.com/office/drawing/2014/main" id="{AE68EB2B-176C-43DC-93E8-FAC69490860C}"/>
              </a:ext>
            </a:extLst>
          </p:cNvPr>
          <p:cNvCxnSpPr>
            <a:stCxn id="55" idx="3"/>
          </p:cNvCxnSpPr>
          <p:nvPr/>
        </p:nvCxnSpPr>
        <p:spPr>
          <a:xfrm>
            <a:off x="4968198" y="3411637"/>
            <a:ext cx="498882" cy="0"/>
          </a:xfrm>
          <a:prstGeom prst="straightConnector1">
            <a:avLst/>
          </a:prstGeom>
          <a:noFill/>
          <a:ln w="15875" cap="flat" cmpd="sng" algn="ctr">
            <a:solidFill>
              <a:schemeClr val="accent3"/>
            </a:solidFill>
            <a:prstDash val="sysDash"/>
            <a:headEnd type="none" w="lg" len="med"/>
            <a:tailEnd type="arrow"/>
          </a:ln>
          <a:effectLst/>
        </p:spPr>
      </p:cxnSp>
      <p:cxnSp>
        <p:nvCxnSpPr>
          <p:cNvPr id="24" name="Straight Arrow Connector 23">
            <a:extLst>
              <a:ext uri="{FF2B5EF4-FFF2-40B4-BE49-F238E27FC236}">
                <a16:creationId xmlns:a16="http://schemas.microsoft.com/office/drawing/2014/main" id="{FCF3254D-0B8E-4790-9550-F455E3B4E94B}"/>
              </a:ext>
            </a:extLst>
          </p:cNvPr>
          <p:cNvCxnSpPr>
            <a:stCxn id="57" idx="3"/>
          </p:cNvCxnSpPr>
          <p:nvPr/>
        </p:nvCxnSpPr>
        <p:spPr>
          <a:xfrm>
            <a:off x="6092698" y="3411637"/>
            <a:ext cx="1096865" cy="0"/>
          </a:xfrm>
          <a:prstGeom prst="straightConnector1">
            <a:avLst/>
          </a:prstGeom>
          <a:noFill/>
          <a:ln w="15875" cap="flat" cmpd="sng" algn="ctr">
            <a:solidFill>
              <a:schemeClr val="accent3"/>
            </a:solidFill>
            <a:prstDash val="sysDash"/>
            <a:headEnd type="none" w="lg" len="med"/>
            <a:tailEnd type="arrow"/>
          </a:ln>
          <a:effectLst/>
        </p:spPr>
      </p:cxnSp>
      <p:cxnSp>
        <p:nvCxnSpPr>
          <p:cNvPr id="26" name="Straight Arrow Connector 25">
            <a:extLst>
              <a:ext uri="{FF2B5EF4-FFF2-40B4-BE49-F238E27FC236}">
                <a16:creationId xmlns:a16="http://schemas.microsoft.com/office/drawing/2014/main" id="{673D1E9D-DAC4-42DB-BBAC-367181279C96}"/>
              </a:ext>
            </a:extLst>
          </p:cNvPr>
          <p:cNvCxnSpPr>
            <a:cxnSpLocks/>
          </p:cNvCxnSpPr>
          <p:nvPr/>
        </p:nvCxnSpPr>
        <p:spPr>
          <a:xfrm>
            <a:off x="7510325" y="3638288"/>
            <a:ext cx="0" cy="556962"/>
          </a:xfrm>
          <a:prstGeom prst="straightConnector1">
            <a:avLst/>
          </a:prstGeom>
          <a:noFill/>
          <a:ln w="15875" cap="flat" cmpd="sng" algn="ctr">
            <a:solidFill>
              <a:schemeClr val="accent3"/>
            </a:solidFill>
            <a:prstDash val="sysDash"/>
            <a:headEnd type="none" w="lg" len="med"/>
            <a:tailEnd type="arrow"/>
          </a:ln>
          <a:effectLst/>
        </p:spPr>
      </p:cxnSp>
      <p:pic>
        <p:nvPicPr>
          <p:cNvPr id="53" name="Picture 52" descr="A close up of a sign&#10;&#10;Description generated with high confidence">
            <a:extLst>
              <a:ext uri="{FF2B5EF4-FFF2-40B4-BE49-F238E27FC236}">
                <a16:creationId xmlns:a16="http://schemas.microsoft.com/office/drawing/2014/main" id="{D912EA2F-38BB-41AE-AF03-3CB866873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455" y="3689744"/>
            <a:ext cx="558838" cy="558838"/>
          </a:xfrm>
          <a:prstGeom prst="rect">
            <a:avLst/>
          </a:prstGeom>
        </p:spPr>
      </p:pic>
      <p:pic>
        <p:nvPicPr>
          <p:cNvPr id="55" name="Picture 54" descr="A picture containing businesscard, text&#10;&#10;Description generated with high confidence">
            <a:extLst>
              <a:ext uri="{FF2B5EF4-FFF2-40B4-BE49-F238E27FC236}">
                <a16:creationId xmlns:a16="http://schemas.microsoft.com/office/drawing/2014/main" id="{A585E97A-9C09-4CD6-8E3E-CA905097A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953" y="3114016"/>
            <a:ext cx="595246" cy="595243"/>
          </a:xfrm>
          <a:prstGeom prst="rect">
            <a:avLst/>
          </a:prstGeom>
        </p:spPr>
      </p:pic>
      <p:pic>
        <p:nvPicPr>
          <p:cNvPr id="57" name="Picture 56" descr="A close up of a sign&#10;&#10;Description generated with high confidence">
            <a:extLst>
              <a:ext uri="{FF2B5EF4-FFF2-40B4-BE49-F238E27FC236}">
                <a16:creationId xmlns:a16="http://schemas.microsoft.com/office/drawing/2014/main" id="{FBB8607D-31F5-4AB2-B0E7-F78DD2ACB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860" y="3132219"/>
            <a:ext cx="558838" cy="558838"/>
          </a:xfrm>
          <a:prstGeom prst="rect">
            <a:avLst/>
          </a:prstGeom>
        </p:spPr>
      </p:pic>
      <p:pic>
        <p:nvPicPr>
          <p:cNvPr id="60" name="Picture 59">
            <a:extLst>
              <a:ext uri="{FF2B5EF4-FFF2-40B4-BE49-F238E27FC236}">
                <a16:creationId xmlns:a16="http://schemas.microsoft.com/office/drawing/2014/main" id="{0A72920B-B6E7-4602-B85D-03E58E4C4E14}"/>
              </a:ext>
            </a:extLst>
          </p:cNvPr>
          <p:cNvPicPr>
            <a:picLocks noChangeAspect="1"/>
          </p:cNvPicPr>
          <p:nvPr/>
        </p:nvPicPr>
        <p:blipFill>
          <a:blip r:embed="rId5"/>
          <a:stretch>
            <a:fillRect/>
          </a:stretch>
        </p:blipFill>
        <p:spPr>
          <a:xfrm>
            <a:off x="7251026" y="3184989"/>
            <a:ext cx="531043" cy="453299"/>
          </a:xfrm>
          <a:prstGeom prst="rect">
            <a:avLst/>
          </a:prstGeom>
        </p:spPr>
      </p:pic>
      <p:grpSp>
        <p:nvGrpSpPr>
          <p:cNvPr id="7" name="Group 6">
            <a:extLst>
              <a:ext uri="{FF2B5EF4-FFF2-40B4-BE49-F238E27FC236}">
                <a16:creationId xmlns:a16="http://schemas.microsoft.com/office/drawing/2014/main" id="{0F78225E-83B4-4BF7-9DAF-3F4668EDF8CD}"/>
              </a:ext>
            </a:extLst>
          </p:cNvPr>
          <p:cNvGrpSpPr/>
          <p:nvPr/>
        </p:nvGrpSpPr>
        <p:grpSpPr>
          <a:xfrm>
            <a:off x="614618" y="3594393"/>
            <a:ext cx="749538" cy="749538"/>
            <a:chOff x="600978" y="3084559"/>
            <a:chExt cx="735012" cy="735012"/>
          </a:xfrm>
        </p:grpSpPr>
        <p:sp>
          <p:nvSpPr>
            <p:cNvPr id="72" name="Oval 71">
              <a:extLst>
                <a:ext uri="{FF2B5EF4-FFF2-40B4-BE49-F238E27FC236}">
                  <a16:creationId xmlns:a16="http://schemas.microsoft.com/office/drawing/2014/main" id="{5D667364-0894-4847-B4ED-A20CF6128A52}"/>
                </a:ext>
              </a:extLst>
            </p:cNvPr>
            <p:cNvSpPr/>
            <p:nvPr/>
          </p:nvSpPr>
          <p:spPr bwMode="auto">
            <a:xfrm>
              <a:off x="600978" y="3084559"/>
              <a:ext cx="735012" cy="73501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73" name="binary" title="Icon of binary code, ones and zeros">
              <a:extLst>
                <a:ext uri="{FF2B5EF4-FFF2-40B4-BE49-F238E27FC236}">
                  <a16:creationId xmlns:a16="http://schemas.microsoft.com/office/drawing/2014/main" id="{720992F3-2FA5-4965-BA48-D999B6FD0146}"/>
                </a:ext>
              </a:extLst>
            </p:cNvPr>
            <p:cNvSpPr>
              <a:spLocks noChangeAspect="1" noEditPoints="1"/>
            </p:cNvSpPr>
            <p:nvPr/>
          </p:nvSpPr>
          <p:spPr bwMode="auto">
            <a:xfrm>
              <a:off x="788971" y="3297057"/>
              <a:ext cx="359026" cy="31001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pic>
        <p:nvPicPr>
          <p:cNvPr id="52" name="Picture 51">
            <a:extLst>
              <a:ext uri="{FF2B5EF4-FFF2-40B4-BE49-F238E27FC236}">
                <a16:creationId xmlns:a16="http://schemas.microsoft.com/office/drawing/2014/main" id="{43DA9C29-FCFD-4736-B918-67B3CA2C42EF}"/>
              </a:ext>
            </a:extLst>
          </p:cNvPr>
          <p:cNvPicPr>
            <a:picLocks noChangeAspect="1"/>
          </p:cNvPicPr>
          <p:nvPr/>
        </p:nvPicPr>
        <p:blipFill>
          <a:blip r:embed="rId5"/>
          <a:stretch>
            <a:fillRect/>
          </a:stretch>
        </p:blipFill>
        <p:spPr>
          <a:xfrm>
            <a:off x="2086531" y="3714677"/>
            <a:ext cx="596265" cy="508972"/>
          </a:xfrm>
          <a:prstGeom prst="rect">
            <a:avLst/>
          </a:prstGeom>
        </p:spPr>
      </p:pic>
      <p:sp>
        <p:nvSpPr>
          <p:cNvPr id="95" name="Oval 94">
            <a:extLst>
              <a:ext uri="{FF2B5EF4-FFF2-40B4-BE49-F238E27FC236}">
                <a16:creationId xmlns:a16="http://schemas.microsoft.com/office/drawing/2014/main" id="{3120F1BC-97A1-4994-8141-16BC466A35FE}"/>
              </a:ext>
            </a:extLst>
          </p:cNvPr>
          <p:cNvSpPr/>
          <p:nvPr/>
        </p:nvSpPr>
        <p:spPr>
          <a:xfrm>
            <a:off x="1389584" y="3503250"/>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1</a:t>
            </a:r>
          </a:p>
        </p:txBody>
      </p:sp>
      <p:sp>
        <p:nvSpPr>
          <p:cNvPr id="96" name="Oval 95">
            <a:extLst>
              <a:ext uri="{FF2B5EF4-FFF2-40B4-BE49-F238E27FC236}">
                <a16:creationId xmlns:a16="http://schemas.microsoft.com/office/drawing/2014/main" id="{70CCA9C0-83BB-4C93-9C7C-9B7F5215D874}"/>
              </a:ext>
            </a:extLst>
          </p:cNvPr>
          <p:cNvSpPr/>
          <p:nvPr/>
        </p:nvSpPr>
        <p:spPr>
          <a:xfrm>
            <a:off x="3349056" y="3256644"/>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2</a:t>
            </a:r>
          </a:p>
        </p:txBody>
      </p:sp>
      <p:sp>
        <p:nvSpPr>
          <p:cNvPr id="97" name="Oval 96">
            <a:extLst>
              <a:ext uri="{FF2B5EF4-FFF2-40B4-BE49-F238E27FC236}">
                <a16:creationId xmlns:a16="http://schemas.microsoft.com/office/drawing/2014/main" id="{952A0728-AC5D-45DC-A8D3-B3C1E1245614}"/>
              </a:ext>
            </a:extLst>
          </p:cNvPr>
          <p:cNvSpPr/>
          <p:nvPr/>
        </p:nvSpPr>
        <p:spPr>
          <a:xfrm>
            <a:off x="3349056" y="5257417"/>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3</a:t>
            </a:r>
          </a:p>
        </p:txBody>
      </p:sp>
      <p:sp>
        <p:nvSpPr>
          <p:cNvPr id="98" name="Oval 97">
            <a:extLst>
              <a:ext uri="{FF2B5EF4-FFF2-40B4-BE49-F238E27FC236}">
                <a16:creationId xmlns:a16="http://schemas.microsoft.com/office/drawing/2014/main" id="{90F79068-FD15-4A33-8CF5-83669609E5CB}"/>
              </a:ext>
            </a:extLst>
          </p:cNvPr>
          <p:cNvSpPr/>
          <p:nvPr/>
        </p:nvSpPr>
        <p:spPr>
          <a:xfrm>
            <a:off x="4484082" y="2703345"/>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4</a:t>
            </a:r>
          </a:p>
        </p:txBody>
      </p:sp>
      <p:sp>
        <p:nvSpPr>
          <p:cNvPr id="100" name="Oval 99">
            <a:extLst>
              <a:ext uri="{FF2B5EF4-FFF2-40B4-BE49-F238E27FC236}">
                <a16:creationId xmlns:a16="http://schemas.microsoft.com/office/drawing/2014/main" id="{0490BB9C-7408-4DDC-A4E4-5C9D3A59D61B}"/>
              </a:ext>
            </a:extLst>
          </p:cNvPr>
          <p:cNvSpPr/>
          <p:nvPr/>
        </p:nvSpPr>
        <p:spPr>
          <a:xfrm>
            <a:off x="5626785" y="2703345"/>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6</a:t>
            </a:r>
          </a:p>
        </p:txBody>
      </p:sp>
      <p:sp>
        <p:nvSpPr>
          <p:cNvPr id="101" name="Oval 100">
            <a:extLst>
              <a:ext uri="{FF2B5EF4-FFF2-40B4-BE49-F238E27FC236}">
                <a16:creationId xmlns:a16="http://schemas.microsoft.com/office/drawing/2014/main" id="{14B412F4-6025-4CFB-ABF1-628FCCBD274B}"/>
              </a:ext>
            </a:extLst>
          </p:cNvPr>
          <p:cNvSpPr/>
          <p:nvPr/>
        </p:nvSpPr>
        <p:spPr>
          <a:xfrm>
            <a:off x="7595575" y="3730274"/>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7</a:t>
            </a:r>
          </a:p>
        </p:txBody>
      </p:sp>
    </p:spTree>
    <p:extLst>
      <p:ext uri="{BB962C8B-B14F-4D97-AF65-F5344CB8AC3E}">
        <p14:creationId xmlns:p14="http://schemas.microsoft.com/office/powerpoint/2010/main" val="422178142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5" y="1243790"/>
            <a:ext cx="11833965"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dirty="0"/>
              <a:t>Tiered data for analytics </a:t>
            </a:r>
          </a:p>
        </p:txBody>
      </p:sp>
      <p:sp>
        <p:nvSpPr>
          <p:cNvPr id="10" name="Rectangle 9">
            <a:extLst>
              <a:ext uri="{FF2B5EF4-FFF2-40B4-BE49-F238E27FC236}">
                <a16:creationId xmlns:a16="http://schemas.microsoft.com/office/drawing/2014/main" id="{CB789915-4B9C-405B-9911-5E4507B92C89}"/>
              </a:ext>
            </a:extLst>
          </p:cNvPr>
          <p:cNvSpPr/>
          <p:nvPr/>
        </p:nvSpPr>
        <p:spPr>
          <a:xfrm>
            <a:off x="597508" y="1956095"/>
            <a:ext cx="8003711" cy="4001856"/>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sp>
        <p:nvSpPr>
          <p:cNvPr id="12" name="Rectangle 11">
            <a:extLst>
              <a:ext uri="{FF2B5EF4-FFF2-40B4-BE49-F238E27FC236}">
                <a16:creationId xmlns:a16="http://schemas.microsoft.com/office/drawing/2014/main" id="{5B71640F-05F2-46A9-9717-81209570DED8}"/>
              </a:ext>
            </a:extLst>
          </p:cNvPr>
          <p:cNvSpPr/>
          <p:nvPr/>
        </p:nvSpPr>
        <p:spPr>
          <a:xfrm>
            <a:off x="9751470" y="1956095"/>
            <a:ext cx="2074984" cy="4001856"/>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sp>
        <p:nvSpPr>
          <p:cNvPr id="14" name="TextBox 13">
            <a:extLst>
              <a:ext uri="{FF2B5EF4-FFF2-40B4-BE49-F238E27FC236}">
                <a16:creationId xmlns:a16="http://schemas.microsoft.com/office/drawing/2014/main" id="{D80AC40B-5CA9-4890-9FE4-BB425A4B088D}"/>
              </a:ext>
            </a:extLst>
          </p:cNvPr>
          <p:cNvSpPr txBox="1"/>
          <p:nvPr/>
        </p:nvSpPr>
        <p:spPr>
          <a:xfrm>
            <a:off x="947044" y="4191793"/>
            <a:ext cx="620050" cy="144069"/>
          </a:xfrm>
          <a:prstGeom prst="rect">
            <a:avLst/>
          </a:prstGeom>
          <a:noFill/>
        </p:spPr>
        <p:txBody>
          <a:bodyPr wrap="square" lIns="0" tIns="0" rIns="0" bIns="0" rtlCol="0">
            <a:spAutoFit/>
          </a:bodyPr>
          <a:lstStyle/>
          <a:p>
            <a:pPr algn="ctr" defTabSz="932563">
              <a:lnSpc>
                <a:spcPct val="90000"/>
              </a:lnSpc>
            </a:pPr>
            <a:r>
              <a:rPr lang="en-US" sz="1020">
                <a:gradFill>
                  <a:gsLst>
                    <a:gs pos="83000">
                      <a:srgbClr val="353535"/>
                    </a:gs>
                    <a:gs pos="100000">
                      <a:srgbClr val="353535"/>
                    </a:gs>
                  </a:gsLst>
                  <a:lin ang="5400000" scaled="1"/>
                </a:gradFill>
                <a:latin typeface="Segoe UI Semilight"/>
              </a:rPr>
              <a:t>Data</a:t>
            </a:r>
          </a:p>
        </p:txBody>
      </p:sp>
      <p:sp>
        <p:nvSpPr>
          <p:cNvPr id="21" name="Rectangle 20">
            <a:extLst>
              <a:ext uri="{FF2B5EF4-FFF2-40B4-BE49-F238E27FC236}">
                <a16:creationId xmlns:a16="http://schemas.microsoft.com/office/drawing/2014/main" id="{B06E6FF8-5D89-40A9-88BC-EF003B6BE0D0}"/>
              </a:ext>
            </a:extLst>
          </p:cNvPr>
          <p:cNvSpPr/>
          <p:nvPr/>
        </p:nvSpPr>
        <p:spPr>
          <a:xfrm>
            <a:off x="10112571" y="2799064"/>
            <a:ext cx="1352782" cy="1095053"/>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a:t>
            </a:r>
          </a:p>
        </p:txBody>
      </p:sp>
      <p:sp>
        <p:nvSpPr>
          <p:cNvPr id="22" name="Rectangle 21">
            <a:extLst>
              <a:ext uri="{FF2B5EF4-FFF2-40B4-BE49-F238E27FC236}">
                <a16:creationId xmlns:a16="http://schemas.microsoft.com/office/drawing/2014/main" id="{9E2CB32B-EFB6-402E-9791-7F5D8F50F753}"/>
              </a:ext>
            </a:extLst>
          </p:cNvPr>
          <p:cNvSpPr/>
          <p:nvPr/>
        </p:nvSpPr>
        <p:spPr>
          <a:xfrm>
            <a:off x="10112571" y="4221683"/>
            <a:ext cx="1352782" cy="1349474"/>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Global Apps</a:t>
            </a:r>
          </a:p>
        </p:txBody>
      </p:sp>
      <p:sp>
        <p:nvSpPr>
          <p:cNvPr id="13" name="Rectangle 12">
            <a:extLst>
              <a:ext uri="{FF2B5EF4-FFF2-40B4-BE49-F238E27FC236}">
                <a16:creationId xmlns:a16="http://schemas.microsoft.com/office/drawing/2014/main" id="{01472F51-4D64-4801-9585-781AE5327CA8}"/>
              </a:ext>
            </a:extLst>
          </p:cNvPr>
          <p:cNvSpPr/>
          <p:nvPr/>
        </p:nvSpPr>
        <p:spPr>
          <a:xfrm>
            <a:off x="2347202" y="2799063"/>
            <a:ext cx="955783" cy="1604769"/>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 account</a:t>
            </a:r>
          </a:p>
        </p:txBody>
      </p:sp>
      <p:sp>
        <p:nvSpPr>
          <p:cNvPr id="18" name="Rectangle 17">
            <a:extLst>
              <a:ext uri="{FF2B5EF4-FFF2-40B4-BE49-F238E27FC236}">
                <a16:creationId xmlns:a16="http://schemas.microsoft.com/office/drawing/2014/main" id="{7DC15604-88AA-49F8-AFA8-ED64B8C7DEDB}"/>
              </a:ext>
            </a:extLst>
          </p:cNvPr>
          <p:cNvSpPr/>
          <p:nvPr/>
        </p:nvSpPr>
        <p:spPr>
          <a:xfrm>
            <a:off x="5689497" y="3705632"/>
            <a:ext cx="955783" cy="69820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Archive</a:t>
            </a:r>
          </a:p>
        </p:txBody>
      </p:sp>
      <p:sp>
        <p:nvSpPr>
          <p:cNvPr id="19" name="Rectangle 18">
            <a:extLst>
              <a:ext uri="{FF2B5EF4-FFF2-40B4-BE49-F238E27FC236}">
                <a16:creationId xmlns:a16="http://schemas.microsoft.com/office/drawing/2014/main" id="{34CE82F0-32AD-4186-A75A-D8E4B05A8513}"/>
              </a:ext>
            </a:extLst>
          </p:cNvPr>
          <p:cNvSpPr/>
          <p:nvPr/>
        </p:nvSpPr>
        <p:spPr>
          <a:xfrm>
            <a:off x="5689497" y="2799064"/>
            <a:ext cx="955783" cy="69820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 queue</a:t>
            </a:r>
          </a:p>
        </p:txBody>
      </p:sp>
      <p:sp>
        <p:nvSpPr>
          <p:cNvPr id="20" name="Rectangle 19">
            <a:extLst>
              <a:ext uri="{FF2B5EF4-FFF2-40B4-BE49-F238E27FC236}">
                <a16:creationId xmlns:a16="http://schemas.microsoft.com/office/drawing/2014/main" id="{2F5A3F89-C14E-4FB8-9195-73EA1935B341}"/>
              </a:ext>
            </a:extLst>
          </p:cNvPr>
          <p:cNvSpPr/>
          <p:nvPr/>
        </p:nvSpPr>
        <p:spPr>
          <a:xfrm>
            <a:off x="7360643" y="2799063"/>
            <a:ext cx="955783" cy="1604769"/>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Function</a:t>
            </a:r>
          </a:p>
        </p:txBody>
      </p:sp>
      <p:pic>
        <p:nvPicPr>
          <p:cNvPr id="31" name="Picture 30" descr="A close up of a sign&#10;&#10;Description generated with high confidence">
            <a:extLst>
              <a:ext uri="{FF2B5EF4-FFF2-40B4-BE49-F238E27FC236}">
                <a16:creationId xmlns:a16="http://schemas.microsoft.com/office/drawing/2014/main" id="{5AC87FC5-7217-4480-8115-31010A23A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115" y="3211272"/>
            <a:ext cx="558838" cy="558838"/>
          </a:xfrm>
          <a:prstGeom prst="rect">
            <a:avLst/>
          </a:prstGeom>
        </p:spPr>
      </p:pic>
      <p:pic>
        <p:nvPicPr>
          <p:cNvPr id="9" name="Picture 8" descr="A stop sign&#10;&#10;Description generated with high confidence">
            <a:extLst>
              <a:ext uri="{FF2B5EF4-FFF2-40B4-BE49-F238E27FC236}">
                <a16:creationId xmlns:a16="http://schemas.microsoft.com/office/drawing/2014/main" id="{D16A1756-B70B-4AD7-AD04-10ABFBC67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03" y="3192302"/>
            <a:ext cx="596781" cy="596779"/>
          </a:xfrm>
          <a:prstGeom prst="rect">
            <a:avLst/>
          </a:prstGeom>
        </p:spPr>
      </p:pic>
      <p:pic>
        <p:nvPicPr>
          <p:cNvPr id="33" name="Picture 2" descr="Image result for azure app services">
            <a:extLst>
              <a:ext uri="{FF2B5EF4-FFF2-40B4-BE49-F238E27FC236}">
                <a16:creationId xmlns:a16="http://schemas.microsoft.com/office/drawing/2014/main" id="{CE403FD3-D3EF-4E49-9226-0956B865F8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0487525" y="4482406"/>
            <a:ext cx="602873" cy="57696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stop sign&#10;&#10;Description generated with high confidence">
            <a:extLst>
              <a:ext uri="{FF2B5EF4-FFF2-40B4-BE49-F238E27FC236}">
                <a16:creationId xmlns:a16="http://schemas.microsoft.com/office/drawing/2014/main" id="{05853B21-5756-4246-ABC3-C7AFDD952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572" y="2921855"/>
            <a:ext cx="596781" cy="596779"/>
          </a:xfrm>
          <a:prstGeom prst="rect">
            <a:avLst/>
          </a:prstGeom>
        </p:spPr>
      </p:pic>
      <p:sp>
        <p:nvSpPr>
          <p:cNvPr id="28" name="Rectangle 27">
            <a:extLst>
              <a:ext uri="{FF2B5EF4-FFF2-40B4-BE49-F238E27FC236}">
                <a16:creationId xmlns:a16="http://schemas.microsoft.com/office/drawing/2014/main" id="{7338CDCE-8069-4FF1-AF16-2842F5F46A01}"/>
              </a:ext>
            </a:extLst>
          </p:cNvPr>
          <p:cNvSpPr/>
          <p:nvPr/>
        </p:nvSpPr>
        <p:spPr bwMode="auto">
          <a:xfrm>
            <a:off x="5963558" y="3655144"/>
            <a:ext cx="407664" cy="13393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36" name="Rectangle 35">
            <a:extLst>
              <a:ext uri="{FF2B5EF4-FFF2-40B4-BE49-F238E27FC236}">
                <a16:creationId xmlns:a16="http://schemas.microsoft.com/office/drawing/2014/main" id="{02C1E1F9-5A59-4929-BBD7-8424877FABDD}"/>
              </a:ext>
            </a:extLst>
          </p:cNvPr>
          <p:cNvSpPr/>
          <p:nvPr/>
        </p:nvSpPr>
        <p:spPr bwMode="auto">
          <a:xfrm>
            <a:off x="5963558" y="2744743"/>
            <a:ext cx="407664" cy="13393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pic>
        <p:nvPicPr>
          <p:cNvPr id="32" name="Picture 31" descr="A stop sign&#10;&#10;Description generated with high confidence">
            <a:extLst>
              <a:ext uri="{FF2B5EF4-FFF2-40B4-BE49-F238E27FC236}">
                <a16:creationId xmlns:a16="http://schemas.microsoft.com/office/drawing/2014/main" id="{1D6E8A84-9E6E-42F4-8182-67C8190CB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50" y="3575527"/>
            <a:ext cx="462276" cy="462274"/>
          </a:xfrm>
          <a:prstGeom prst="rect">
            <a:avLst/>
          </a:prstGeom>
        </p:spPr>
      </p:pic>
      <p:pic>
        <p:nvPicPr>
          <p:cNvPr id="8" name="Picture 7" descr="A picture containing businesscard, text&#10;&#10;Description generated with high confidence">
            <a:extLst>
              <a:ext uri="{FF2B5EF4-FFF2-40B4-BE49-F238E27FC236}">
                <a16:creationId xmlns:a16="http://schemas.microsoft.com/office/drawing/2014/main" id="{1C7F102B-B5AD-4FC2-935F-4DB9F4934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6846" y="2648137"/>
            <a:ext cx="461088" cy="461086"/>
          </a:xfrm>
          <a:prstGeom prst="rect">
            <a:avLst/>
          </a:prstGeom>
        </p:spPr>
      </p:pic>
      <p:sp>
        <p:nvSpPr>
          <p:cNvPr id="37" name="TextBox 36">
            <a:extLst>
              <a:ext uri="{FF2B5EF4-FFF2-40B4-BE49-F238E27FC236}">
                <a16:creationId xmlns:a16="http://schemas.microsoft.com/office/drawing/2014/main" id="{8FF02978-F495-4148-8D3B-CF26D1E4E8A6}"/>
              </a:ext>
            </a:extLst>
          </p:cNvPr>
          <p:cNvSpPr txBox="1"/>
          <p:nvPr/>
        </p:nvSpPr>
        <p:spPr>
          <a:xfrm>
            <a:off x="5021790" y="3460210"/>
            <a:ext cx="620050" cy="288137"/>
          </a:xfrm>
          <a:prstGeom prst="rect">
            <a:avLst/>
          </a:prstGeom>
          <a:noFill/>
        </p:spPr>
        <p:txBody>
          <a:bodyPr wrap="square" lIns="0" tIns="0" rIns="0" bIns="0" rtlCol="0">
            <a:spAutoFit/>
          </a:bodyPr>
          <a:lstStyle/>
          <a:p>
            <a:pPr algn="ctr" defTabSz="932563">
              <a:lnSpc>
                <a:spcPct val="90000"/>
              </a:lnSpc>
            </a:pPr>
            <a:r>
              <a:rPr lang="en-US" sz="1020">
                <a:gradFill>
                  <a:gsLst>
                    <a:gs pos="83000">
                      <a:srgbClr val="353535"/>
                    </a:gs>
                    <a:gs pos="100000">
                      <a:srgbClr val="353535"/>
                    </a:gs>
                  </a:gsLst>
                  <a:lin ang="5400000" scaled="1"/>
                </a:gradFill>
                <a:latin typeface="Segoe UI Semilight"/>
              </a:rPr>
              <a:t>Analyzed</a:t>
            </a:r>
            <a:br>
              <a:rPr lang="en-US" sz="1020">
                <a:gradFill>
                  <a:gsLst>
                    <a:gs pos="83000">
                      <a:srgbClr val="353535"/>
                    </a:gs>
                    <a:gs pos="100000">
                      <a:srgbClr val="353535"/>
                    </a:gs>
                  </a:gsLst>
                  <a:lin ang="5400000" scaled="1"/>
                </a:gradFill>
                <a:latin typeface="Segoe UI Semilight"/>
              </a:rPr>
            </a:br>
            <a:r>
              <a:rPr lang="en-US" sz="1020">
                <a:gradFill>
                  <a:gsLst>
                    <a:gs pos="83000">
                      <a:srgbClr val="353535"/>
                    </a:gs>
                    <a:gs pos="100000">
                      <a:srgbClr val="353535"/>
                    </a:gs>
                  </a:gsLst>
                  <a:lin ang="5400000" scaled="1"/>
                </a:gradFill>
                <a:latin typeface="Segoe UI Semilight"/>
              </a:rPr>
              <a:t>data</a:t>
            </a:r>
          </a:p>
        </p:txBody>
      </p:sp>
      <p:sp>
        <p:nvSpPr>
          <p:cNvPr id="38" name="TextBox 37">
            <a:extLst>
              <a:ext uri="{FF2B5EF4-FFF2-40B4-BE49-F238E27FC236}">
                <a16:creationId xmlns:a16="http://schemas.microsoft.com/office/drawing/2014/main" id="{73820A64-71E9-412A-AEA4-7EEFB98F75D4}"/>
              </a:ext>
            </a:extLst>
          </p:cNvPr>
          <p:cNvSpPr txBox="1"/>
          <p:nvPr/>
        </p:nvSpPr>
        <p:spPr>
          <a:xfrm>
            <a:off x="8721867" y="3248357"/>
            <a:ext cx="908955" cy="288137"/>
          </a:xfrm>
          <a:prstGeom prst="rect">
            <a:avLst/>
          </a:prstGeom>
          <a:noFill/>
        </p:spPr>
        <p:txBody>
          <a:bodyPr wrap="square" lIns="0" tIns="0" rIns="0" bIns="0" rtlCol="0">
            <a:spAutoFit/>
          </a:bodyPr>
          <a:lstStyle/>
          <a:p>
            <a:pPr algn="ctr" defTabSz="932563">
              <a:lnSpc>
                <a:spcPct val="90000"/>
              </a:lnSpc>
            </a:pPr>
            <a:r>
              <a:rPr lang="en-US" sz="1020">
                <a:gradFill>
                  <a:gsLst>
                    <a:gs pos="83000">
                      <a:srgbClr val="353535"/>
                    </a:gs>
                    <a:gs pos="100000">
                      <a:srgbClr val="353535"/>
                    </a:gs>
                  </a:gsLst>
                  <a:lin ang="5400000" scaled="1"/>
                </a:gradFill>
                <a:latin typeface="Segoe UI Semilight"/>
              </a:rPr>
              <a:t>Anonymized data</a:t>
            </a:r>
          </a:p>
        </p:txBody>
      </p:sp>
      <p:cxnSp>
        <p:nvCxnSpPr>
          <p:cNvPr id="35" name="Straight Arrow Connector 34">
            <a:extLst>
              <a:ext uri="{FF2B5EF4-FFF2-40B4-BE49-F238E27FC236}">
                <a16:creationId xmlns:a16="http://schemas.microsoft.com/office/drawing/2014/main" id="{69D96284-220B-4169-9A84-5545463C3100}"/>
              </a:ext>
            </a:extLst>
          </p:cNvPr>
          <p:cNvCxnSpPr>
            <a:cxnSpLocks/>
            <a:stCxn id="25" idx="6"/>
          </p:cNvCxnSpPr>
          <p:nvPr/>
        </p:nvCxnSpPr>
        <p:spPr>
          <a:xfrm>
            <a:off x="1631838" y="3601447"/>
            <a:ext cx="643863" cy="0"/>
          </a:xfrm>
          <a:prstGeom prst="straightConnector1">
            <a:avLst/>
          </a:prstGeom>
          <a:noFill/>
          <a:ln w="15875" cap="flat" cmpd="sng" algn="ctr">
            <a:solidFill>
              <a:schemeClr val="accent3"/>
            </a:solidFill>
            <a:prstDash val="sysDash"/>
            <a:headEnd type="none" w="med" len="med"/>
            <a:tailEnd type="arrow"/>
          </a:ln>
          <a:effectLst/>
        </p:spPr>
      </p:cxnSp>
      <p:grpSp>
        <p:nvGrpSpPr>
          <p:cNvPr id="24" name="Group 23">
            <a:extLst>
              <a:ext uri="{FF2B5EF4-FFF2-40B4-BE49-F238E27FC236}">
                <a16:creationId xmlns:a16="http://schemas.microsoft.com/office/drawing/2014/main" id="{A58C2045-5EC8-4CFD-8B98-C3D0D12C1020}"/>
              </a:ext>
            </a:extLst>
          </p:cNvPr>
          <p:cNvGrpSpPr/>
          <p:nvPr/>
        </p:nvGrpSpPr>
        <p:grpSpPr>
          <a:xfrm>
            <a:off x="882300" y="3226678"/>
            <a:ext cx="749538" cy="749538"/>
            <a:chOff x="600978" y="3084559"/>
            <a:chExt cx="735012" cy="735012"/>
          </a:xfrm>
        </p:grpSpPr>
        <p:sp>
          <p:nvSpPr>
            <p:cNvPr id="25" name="Oval 24">
              <a:extLst>
                <a:ext uri="{FF2B5EF4-FFF2-40B4-BE49-F238E27FC236}">
                  <a16:creationId xmlns:a16="http://schemas.microsoft.com/office/drawing/2014/main" id="{910304FF-C58F-4934-9163-CF7C2528C04E}"/>
                </a:ext>
              </a:extLst>
            </p:cNvPr>
            <p:cNvSpPr/>
            <p:nvPr/>
          </p:nvSpPr>
          <p:spPr bwMode="auto">
            <a:xfrm>
              <a:off x="600978" y="3084559"/>
              <a:ext cx="735012" cy="73501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b"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6" name="binary" title="Icon of binary code, ones and zeros">
              <a:extLst>
                <a:ext uri="{FF2B5EF4-FFF2-40B4-BE49-F238E27FC236}">
                  <a16:creationId xmlns:a16="http://schemas.microsoft.com/office/drawing/2014/main" id="{0487DADE-1BD4-48C3-9A76-2483E868EE81}"/>
                </a:ext>
              </a:extLst>
            </p:cNvPr>
            <p:cNvSpPr>
              <a:spLocks noChangeAspect="1" noEditPoints="1"/>
            </p:cNvSpPr>
            <p:nvPr/>
          </p:nvSpPr>
          <p:spPr bwMode="auto">
            <a:xfrm>
              <a:off x="788971" y="3297057"/>
              <a:ext cx="359026" cy="31001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b" anchorCtr="0" compatLnSpc="1">
              <a:prstTxWarp prst="textNoShape">
                <a:avLst/>
              </a:prstTxWarp>
            </a:bodyPr>
            <a:lstStyle/>
            <a:p>
              <a:pPr defTabSz="932563"/>
              <a:endParaRPr lang="en-US" sz="1836">
                <a:solidFill>
                  <a:srgbClr val="0078D7"/>
                </a:solidFill>
                <a:latin typeface="Segoe UI Semilight"/>
              </a:endParaRPr>
            </a:p>
          </p:txBody>
        </p:sp>
      </p:grpSp>
      <p:cxnSp>
        <p:nvCxnSpPr>
          <p:cNvPr id="44" name="Straight Arrow Connector 43">
            <a:extLst>
              <a:ext uri="{FF2B5EF4-FFF2-40B4-BE49-F238E27FC236}">
                <a16:creationId xmlns:a16="http://schemas.microsoft.com/office/drawing/2014/main" id="{DC4F76D2-F90E-4052-A79E-D40103405D80}"/>
              </a:ext>
            </a:extLst>
          </p:cNvPr>
          <p:cNvCxnSpPr>
            <a:cxnSpLocks/>
          </p:cNvCxnSpPr>
          <p:nvPr/>
        </p:nvCxnSpPr>
        <p:spPr>
          <a:xfrm>
            <a:off x="3302986" y="3601447"/>
            <a:ext cx="643863" cy="0"/>
          </a:xfrm>
          <a:prstGeom prst="straightConnector1">
            <a:avLst/>
          </a:prstGeom>
          <a:noFill/>
          <a:ln w="15875" cap="flat" cmpd="sng" algn="ctr">
            <a:solidFill>
              <a:schemeClr val="accent3"/>
            </a:solidFill>
            <a:prstDash val="sysDash"/>
            <a:headEnd type="none" w="med" len="med"/>
            <a:tailEnd type="arrow"/>
          </a:ln>
          <a:effectLst/>
        </p:spPr>
      </p:cxnSp>
      <p:cxnSp>
        <p:nvCxnSpPr>
          <p:cNvPr id="45" name="Straight Arrow Connector 44">
            <a:extLst>
              <a:ext uri="{FF2B5EF4-FFF2-40B4-BE49-F238E27FC236}">
                <a16:creationId xmlns:a16="http://schemas.microsoft.com/office/drawing/2014/main" id="{B43BB78A-FF05-4D88-AEC9-6DAD5E421679}"/>
              </a:ext>
            </a:extLst>
          </p:cNvPr>
          <p:cNvCxnSpPr>
            <a:cxnSpLocks/>
          </p:cNvCxnSpPr>
          <p:nvPr/>
        </p:nvCxnSpPr>
        <p:spPr>
          <a:xfrm>
            <a:off x="4974134" y="3148162"/>
            <a:ext cx="643863" cy="0"/>
          </a:xfrm>
          <a:prstGeom prst="straightConnector1">
            <a:avLst/>
          </a:prstGeom>
          <a:noFill/>
          <a:ln w="15875" cap="flat" cmpd="sng" algn="ctr">
            <a:solidFill>
              <a:schemeClr val="accent3"/>
            </a:solidFill>
            <a:prstDash val="sysDash"/>
            <a:headEnd type="none" w="med" len="med"/>
            <a:tailEnd type="arrow"/>
          </a:ln>
          <a:effectLst/>
        </p:spPr>
      </p:cxnSp>
      <p:cxnSp>
        <p:nvCxnSpPr>
          <p:cNvPr id="46" name="Straight Arrow Connector 45">
            <a:extLst>
              <a:ext uri="{FF2B5EF4-FFF2-40B4-BE49-F238E27FC236}">
                <a16:creationId xmlns:a16="http://schemas.microsoft.com/office/drawing/2014/main" id="{6D373C89-3433-4872-A730-5AA5CA56A4C8}"/>
              </a:ext>
            </a:extLst>
          </p:cNvPr>
          <p:cNvCxnSpPr>
            <a:cxnSpLocks/>
          </p:cNvCxnSpPr>
          <p:nvPr/>
        </p:nvCxnSpPr>
        <p:spPr>
          <a:xfrm>
            <a:off x="4974134" y="4054731"/>
            <a:ext cx="643863" cy="0"/>
          </a:xfrm>
          <a:prstGeom prst="straightConnector1">
            <a:avLst/>
          </a:prstGeom>
          <a:noFill/>
          <a:ln w="15875" cap="flat" cmpd="sng" algn="ctr">
            <a:solidFill>
              <a:schemeClr val="accent3"/>
            </a:solidFill>
            <a:prstDash val="sysDash"/>
            <a:headEnd type="none" w="med" len="med"/>
            <a:tailEnd type="arrow"/>
          </a:ln>
          <a:effectLst/>
        </p:spPr>
      </p:cxnSp>
      <p:cxnSp>
        <p:nvCxnSpPr>
          <p:cNvPr id="47" name="Straight Arrow Connector 46">
            <a:extLst>
              <a:ext uri="{FF2B5EF4-FFF2-40B4-BE49-F238E27FC236}">
                <a16:creationId xmlns:a16="http://schemas.microsoft.com/office/drawing/2014/main" id="{A9CEB200-2242-487A-8CD7-724FBAD66C7D}"/>
              </a:ext>
            </a:extLst>
          </p:cNvPr>
          <p:cNvCxnSpPr/>
          <p:nvPr/>
        </p:nvCxnSpPr>
        <p:spPr>
          <a:xfrm>
            <a:off x="4496242" y="4262409"/>
            <a:ext cx="0" cy="361590"/>
          </a:xfrm>
          <a:prstGeom prst="straightConnector1">
            <a:avLst/>
          </a:prstGeom>
          <a:noFill/>
          <a:ln w="15875" cap="flat" cmpd="sng" algn="ctr">
            <a:solidFill>
              <a:schemeClr val="accent3"/>
            </a:solidFill>
            <a:prstDash val="sysDash"/>
            <a:headEnd type="none" w="med" len="med"/>
            <a:tailEnd type="arrow"/>
          </a:ln>
          <a:effectLst/>
        </p:spPr>
      </p:cxnSp>
      <p:grpSp>
        <p:nvGrpSpPr>
          <p:cNvPr id="4" name="Group 3">
            <a:extLst>
              <a:ext uri="{FF2B5EF4-FFF2-40B4-BE49-F238E27FC236}">
                <a16:creationId xmlns:a16="http://schemas.microsoft.com/office/drawing/2014/main" id="{66DC91AF-8801-4961-8E0E-61DB20904EC6}"/>
              </a:ext>
            </a:extLst>
          </p:cNvPr>
          <p:cNvGrpSpPr/>
          <p:nvPr/>
        </p:nvGrpSpPr>
        <p:grpSpPr>
          <a:xfrm>
            <a:off x="4018350" y="2799062"/>
            <a:ext cx="955783" cy="2772095"/>
            <a:chOff x="3419955" y="2972931"/>
            <a:chExt cx="937260" cy="2718372"/>
          </a:xfrm>
        </p:grpSpPr>
        <p:sp>
          <p:nvSpPr>
            <p:cNvPr id="16" name="Rectangle 15">
              <a:extLst>
                <a:ext uri="{FF2B5EF4-FFF2-40B4-BE49-F238E27FC236}">
                  <a16:creationId xmlns:a16="http://schemas.microsoft.com/office/drawing/2014/main" id="{BB54A17D-CC72-4F6E-AFFC-A9E7C3B4DBF5}"/>
                </a:ext>
              </a:extLst>
            </p:cNvPr>
            <p:cNvSpPr/>
            <p:nvPr/>
          </p:nvSpPr>
          <p:spPr>
            <a:xfrm>
              <a:off x="3419955" y="2972931"/>
              <a:ext cx="937260" cy="1573669"/>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Function</a:t>
              </a:r>
            </a:p>
          </p:txBody>
        </p:sp>
        <p:sp>
          <p:nvSpPr>
            <p:cNvPr id="17" name="Rectangle 16">
              <a:extLst>
                <a:ext uri="{FF2B5EF4-FFF2-40B4-BE49-F238E27FC236}">
                  <a16:creationId xmlns:a16="http://schemas.microsoft.com/office/drawing/2014/main" id="{BE75FC7C-0131-4F98-B7ED-79DED088975A}"/>
                </a:ext>
              </a:extLst>
            </p:cNvPr>
            <p:cNvSpPr/>
            <p:nvPr/>
          </p:nvSpPr>
          <p:spPr>
            <a:xfrm>
              <a:off x="3419955" y="4819651"/>
              <a:ext cx="937260" cy="871652"/>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Local application</a:t>
              </a:r>
            </a:p>
          </p:txBody>
        </p:sp>
      </p:grpSp>
      <p:pic>
        <p:nvPicPr>
          <p:cNvPr id="30" name="Picture 29" descr="A close up of a sign&#10;&#10;Description generated with high confidence">
            <a:extLst>
              <a:ext uri="{FF2B5EF4-FFF2-40B4-BE49-F238E27FC236}">
                <a16:creationId xmlns:a16="http://schemas.microsoft.com/office/drawing/2014/main" id="{6554F1D8-0177-4AF0-B3A3-1E0C3D5A4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823" y="3211272"/>
            <a:ext cx="558838" cy="558838"/>
          </a:xfrm>
          <a:prstGeom prst="rect">
            <a:avLst/>
          </a:prstGeom>
        </p:spPr>
      </p:pic>
      <p:pic>
        <p:nvPicPr>
          <p:cNvPr id="11" name="Picture 2" descr="Image result for azure app services">
            <a:extLst>
              <a:ext uri="{FF2B5EF4-FFF2-40B4-BE49-F238E27FC236}">
                <a16:creationId xmlns:a16="http://schemas.microsoft.com/office/drawing/2014/main" id="{60D94E4B-3C20-4BE2-85E8-7361E5D1683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315869" y="4770890"/>
            <a:ext cx="360746" cy="34524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00B157A4-D050-458D-928E-BF61C72A3F44}"/>
              </a:ext>
            </a:extLst>
          </p:cNvPr>
          <p:cNvCxnSpPr>
            <a:cxnSpLocks/>
          </p:cNvCxnSpPr>
          <p:nvPr/>
        </p:nvCxnSpPr>
        <p:spPr>
          <a:xfrm>
            <a:off x="6645282" y="3148162"/>
            <a:ext cx="643863" cy="0"/>
          </a:xfrm>
          <a:prstGeom prst="straightConnector1">
            <a:avLst/>
          </a:prstGeom>
          <a:noFill/>
          <a:ln w="15875" cap="flat" cmpd="sng" algn="ctr">
            <a:solidFill>
              <a:schemeClr val="accent3"/>
            </a:solidFill>
            <a:prstDash val="sysDash"/>
            <a:headEnd type="none" w="med" len="med"/>
            <a:tailEnd type="arrow"/>
          </a:ln>
          <a:effectLst/>
        </p:spPr>
      </p:cxnSp>
      <p:cxnSp>
        <p:nvCxnSpPr>
          <p:cNvPr id="49" name="Straight Arrow Connector 48">
            <a:extLst>
              <a:ext uri="{FF2B5EF4-FFF2-40B4-BE49-F238E27FC236}">
                <a16:creationId xmlns:a16="http://schemas.microsoft.com/office/drawing/2014/main" id="{13DFAE2F-B519-4088-B1D9-8DF715A754AC}"/>
              </a:ext>
            </a:extLst>
          </p:cNvPr>
          <p:cNvCxnSpPr>
            <a:cxnSpLocks/>
          </p:cNvCxnSpPr>
          <p:nvPr/>
        </p:nvCxnSpPr>
        <p:spPr>
          <a:xfrm>
            <a:off x="8316426" y="3148162"/>
            <a:ext cx="1683500" cy="0"/>
          </a:xfrm>
          <a:prstGeom prst="straightConnector1">
            <a:avLst/>
          </a:prstGeom>
          <a:noFill/>
          <a:ln w="15875" cap="flat" cmpd="sng" algn="ctr">
            <a:solidFill>
              <a:schemeClr val="accent3"/>
            </a:solidFill>
            <a:prstDash val="sysDash"/>
            <a:headEnd type="none" w="med" len="med"/>
            <a:tailEnd type="arrow"/>
          </a:ln>
          <a:effectLst/>
        </p:spPr>
      </p:cxnSp>
      <p:cxnSp>
        <p:nvCxnSpPr>
          <p:cNvPr id="52" name="Straight Arrow Connector 51">
            <a:extLst>
              <a:ext uri="{FF2B5EF4-FFF2-40B4-BE49-F238E27FC236}">
                <a16:creationId xmlns:a16="http://schemas.microsoft.com/office/drawing/2014/main" id="{16355705-3B28-4E9F-A1D8-2D5F3B8FDB0F}"/>
              </a:ext>
            </a:extLst>
          </p:cNvPr>
          <p:cNvCxnSpPr>
            <a:cxnSpLocks/>
            <a:stCxn id="21" idx="2"/>
          </p:cNvCxnSpPr>
          <p:nvPr/>
        </p:nvCxnSpPr>
        <p:spPr>
          <a:xfrm>
            <a:off x="10788961" y="3894117"/>
            <a:ext cx="0" cy="237326"/>
          </a:xfrm>
          <a:prstGeom prst="straightConnector1">
            <a:avLst/>
          </a:prstGeom>
          <a:noFill/>
          <a:ln w="15875" cap="flat" cmpd="sng" algn="ctr">
            <a:solidFill>
              <a:schemeClr val="accent3"/>
            </a:solidFill>
            <a:prstDash val="sysDash"/>
            <a:headEnd type="none" w="med" len="med"/>
            <a:tailEnd type="arrow"/>
          </a:ln>
          <a:effectLst/>
        </p:spPr>
      </p:cxnSp>
    </p:spTree>
    <p:extLst>
      <p:ext uri="{BB962C8B-B14F-4D97-AF65-F5344CB8AC3E}">
        <p14:creationId xmlns:p14="http://schemas.microsoft.com/office/powerpoint/2010/main" val="145436043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Tiered data for analytics</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7508" y="1464362"/>
            <a:ext cx="11236276" cy="4294724"/>
          </a:xfrm>
        </p:spPr>
        <p:txBody>
          <a:bodyPr/>
          <a:lstStyle/>
          <a:p>
            <a:pPr marL="0" indent="0">
              <a:spcBef>
                <a:spcPts val="1836"/>
              </a:spcBef>
              <a:buClr>
                <a:schemeClr val="accent1"/>
              </a:buClr>
              <a:buNone/>
            </a:pPr>
            <a:r>
              <a:rPr lang="en-US">
                <a:gradFill>
                  <a:gsLst>
                    <a:gs pos="1250">
                      <a:schemeClr val="accent1"/>
                    </a:gs>
                    <a:gs pos="100000">
                      <a:schemeClr val="accent1"/>
                    </a:gs>
                  </a:gsLst>
                  <a:lin ang="5400000" scaled="0"/>
                </a:gradFill>
                <a:latin typeface="+mj-lt"/>
              </a:rPr>
              <a:t>Considerations and best practices</a:t>
            </a:r>
          </a:p>
          <a:p>
            <a:pPr marL="474302" indent="-474302">
              <a:spcBef>
                <a:spcPts val="1836"/>
              </a:spcBef>
              <a:buClr>
                <a:schemeClr val="accent1"/>
              </a:buClr>
              <a:buFont typeface="+mj-lt"/>
              <a:buAutoNum type="arabicPeriod"/>
            </a:pPr>
            <a:r>
              <a:rPr lang="en-US" sz="2448"/>
              <a:t>Plan for intermittent or disconnected scenarios </a:t>
            </a:r>
            <a:br>
              <a:rPr lang="en-US" sz="2448"/>
            </a:br>
            <a:r>
              <a:rPr lang="en-US" sz="2448"/>
              <a:t>when writing application code</a:t>
            </a:r>
          </a:p>
          <a:p>
            <a:pPr marL="474302" indent="-474302">
              <a:spcBef>
                <a:spcPts val="1836"/>
              </a:spcBef>
              <a:buClr>
                <a:schemeClr val="accent1"/>
              </a:buClr>
              <a:buFont typeface="+mj-lt"/>
              <a:buAutoNum type="arabicPeriod"/>
            </a:pPr>
            <a:r>
              <a:rPr lang="en-US" sz="2448"/>
              <a:t>Ensure that non-compliant data is stored encrypted </a:t>
            </a:r>
            <a:br>
              <a:rPr lang="en-US" sz="2448"/>
            </a:br>
            <a:r>
              <a:rPr lang="en-US" sz="2448"/>
              <a:t>at rest either in Azure Storage or another platform</a:t>
            </a:r>
          </a:p>
          <a:p>
            <a:pPr marL="474302" indent="-474302">
              <a:spcBef>
                <a:spcPts val="1836"/>
              </a:spcBef>
              <a:buClr>
                <a:schemeClr val="accent1"/>
              </a:buClr>
              <a:buFont typeface="+mj-lt"/>
              <a:buAutoNum type="arabicPeriod"/>
            </a:pPr>
            <a:r>
              <a:rPr lang="en-US" sz="2448"/>
              <a:t>Scale Azure Functions and applications appropriately</a:t>
            </a:r>
          </a:p>
          <a:p>
            <a:pPr marL="474302" indent="-474302">
              <a:spcBef>
                <a:spcPts val="1836"/>
              </a:spcBef>
              <a:buClr>
                <a:schemeClr val="accent1"/>
              </a:buClr>
              <a:buFont typeface="+mj-lt"/>
              <a:buAutoNum type="arabicPeriod"/>
            </a:pPr>
            <a:endParaRPr lang="en-US" sz="2448"/>
          </a:p>
          <a:p>
            <a:pPr marL="474302" indent="-474302">
              <a:spcBef>
                <a:spcPts val="1836"/>
              </a:spcBef>
              <a:buClr>
                <a:schemeClr val="accent1"/>
              </a:buClr>
              <a:buFont typeface="+mj-lt"/>
              <a:buAutoNum type="arabicPeriod"/>
            </a:pPr>
            <a:endParaRPr lang="en-US" sz="2448"/>
          </a:p>
        </p:txBody>
      </p:sp>
    </p:spTree>
    <p:extLst>
      <p:ext uri="{BB962C8B-B14F-4D97-AF65-F5344CB8AC3E}">
        <p14:creationId xmlns:p14="http://schemas.microsoft.com/office/powerpoint/2010/main" val="321553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3.7037E-6 L 4.16667E-7 -3.7037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06416"/>
            <a:ext cx="11885514" cy="1181694"/>
          </a:xfrm>
        </p:spPr>
        <p:txBody>
          <a:bodyPr/>
          <a:lstStyle/>
          <a:p>
            <a:r>
              <a:rPr lang="en-US" dirty="0"/>
              <a:t>A Peek Inside a Tutorial</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9284" b="92573" l="4515" r="92325">
                        <a14:foregroundMark x1="9932" y1="40584" x2="9707" y2="34218"/>
                        <a14:foregroundMark x1="8578" y1="35013" x2="9481" y2="34483"/>
                        <a14:foregroundMark x1="4740" y1="29973" x2="4966" y2="27321"/>
                        <a14:foregroundMark x1="15576" y1="16976" x2="15801" y2="17241"/>
                        <a14:foregroundMark x1="54853" y1="89125" x2="54853" y2="92573"/>
                        <a14:foregroundMark x1="43567" y1="54907" x2="53950" y2="54111"/>
                        <a14:foregroundMark x1="53950" y1="53581" x2="60948" y2="53316"/>
                        <a14:foregroundMark x1="62528" y1="50928" x2="71332" y2="49602"/>
                        <a14:foregroundMark x1="70880" y1="46950" x2="70880" y2="36340"/>
                        <a14:foregroundMark x1="70203" y1="58621" x2="70429" y2="55172"/>
                        <a14:foregroundMark x1="63657" y1="14854" x2="67946" y2="10345"/>
                        <a14:foregroundMark x1="61851" y1="12997" x2="67043" y2="14324"/>
                        <a14:foregroundMark x1="84199" y1="19363" x2="87133" y2="20690"/>
                        <a14:foregroundMark x1="85779" y1="15915" x2="85779" y2="17772"/>
                        <a14:foregroundMark x1="84424" y1="15119" x2="85779" y2="13528"/>
                        <a14:foregroundMark x1="87810" y1="23607" x2="92325" y2="30769"/>
                        <a14:foregroundMark x1="73589" y1="14058" x2="73589" y2="14058"/>
                        <a14:foregroundMark x1="16930" y1="22016" x2="15576" y2="22812"/>
                        <a14:foregroundMark x1="13995" y1="19363" x2="17833" y2="19098"/>
                        <a14:foregroundMark x1="17381" y1="18568" x2="13995" y2="20424"/>
                        <a14:foregroundMark x1="62302" y1="10610" x2="69300" y2="11406"/>
                      </a14:backgroundRemoval>
                    </a14:imgEffect>
                  </a14:imgLayer>
                </a14:imgProps>
              </a:ext>
              <a:ext uri="{28A0092B-C50C-407E-A947-70E740481C1C}">
                <a14:useLocalDpi xmlns:a14="http://schemas.microsoft.com/office/drawing/2010/main"/>
              </a:ext>
            </a:extLst>
          </a:blip>
          <a:stretch>
            <a:fillRect/>
          </a:stretch>
        </p:blipFill>
        <p:spPr>
          <a:xfrm>
            <a:off x="10103886" y="4944858"/>
            <a:ext cx="2176921" cy="1852594"/>
          </a:xfrm>
          <a:prstGeom prst="rect">
            <a:avLst/>
          </a:prstGeom>
        </p:spPr>
      </p:pic>
    </p:spTree>
    <p:extLst>
      <p:ext uri="{BB962C8B-B14F-4D97-AF65-F5344CB8AC3E}">
        <p14:creationId xmlns:p14="http://schemas.microsoft.com/office/powerpoint/2010/main" val="35043850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47682" y="1457192"/>
            <a:ext cx="6987911" cy="4936646"/>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4" name="Group 13">
            <a:extLst>
              <a:ext uri="{FF2B5EF4-FFF2-40B4-BE49-F238E27FC236}">
                <a16:creationId xmlns:a16="http://schemas.microsoft.com/office/drawing/2014/main" id="{81CB1BEE-5D4D-4F77-B934-EE79C02D7ED0}"/>
              </a:ext>
            </a:extLst>
          </p:cNvPr>
          <p:cNvGrpSpPr/>
          <p:nvPr/>
        </p:nvGrpSpPr>
        <p:grpSpPr>
          <a:xfrm>
            <a:off x="6785096" y="3597607"/>
            <a:ext cx="4413507" cy="666065"/>
            <a:chOff x="6651795" y="3527386"/>
            <a:chExt cx="4534816" cy="653064"/>
          </a:xfrm>
        </p:grpSpPr>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24467" y="3576919"/>
              <a:ext cx="3662144" cy="2825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Aft>
                  <a:spcPts val="612"/>
                </a:spcAft>
                <a:buNone/>
                <a:defRPr/>
              </a:pPr>
              <a:r>
                <a:rPr lang="en-US" sz="1836">
                  <a:gradFill>
                    <a:gsLst>
                      <a:gs pos="23466">
                        <a:srgbClr val="1A1A1A"/>
                      </a:gs>
                      <a:gs pos="56000">
                        <a:srgbClr val="1A1A1A"/>
                      </a:gs>
                    </a:gsLst>
                    <a:lin ang="5400000" scaled="0"/>
                  </a:gradFill>
                  <a:latin typeface="Segoe UI"/>
                </a:rPr>
                <a:t>Regulatory &amp; Data Sovereignty </a:t>
              </a:r>
            </a:p>
          </p:txBody>
        </p:sp>
        <p:grpSp>
          <p:nvGrpSpPr>
            <p:cNvPr id="12" name="Group 11">
              <a:extLst>
                <a:ext uri="{FF2B5EF4-FFF2-40B4-BE49-F238E27FC236}">
                  <a16:creationId xmlns:a16="http://schemas.microsoft.com/office/drawing/2014/main" id="{4B32E7A9-AD62-4266-96DB-304BA31E7479}"/>
                </a:ext>
              </a:extLst>
            </p:cNvPr>
            <p:cNvGrpSpPr/>
            <p:nvPr/>
          </p:nvGrpSpPr>
          <p:grpSpPr>
            <a:xfrm>
              <a:off x="6651795" y="3527386"/>
              <a:ext cx="653064" cy="653064"/>
              <a:chOff x="6651795" y="3527386"/>
              <a:chExt cx="653064" cy="653064"/>
            </a:xfrm>
          </p:grpSpPr>
          <p:sp>
            <p:nvSpPr>
              <p:cNvPr id="25" name="Oval 24">
                <a:extLst>
                  <a:ext uri="{FF2B5EF4-FFF2-40B4-BE49-F238E27FC236}">
                    <a16:creationId xmlns:a16="http://schemas.microsoft.com/office/drawing/2014/main" id="{CD7D98D3-D1AD-488E-98F3-DE61F953F773}"/>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a:solidFill>
                    <a:srgbClr val="0078D4"/>
                  </a:solidFill>
                  <a:latin typeface="Segoe UI Semilight"/>
                </a:endParaRPr>
              </a:p>
            </p:txBody>
          </p:sp>
          <p:grpSp>
            <p:nvGrpSpPr>
              <p:cNvPr id="56" name="Group 30">
                <a:extLst>
                  <a:ext uri="{FF2B5EF4-FFF2-40B4-BE49-F238E27FC236}">
                    <a16:creationId xmlns:a16="http://schemas.microsoft.com/office/drawing/2014/main" id="{B4BB6C4D-BB83-46E1-A110-92EED0A74A47}"/>
                  </a:ext>
                </a:extLst>
              </p:cNvPr>
              <p:cNvGrpSpPr>
                <a:grpSpLocks noChangeAspect="1"/>
              </p:cNvGrpSpPr>
              <p:nvPr/>
            </p:nvGrpSpPr>
            <p:grpSpPr bwMode="auto">
              <a:xfrm>
                <a:off x="6771293" y="3651014"/>
                <a:ext cx="442672" cy="357956"/>
                <a:chOff x="3469" y="1860"/>
                <a:chExt cx="742" cy="600"/>
              </a:xfrm>
              <a:solidFill>
                <a:schemeClr val="bg1"/>
              </a:solidFill>
            </p:grpSpPr>
            <p:sp>
              <p:nvSpPr>
                <p:cNvPr id="57" name="Freeform 31">
                  <a:extLst>
                    <a:ext uri="{FF2B5EF4-FFF2-40B4-BE49-F238E27FC236}">
                      <a16:creationId xmlns:a16="http://schemas.microsoft.com/office/drawing/2014/main" id="{1C6E5023-2B52-4913-9E4B-A45ED1D71BCC}"/>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58" name="Freeform 32">
                  <a:extLst>
                    <a:ext uri="{FF2B5EF4-FFF2-40B4-BE49-F238E27FC236}">
                      <a16:creationId xmlns:a16="http://schemas.microsoft.com/office/drawing/2014/main" id="{61A1E3C9-0703-4E92-BA3D-EA05EEF04DCA}"/>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59" name="Freeform 33">
                  <a:extLst>
                    <a:ext uri="{FF2B5EF4-FFF2-40B4-BE49-F238E27FC236}">
                      <a16:creationId xmlns:a16="http://schemas.microsoft.com/office/drawing/2014/main" id="{433E65A0-2A08-46A2-9476-6B18BE4B8AB6}"/>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0" name="Oval 34">
                  <a:extLst>
                    <a:ext uri="{FF2B5EF4-FFF2-40B4-BE49-F238E27FC236}">
                      <a16:creationId xmlns:a16="http://schemas.microsoft.com/office/drawing/2014/main" id="{3BD10BE7-3D34-4496-97B5-577B35B14A2E}"/>
                    </a:ext>
                  </a:extLst>
                </p:cNvPr>
                <p:cNvSpPr>
                  <a:spLocks noChangeArrowheads="1"/>
                </p:cNvSpPr>
                <p:nvPr/>
              </p:nvSpPr>
              <p:spPr bwMode="auto">
                <a:xfrm>
                  <a:off x="3768" y="1860"/>
                  <a:ext cx="144" cy="14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1" name="Oval 35">
                  <a:extLst>
                    <a:ext uri="{FF2B5EF4-FFF2-40B4-BE49-F238E27FC236}">
                      <a16:creationId xmlns:a16="http://schemas.microsoft.com/office/drawing/2014/main" id="{EBB9D924-D151-4613-9B57-86C80BEA71E5}"/>
                    </a:ext>
                  </a:extLst>
                </p:cNvPr>
                <p:cNvSpPr>
                  <a:spLocks noChangeArrowheads="1"/>
                </p:cNvSpPr>
                <p:nvPr/>
              </p:nvSpPr>
              <p:spPr bwMode="auto">
                <a:xfrm>
                  <a:off x="3604" y="2039"/>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2" name="Oval 36">
                  <a:extLst>
                    <a:ext uri="{FF2B5EF4-FFF2-40B4-BE49-F238E27FC236}">
                      <a16:creationId xmlns:a16="http://schemas.microsoft.com/office/drawing/2014/main" id="{386F2CF2-B185-4482-80DA-F9CF93C4D5EF}"/>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3" name="Oval 37">
                  <a:extLst>
                    <a:ext uri="{FF2B5EF4-FFF2-40B4-BE49-F238E27FC236}">
                      <a16:creationId xmlns:a16="http://schemas.microsoft.com/office/drawing/2014/main" id="{12DF67E0-B546-4E0D-B0F9-4007300C2D48}"/>
                    </a:ext>
                  </a:extLst>
                </p:cNvPr>
                <p:cNvSpPr>
                  <a:spLocks noChangeArrowheads="1"/>
                </p:cNvSpPr>
                <p:nvPr/>
              </p:nvSpPr>
              <p:spPr bwMode="auto">
                <a:xfrm>
                  <a:off x="3768" y="2314"/>
                  <a:ext cx="144"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4" name="Oval 38">
                  <a:extLst>
                    <a:ext uri="{FF2B5EF4-FFF2-40B4-BE49-F238E27FC236}">
                      <a16:creationId xmlns:a16="http://schemas.microsoft.com/office/drawing/2014/main" id="{82432A88-66C0-4BB6-B12E-2ADC92A7FDA0}"/>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5" name="Oval 39">
                  <a:extLst>
                    <a:ext uri="{FF2B5EF4-FFF2-40B4-BE49-F238E27FC236}">
                      <a16:creationId xmlns:a16="http://schemas.microsoft.com/office/drawing/2014/main" id="{38EDE53F-B7EF-44DA-A545-CCE29886D76C}"/>
                    </a:ext>
                  </a:extLst>
                </p:cNvPr>
                <p:cNvSpPr>
                  <a:spLocks noChangeArrowheads="1"/>
                </p:cNvSpPr>
                <p:nvPr/>
              </p:nvSpPr>
              <p:spPr bwMode="auto">
                <a:xfrm>
                  <a:off x="4066" y="2314"/>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grpSp>
      </p:grpSp>
      <p:grpSp>
        <p:nvGrpSpPr>
          <p:cNvPr id="15" name="Group 14">
            <a:extLst>
              <a:ext uri="{FF2B5EF4-FFF2-40B4-BE49-F238E27FC236}">
                <a16:creationId xmlns:a16="http://schemas.microsoft.com/office/drawing/2014/main" id="{2CED391F-1980-43F8-B223-B971144106A0}"/>
              </a:ext>
            </a:extLst>
          </p:cNvPr>
          <p:cNvGrpSpPr/>
          <p:nvPr/>
        </p:nvGrpSpPr>
        <p:grpSpPr>
          <a:xfrm>
            <a:off x="6785097" y="5019439"/>
            <a:ext cx="4063796" cy="666065"/>
            <a:chOff x="6651795" y="4921466"/>
            <a:chExt cx="3984475" cy="653064"/>
          </a:xfrm>
        </p:grpSpPr>
        <p:sp>
          <p:nvSpPr>
            <p:cNvPr id="5" name="Rectangle 4">
              <a:extLst>
                <a:ext uri="{FF2B5EF4-FFF2-40B4-BE49-F238E27FC236}">
                  <a16:creationId xmlns:a16="http://schemas.microsoft.com/office/drawing/2014/main" id="{06F8F31D-9C73-4503-998D-C9F1193731EC}"/>
                </a:ext>
              </a:extLst>
            </p:cNvPr>
            <p:cNvSpPr/>
            <p:nvPr/>
          </p:nvSpPr>
          <p:spPr>
            <a:xfrm>
              <a:off x="7434033" y="4924833"/>
              <a:ext cx="3202237" cy="374846"/>
            </a:xfrm>
            <a:prstGeom prst="rect">
              <a:avLst/>
            </a:prstGeom>
          </p:spPr>
          <p:txBody>
            <a:bodyPr wrap="square">
              <a:spAutoFit/>
            </a:bodyPr>
            <a:lstStyle/>
            <a:p>
              <a:pPr defTabSz="951121">
                <a:spcBef>
                  <a:spcPct val="20000"/>
                </a:spcBef>
                <a:spcAft>
                  <a:spcPts val="612"/>
                </a:spcAft>
                <a:buSzPct val="90000"/>
                <a:defRPr/>
              </a:pPr>
              <a:r>
                <a:rPr lang="en-US" sz="1836">
                  <a:gradFill>
                    <a:gsLst>
                      <a:gs pos="23466">
                        <a:srgbClr val="1A1A1A"/>
                      </a:gs>
                      <a:gs pos="56000">
                        <a:srgbClr val="1A1A1A"/>
                      </a:gs>
                    </a:gsLst>
                    <a:lin ang="5400000" scaled="0"/>
                  </a:gradFill>
                  <a:latin typeface="Segoe UI"/>
                </a:rPr>
                <a:t>Application Modernization</a:t>
              </a:r>
            </a:p>
          </p:txBody>
        </p:sp>
        <p:grpSp>
          <p:nvGrpSpPr>
            <p:cNvPr id="11" name="Group 10">
              <a:extLst>
                <a:ext uri="{FF2B5EF4-FFF2-40B4-BE49-F238E27FC236}">
                  <a16:creationId xmlns:a16="http://schemas.microsoft.com/office/drawing/2014/main" id="{55B69A54-139B-4557-8B7A-02F305EDAC24}"/>
                </a:ext>
              </a:extLst>
            </p:cNvPr>
            <p:cNvGrpSpPr/>
            <p:nvPr/>
          </p:nvGrpSpPr>
          <p:grpSpPr>
            <a:xfrm>
              <a:off x="6651795" y="4921466"/>
              <a:ext cx="653064" cy="653064"/>
              <a:chOff x="6651795" y="4921466"/>
              <a:chExt cx="653064" cy="653064"/>
            </a:xfrm>
          </p:grpSpPr>
          <p:sp>
            <p:nvSpPr>
              <p:cNvPr id="26" name="Oval 25">
                <a:extLst>
                  <a:ext uri="{FF2B5EF4-FFF2-40B4-BE49-F238E27FC236}">
                    <a16:creationId xmlns:a16="http://schemas.microsoft.com/office/drawing/2014/main" id="{48010A8B-81C9-4B0E-BA51-E69A4FE706F6}"/>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grpSp>
            <p:nvGrpSpPr>
              <p:cNvPr id="2" name="Group 1">
                <a:extLst>
                  <a:ext uri="{FF2B5EF4-FFF2-40B4-BE49-F238E27FC236}">
                    <a16:creationId xmlns:a16="http://schemas.microsoft.com/office/drawing/2014/main" id="{DD853D5C-0279-403F-9E43-C0E42F05B196}"/>
                  </a:ext>
                </a:extLst>
              </p:cNvPr>
              <p:cNvGrpSpPr/>
              <p:nvPr/>
            </p:nvGrpSpPr>
            <p:grpSpPr>
              <a:xfrm>
                <a:off x="6749111" y="5015156"/>
                <a:ext cx="467847" cy="458436"/>
                <a:chOff x="6749111" y="5062781"/>
                <a:chExt cx="467847" cy="458436"/>
              </a:xfrm>
            </p:grpSpPr>
            <p:pic>
              <p:nvPicPr>
                <p:cNvPr id="66" name="Graphic 65">
                  <a:extLst>
                    <a:ext uri="{FF2B5EF4-FFF2-40B4-BE49-F238E27FC236}">
                      <a16:creationId xmlns:a16="http://schemas.microsoft.com/office/drawing/2014/main" id="{24C913B5-9992-47A8-BC5B-4FEDE1251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11" y="5062781"/>
                  <a:ext cx="467847" cy="287906"/>
                </a:xfrm>
                <a:prstGeom prst="rect">
                  <a:avLst/>
                </a:prstGeom>
              </p:spPr>
            </p:pic>
            <p:grpSp>
              <p:nvGrpSpPr>
                <p:cNvPr id="39" name="Connection_Network">
                  <a:extLst>
                    <a:ext uri="{FF2B5EF4-FFF2-40B4-BE49-F238E27FC236}">
                      <a16:creationId xmlns:a16="http://schemas.microsoft.com/office/drawing/2014/main" id="{D42F74B8-4BB2-419B-9A7C-F05F27640136}"/>
                    </a:ext>
                  </a:extLst>
                </p:cNvPr>
                <p:cNvGrpSpPr/>
                <p:nvPr/>
              </p:nvGrpSpPr>
              <p:grpSpPr>
                <a:xfrm>
                  <a:off x="6841846" y="5238974"/>
                  <a:ext cx="274816" cy="282243"/>
                  <a:chOff x="5736811" y="1678877"/>
                  <a:chExt cx="704850" cy="723900"/>
                </a:xfrm>
                <a:gradFill>
                  <a:gsLst>
                    <a:gs pos="36000">
                      <a:schemeClr val="bg1"/>
                    </a:gs>
                    <a:gs pos="38000">
                      <a:schemeClr val="bg1"/>
                    </a:gs>
                    <a:gs pos="39000">
                      <a:schemeClr val="accent2"/>
                    </a:gs>
                  </a:gsLst>
                  <a:lin ang="5400000" scaled="1"/>
                </a:gradFill>
              </p:grpSpPr>
              <p:sp>
                <p:nvSpPr>
                  <p:cNvPr id="40" name="Freeform: Shape 39">
                    <a:extLst>
                      <a:ext uri="{FF2B5EF4-FFF2-40B4-BE49-F238E27FC236}">
                        <a16:creationId xmlns:a16="http://schemas.microsoft.com/office/drawing/2014/main" id="{77D022FF-3D82-4938-B2CA-DE54DBEE5055}"/>
                      </a:ext>
                    </a:extLst>
                  </p:cNvPr>
                  <p:cNvSpPr/>
                  <p:nvPr/>
                </p:nvSpPr>
                <p:spPr>
                  <a:xfrm>
                    <a:off x="6059232" y="1786033"/>
                    <a:ext cx="190500" cy="219075"/>
                  </a:xfrm>
                  <a:custGeom>
                    <a:avLst/>
                    <a:gdLst/>
                    <a:ahLst/>
                    <a:cxnLst/>
                    <a:rect l="0" t="0" r="0" b="0"/>
                    <a:pathLst>
                      <a:path w="190500" h="219075">
                        <a:moveTo>
                          <a:pt x="187166" y="159544"/>
                        </a:moveTo>
                        <a:cubicBezTo>
                          <a:pt x="181451" y="144304"/>
                          <a:pt x="166211" y="132874"/>
                          <a:pt x="148114" y="132874"/>
                        </a:cubicBezTo>
                        <a:cubicBezTo>
                          <a:pt x="130016" y="132874"/>
                          <a:pt x="114776" y="144304"/>
                          <a:pt x="109061" y="159544"/>
                        </a:cubicBezTo>
                        <a:lnTo>
                          <a:pt x="64294" y="159544"/>
                        </a:lnTo>
                        <a:lnTo>
                          <a:pt x="64294" y="88106"/>
                        </a:lnTo>
                        <a:cubicBezTo>
                          <a:pt x="79534" y="81439"/>
                          <a:pt x="90964" y="67151"/>
                          <a:pt x="90964" y="49054"/>
                        </a:cubicBezTo>
                        <a:cubicBezTo>
                          <a:pt x="90964" y="25241"/>
                          <a:pt x="71914" y="7144"/>
                          <a:pt x="49054" y="7144"/>
                        </a:cubicBezTo>
                        <a:cubicBezTo>
                          <a:pt x="26194" y="7144"/>
                          <a:pt x="7144" y="26194"/>
                          <a:pt x="7144" y="49054"/>
                        </a:cubicBezTo>
                        <a:cubicBezTo>
                          <a:pt x="7144" y="67151"/>
                          <a:pt x="18574" y="82391"/>
                          <a:pt x="33814" y="88106"/>
                        </a:cubicBezTo>
                        <a:lnTo>
                          <a:pt x="33814" y="175736"/>
                        </a:lnTo>
                        <a:lnTo>
                          <a:pt x="49054" y="190976"/>
                        </a:lnTo>
                        <a:lnTo>
                          <a:pt x="109061" y="190976"/>
                        </a:lnTo>
                        <a:cubicBezTo>
                          <a:pt x="115729" y="206216"/>
                          <a:pt x="130016" y="217646"/>
                          <a:pt x="148114" y="217646"/>
                        </a:cubicBezTo>
                        <a:cubicBezTo>
                          <a:pt x="166211" y="217646"/>
                          <a:pt x="181451" y="206216"/>
                          <a:pt x="187166" y="190976"/>
                        </a:cubicBezTo>
                        <a:lnTo>
                          <a:pt x="188119" y="190976"/>
                        </a:lnTo>
                        <a:lnTo>
                          <a:pt x="188119" y="188119"/>
                        </a:lnTo>
                        <a:cubicBezTo>
                          <a:pt x="189071" y="184309"/>
                          <a:pt x="190024" y="180499"/>
                          <a:pt x="190024" y="175736"/>
                        </a:cubicBezTo>
                        <a:cubicBezTo>
                          <a:pt x="190024" y="170974"/>
                          <a:pt x="189071" y="167164"/>
                          <a:pt x="188119" y="163354"/>
                        </a:cubicBezTo>
                        <a:lnTo>
                          <a:pt x="188119" y="159544"/>
                        </a:lnTo>
                        <a:lnTo>
                          <a:pt x="187166" y="159544"/>
                        </a:ln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1" name="Freeform: Shape 40">
                    <a:extLst>
                      <a:ext uri="{FF2B5EF4-FFF2-40B4-BE49-F238E27FC236}">
                        <a16:creationId xmlns:a16="http://schemas.microsoft.com/office/drawing/2014/main" id="{929EC85E-0B02-455F-B838-4D4CE9A09AA5}"/>
                      </a:ext>
                    </a:extLst>
                  </p:cNvPr>
                  <p:cNvSpPr/>
                  <p:nvPr/>
                </p:nvSpPr>
                <p:spPr>
                  <a:xfrm>
                    <a:off x="5730620" y="1897476"/>
                    <a:ext cx="228600" cy="209550"/>
                  </a:xfrm>
                  <a:custGeom>
                    <a:avLst/>
                    <a:gdLst/>
                    <a:ahLst/>
                    <a:cxnLst/>
                    <a:rect l="0" t="0" r="0" b="0"/>
                    <a:pathLst>
                      <a:path w="228600" h="209550">
                        <a:moveTo>
                          <a:pt x="48101" y="91916"/>
                        </a:moveTo>
                        <a:cubicBezTo>
                          <a:pt x="66199" y="91916"/>
                          <a:pt x="81439" y="80486"/>
                          <a:pt x="87154" y="65246"/>
                        </a:cubicBezTo>
                        <a:lnTo>
                          <a:pt x="165259" y="65246"/>
                        </a:lnTo>
                        <a:lnTo>
                          <a:pt x="165259" y="123349"/>
                        </a:lnTo>
                        <a:cubicBezTo>
                          <a:pt x="150019" y="130016"/>
                          <a:pt x="138589" y="144304"/>
                          <a:pt x="138589" y="162401"/>
                        </a:cubicBezTo>
                        <a:cubicBezTo>
                          <a:pt x="138589" y="186214"/>
                          <a:pt x="157639" y="204311"/>
                          <a:pt x="180499" y="204311"/>
                        </a:cubicBezTo>
                        <a:cubicBezTo>
                          <a:pt x="204311" y="204311"/>
                          <a:pt x="222409" y="185261"/>
                          <a:pt x="222409" y="162401"/>
                        </a:cubicBezTo>
                        <a:cubicBezTo>
                          <a:pt x="222409" y="144304"/>
                          <a:pt x="210979" y="129064"/>
                          <a:pt x="195739" y="123349"/>
                        </a:cubicBezTo>
                        <a:lnTo>
                          <a:pt x="195739" y="49054"/>
                        </a:lnTo>
                        <a:lnTo>
                          <a:pt x="180499" y="33814"/>
                        </a:lnTo>
                        <a:lnTo>
                          <a:pt x="88106" y="33814"/>
                        </a:lnTo>
                        <a:cubicBezTo>
                          <a:pt x="82391" y="18574"/>
                          <a:pt x="67151" y="7144"/>
                          <a:pt x="49054" y="7144"/>
                        </a:cubicBezTo>
                        <a:cubicBezTo>
                          <a:pt x="25241" y="7144"/>
                          <a:pt x="7144" y="26194"/>
                          <a:pt x="7144" y="49054"/>
                        </a:cubicBezTo>
                        <a:cubicBezTo>
                          <a:pt x="7144" y="71914"/>
                          <a:pt x="25241" y="91916"/>
                          <a:pt x="48101" y="9191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2" name="Freeform: Shape 41">
                    <a:extLst>
                      <a:ext uri="{FF2B5EF4-FFF2-40B4-BE49-F238E27FC236}">
                        <a16:creationId xmlns:a16="http://schemas.microsoft.com/office/drawing/2014/main" id="{C6485ED1-456B-489A-920A-2067FF0DFEA3}"/>
                      </a:ext>
                    </a:extLst>
                  </p:cNvPr>
                  <p:cNvSpPr/>
                  <p:nvPr/>
                </p:nvSpPr>
                <p:spPr>
                  <a:xfrm>
                    <a:off x="6091617" y="1840326"/>
                    <a:ext cx="266700" cy="266700"/>
                  </a:xfrm>
                  <a:custGeom>
                    <a:avLst/>
                    <a:gdLst/>
                    <a:ahLst/>
                    <a:cxnLst/>
                    <a:rect l="0" t="0" r="0" b="0"/>
                    <a:pathLst>
                      <a:path w="266700" h="266700">
                        <a:moveTo>
                          <a:pt x="216694" y="7144"/>
                        </a:moveTo>
                        <a:cubicBezTo>
                          <a:pt x="192881" y="7144"/>
                          <a:pt x="174784" y="26194"/>
                          <a:pt x="174784" y="49054"/>
                        </a:cubicBezTo>
                        <a:cubicBezTo>
                          <a:pt x="174784" y="66199"/>
                          <a:pt x="184309" y="80486"/>
                          <a:pt x="198596" y="87154"/>
                        </a:cubicBezTo>
                        <a:lnTo>
                          <a:pt x="198596" y="204311"/>
                        </a:lnTo>
                        <a:lnTo>
                          <a:pt x="88106" y="204311"/>
                        </a:lnTo>
                        <a:cubicBezTo>
                          <a:pt x="81439" y="189071"/>
                          <a:pt x="67151" y="177641"/>
                          <a:pt x="49054" y="177641"/>
                        </a:cubicBezTo>
                        <a:cubicBezTo>
                          <a:pt x="25241" y="177641"/>
                          <a:pt x="7144" y="196691"/>
                          <a:pt x="7144" y="219551"/>
                        </a:cubicBezTo>
                        <a:cubicBezTo>
                          <a:pt x="7144" y="242411"/>
                          <a:pt x="26194" y="261461"/>
                          <a:pt x="49054" y="261461"/>
                        </a:cubicBezTo>
                        <a:cubicBezTo>
                          <a:pt x="67151" y="261461"/>
                          <a:pt x="82391" y="250031"/>
                          <a:pt x="88106" y="234791"/>
                        </a:cubicBezTo>
                        <a:lnTo>
                          <a:pt x="214789" y="234791"/>
                        </a:lnTo>
                        <a:lnTo>
                          <a:pt x="230029" y="219551"/>
                        </a:lnTo>
                        <a:lnTo>
                          <a:pt x="230029" y="89059"/>
                        </a:lnTo>
                        <a:cubicBezTo>
                          <a:pt x="247174" y="83344"/>
                          <a:pt x="259556" y="68104"/>
                          <a:pt x="259556" y="49054"/>
                        </a:cubicBezTo>
                        <a:cubicBezTo>
                          <a:pt x="259556" y="26194"/>
                          <a:pt x="240506" y="7144"/>
                          <a:pt x="216694" y="714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3" name="Freeform: Shape 42">
                    <a:extLst>
                      <a:ext uri="{FF2B5EF4-FFF2-40B4-BE49-F238E27FC236}">
                        <a16:creationId xmlns:a16="http://schemas.microsoft.com/office/drawing/2014/main" id="{E8E69128-CCD7-4668-9E57-3AFF6AC18E67}"/>
                      </a:ext>
                    </a:extLst>
                  </p:cNvPr>
                  <p:cNvSpPr/>
                  <p:nvPr/>
                </p:nvSpPr>
                <p:spPr>
                  <a:xfrm>
                    <a:off x="6174485" y="1731741"/>
                    <a:ext cx="266700" cy="333375"/>
                  </a:xfrm>
                  <a:custGeom>
                    <a:avLst/>
                    <a:gdLst/>
                    <a:ahLst/>
                    <a:cxnLst/>
                    <a:rect l="0" t="0" r="0" b="0"/>
                    <a:pathLst>
                      <a:path w="266700" h="333375">
                        <a:moveTo>
                          <a:pt x="236696" y="247174"/>
                        </a:moveTo>
                        <a:lnTo>
                          <a:pt x="236696" y="87154"/>
                        </a:lnTo>
                        <a:lnTo>
                          <a:pt x="231934" y="76676"/>
                        </a:lnTo>
                        <a:lnTo>
                          <a:pt x="193834" y="38576"/>
                        </a:lnTo>
                        <a:lnTo>
                          <a:pt x="183356" y="33814"/>
                        </a:lnTo>
                        <a:lnTo>
                          <a:pt x="88106" y="33814"/>
                        </a:lnTo>
                        <a:cubicBezTo>
                          <a:pt x="81439" y="18574"/>
                          <a:pt x="67151" y="7144"/>
                          <a:pt x="49054" y="7144"/>
                        </a:cubicBezTo>
                        <a:cubicBezTo>
                          <a:pt x="25241" y="7144"/>
                          <a:pt x="7144" y="26194"/>
                          <a:pt x="7144" y="49054"/>
                        </a:cubicBezTo>
                        <a:cubicBezTo>
                          <a:pt x="7144" y="71914"/>
                          <a:pt x="26194" y="90964"/>
                          <a:pt x="49054" y="90964"/>
                        </a:cubicBezTo>
                        <a:cubicBezTo>
                          <a:pt x="67151" y="90964"/>
                          <a:pt x="82391" y="79534"/>
                          <a:pt x="88106" y="64294"/>
                        </a:cubicBezTo>
                        <a:lnTo>
                          <a:pt x="176689" y="64294"/>
                        </a:lnTo>
                        <a:lnTo>
                          <a:pt x="205264" y="92869"/>
                        </a:lnTo>
                        <a:lnTo>
                          <a:pt x="205264" y="246221"/>
                        </a:lnTo>
                        <a:cubicBezTo>
                          <a:pt x="190024" y="252889"/>
                          <a:pt x="178594" y="267176"/>
                          <a:pt x="178594" y="285274"/>
                        </a:cubicBezTo>
                        <a:cubicBezTo>
                          <a:pt x="178594" y="309086"/>
                          <a:pt x="197644" y="327184"/>
                          <a:pt x="220504" y="327184"/>
                        </a:cubicBezTo>
                        <a:cubicBezTo>
                          <a:pt x="243364" y="327184"/>
                          <a:pt x="262414" y="308134"/>
                          <a:pt x="262414" y="285274"/>
                        </a:cubicBezTo>
                        <a:cubicBezTo>
                          <a:pt x="263366" y="268129"/>
                          <a:pt x="251936" y="252889"/>
                          <a:pt x="236696" y="24717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4" name="Freeform: Shape 43">
                    <a:extLst>
                      <a:ext uri="{FF2B5EF4-FFF2-40B4-BE49-F238E27FC236}">
                        <a16:creationId xmlns:a16="http://schemas.microsoft.com/office/drawing/2014/main" id="{A01E61E7-B2CD-4015-ABA6-2D4351361B1E}"/>
                      </a:ext>
                    </a:extLst>
                  </p:cNvPr>
                  <p:cNvSpPr/>
                  <p:nvPr/>
                </p:nvSpPr>
                <p:spPr>
                  <a:xfrm>
                    <a:off x="5883020" y="1671733"/>
                    <a:ext cx="266700" cy="95250"/>
                  </a:xfrm>
                  <a:custGeom>
                    <a:avLst/>
                    <a:gdLst/>
                    <a:ahLst/>
                    <a:cxnLst/>
                    <a:rect l="0" t="0" r="0" b="0"/>
                    <a:pathLst>
                      <a:path w="266700" h="95250">
                        <a:moveTo>
                          <a:pt x="49054" y="91916"/>
                        </a:moveTo>
                        <a:cubicBezTo>
                          <a:pt x="67151" y="91916"/>
                          <a:pt x="82391" y="80486"/>
                          <a:pt x="88106" y="65246"/>
                        </a:cubicBezTo>
                        <a:lnTo>
                          <a:pt x="185261" y="65246"/>
                        </a:lnTo>
                        <a:cubicBezTo>
                          <a:pt x="191929" y="80486"/>
                          <a:pt x="206216" y="91916"/>
                          <a:pt x="224314" y="91916"/>
                        </a:cubicBezTo>
                        <a:cubicBezTo>
                          <a:pt x="248126" y="91916"/>
                          <a:pt x="266224" y="72866"/>
                          <a:pt x="266224" y="50006"/>
                        </a:cubicBezTo>
                        <a:cubicBezTo>
                          <a:pt x="266224" y="27146"/>
                          <a:pt x="248126" y="7144"/>
                          <a:pt x="225266" y="7144"/>
                        </a:cubicBezTo>
                        <a:cubicBezTo>
                          <a:pt x="207169" y="7144"/>
                          <a:pt x="191929" y="18574"/>
                          <a:pt x="186214" y="33814"/>
                        </a:cubicBezTo>
                        <a:lnTo>
                          <a:pt x="89059" y="33814"/>
                        </a:lnTo>
                        <a:cubicBezTo>
                          <a:pt x="82391" y="18574"/>
                          <a:pt x="67151" y="7144"/>
                          <a:pt x="49054" y="7144"/>
                        </a:cubicBezTo>
                        <a:cubicBezTo>
                          <a:pt x="25241" y="7144"/>
                          <a:pt x="7144" y="26194"/>
                          <a:pt x="7144" y="49054"/>
                        </a:cubicBezTo>
                        <a:cubicBezTo>
                          <a:pt x="7144" y="71914"/>
                          <a:pt x="26194" y="91916"/>
                          <a:pt x="49054" y="9191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5" name="Freeform: Shape 44">
                    <a:extLst>
                      <a:ext uri="{FF2B5EF4-FFF2-40B4-BE49-F238E27FC236}">
                        <a16:creationId xmlns:a16="http://schemas.microsoft.com/office/drawing/2014/main" id="{2E5BB932-4715-49E0-AC68-C21DB340E0B1}"/>
                      </a:ext>
                    </a:extLst>
                  </p:cNvPr>
                  <p:cNvSpPr/>
                  <p:nvPr/>
                </p:nvSpPr>
                <p:spPr>
                  <a:xfrm>
                    <a:off x="5807772" y="1782223"/>
                    <a:ext cx="266700" cy="323850"/>
                  </a:xfrm>
                  <a:custGeom>
                    <a:avLst/>
                    <a:gdLst/>
                    <a:ahLst/>
                    <a:cxnLst/>
                    <a:rect l="0" t="0" r="0" b="0"/>
                    <a:pathLst>
                      <a:path w="266700" h="323850">
                        <a:moveTo>
                          <a:pt x="49054" y="91916"/>
                        </a:moveTo>
                        <a:cubicBezTo>
                          <a:pt x="67151" y="91916"/>
                          <a:pt x="82391" y="80486"/>
                          <a:pt x="88106" y="65246"/>
                        </a:cubicBezTo>
                        <a:lnTo>
                          <a:pt x="202406" y="65246"/>
                        </a:lnTo>
                        <a:lnTo>
                          <a:pt x="202406" y="239554"/>
                        </a:lnTo>
                        <a:cubicBezTo>
                          <a:pt x="187166" y="246221"/>
                          <a:pt x="175736" y="260509"/>
                          <a:pt x="175736" y="278606"/>
                        </a:cubicBezTo>
                        <a:cubicBezTo>
                          <a:pt x="175736" y="302419"/>
                          <a:pt x="194786" y="320516"/>
                          <a:pt x="217646" y="320516"/>
                        </a:cubicBezTo>
                        <a:cubicBezTo>
                          <a:pt x="241459" y="320516"/>
                          <a:pt x="259556" y="301466"/>
                          <a:pt x="259556" y="278606"/>
                        </a:cubicBezTo>
                        <a:cubicBezTo>
                          <a:pt x="259556" y="260509"/>
                          <a:pt x="248126" y="245269"/>
                          <a:pt x="232886" y="239554"/>
                        </a:cubicBezTo>
                        <a:lnTo>
                          <a:pt x="232886" y="49054"/>
                        </a:lnTo>
                        <a:lnTo>
                          <a:pt x="217646" y="33814"/>
                        </a:lnTo>
                        <a:lnTo>
                          <a:pt x="88106" y="33814"/>
                        </a:lnTo>
                        <a:cubicBezTo>
                          <a:pt x="81439" y="18574"/>
                          <a:pt x="67151" y="7144"/>
                          <a:pt x="49054" y="7144"/>
                        </a:cubicBezTo>
                        <a:cubicBezTo>
                          <a:pt x="25241" y="7144"/>
                          <a:pt x="7144" y="26194"/>
                          <a:pt x="7144" y="49054"/>
                        </a:cubicBezTo>
                        <a:cubicBezTo>
                          <a:pt x="7144" y="71914"/>
                          <a:pt x="25241" y="91916"/>
                          <a:pt x="49054" y="9191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6" name="Freeform: Shape 45">
                    <a:extLst>
                      <a:ext uri="{FF2B5EF4-FFF2-40B4-BE49-F238E27FC236}">
                        <a16:creationId xmlns:a16="http://schemas.microsoft.com/office/drawing/2014/main" id="{17668D10-9056-4B7D-95E9-D2CE45C3B39C}"/>
                      </a:ext>
                    </a:extLst>
                  </p:cNvPr>
                  <p:cNvSpPr/>
                  <p:nvPr/>
                </p:nvSpPr>
                <p:spPr>
                  <a:xfrm>
                    <a:off x="5731572" y="2021301"/>
                    <a:ext cx="390525" cy="190500"/>
                  </a:xfrm>
                  <a:custGeom>
                    <a:avLst/>
                    <a:gdLst/>
                    <a:ahLst/>
                    <a:cxnLst/>
                    <a:rect l="0" t="0" r="0" b="0"/>
                    <a:pathLst>
                      <a:path w="390525" h="190500">
                        <a:moveTo>
                          <a:pt x="342424" y="99536"/>
                        </a:moveTo>
                        <a:cubicBezTo>
                          <a:pt x="324326" y="99536"/>
                          <a:pt x="309086" y="110966"/>
                          <a:pt x="303371" y="126206"/>
                        </a:cubicBezTo>
                        <a:lnTo>
                          <a:pt x="150971" y="126206"/>
                        </a:lnTo>
                        <a:lnTo>
                          <a:pt x="88106" y="63341"/>
                        </a:lnTo>
                        <a:cubicBezTo>
                          <a:pt x="90011" y="58579"/>
                          <a:pt x="90964" y="54769"/>
                          <a:pt x="90964" y="49054"/>
                        </a:cubicBezTo>
                        <a:cubicBezTo>
                          <a:pt x="90964" y="25241"/>
                          <a:pt x="71914" y="7144"/>
                          <a:pt x="49054" y="7144"/>
                        </a:cubicBezTo>
                        <a:cubicBezTo>
                          <a:pt x="25241" y="7144"/>
                          <a:pt x="7144" y="26194"/>
                          <a:pt x="7144" y="49054"/>
                        </a:cubicBezTo>
                        <a:cubicBezTo>
                          <a:pt x="7144" y="71914"/>
                          <a:pt x="26194" y="90964"/>
                          <a:pt x="49054" y="90964"/>
                        </a:cubicBezTo>
                        <a:cubicBezTo>
                          <a:pt x="55721" y="90964"/>
                          <a:pt x="62389" y="89059"/>
                          <a:pt x="68104" y="86201"/>
                        </a:cubicBezTo>
                        <a:lnTo>
                          <a:pt x="133826" y="151924"/>
                        </a:lnTo>
                        <a:lnTo>
                          <a:pt x="144304" y="156686"/>
                        </a:lnTo>
                        <a:lnTo>
                          <a:pt x="303371" y="156686"/>
                        </a:lnTo>
                        <a:cubicBezTo>
                          <a:pt x="310039" y="171926"/>
                          <a:pt x="324326" y="183356"/>
                          <a:pt x="342424" y="183356"/>
                        </a:cubicBezTo>
                        <a:cubicBezTo>
                          <a:pt x="366236" y="183356"/>
                          <a:pt x="384334" y="164306"/>
                          <a:pt x="384334" y="141446"/>
                        </a:cubicBezTo>
                        <a:cubicBezTo>
                          <a:pt x="384334" y="118586"/>
                          <a:pt x="365284" y="99536"/>
                          <a:pt x="342424" y="9953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7" name="Freeform: Shape 46">
                    <a:extLst>
                      <a:ext uri="{FF2B5EF4-FFF2-40B4-BE49-F238E27FC236}">
                        <a16:creationId xmlns:a16="http://schemas.microsoft.com/office/drawing/2014/main" id="{2D731669-DA2D-480A-9FDC-8283D79A0C42}"/>
                      </a:ext>
                    </a:extLst>
                  </p:cNvPr>
                  <p:cNvSpPr/>
                  <p:nvPr/>
                </p:nvSpPr>
                <p:spPr>
                  <a:xfrm>
                    <a:off x="6144005" y="2114646"/>
                    <a:ext cx="95250" cy="295275"/>
                  </a:xfrm>
                  <a:custGeom>
                    <a:avLst/>
                    <a:gdLst/>
                    <a:ahLst/>
                    <a:cxnLst/>
                    <a:rect l="0" t="0" r="0" b="0"/>
                    <a:pathLst>
                      <a:path w="95250" h="2952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210026"/>
                        </a:lnTo>
                        <a:cubicBezTo>
                          <a:pt x="18574" y="216694"/>
                          <a:pt x="7144" y="230981"/>
                          <a:pt x="7144" y="249079"/>
                        </a:cubicBezTo>
                        <a:cubicBezTo>
                          <a:pt x="7144" y="272891"/>
                          <a:pt x="26194" y="290989"/>
                          <a:pt x="49054" y="290989"/>
                        </a:cubicBezTo>
                        <a:cubicBezTo>
                          <a:pt x="72866" y="290989"/>
                          <a:pt x="90964" y="271939"/>
                          <a:pt x="90964" y="249079"/>
                        </a:cubicBezTo>
                        <a:cubicBezTo>
                          <a:pt x="90964" y="230981"/>
                          <a:pt x="79534" y="215741"/>
                          <a:pt x="64294" y="210026"/>
                        </a:cubicBezTo>
                        <a:lnTo>
                          <a:pt x="64294" y="88106"/>
                        </a:lnTo>
                        <a:cubicBezTo>
                          <a:pt x="79534" y="82391"/>
                          <a:pt x="90964" y="67151"/>
                          <a:pt x="90964" y="4905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8" name="Freeform: Shape 47">
                    <a:extLst>
                      <a:ext uri="{FF2B5EF4-FFF2-40B4-BE49-F238E27FC236}">
                        <a16:creationId xmlns:a16="http://schemas.microsoft.com/office/drawing/2014/main" id="{6C0C81C8-FDED-4E32-958B-A926164171D2}"/>
                      </a:ext>
                    </a:extLst>
                  </p:cNvPr>
                  <p:cNvSpPr/>
                  <p:nvPr/>
                </p:nvSpPr>
                <p:spPr>
                  <a:xfrm>
                    <a:off x="6257352" y="2114646"/>
                    <a:ext cx="95250" cy="219075"/>
                  </a:xfrm>
                  <a:custGeom>
                    <a:avLst/>
                    <a:gdLst/>
                    <a:ahLst/>
                    <a:cxnLst/>
                    <a:rect l="0" t="0" r="0" b="0"/>
                    <a:pathLst>
                      <a:path w="95250" h="2190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137636"/>
                        </a:lnTo>
                        <a:cubicBezTo>
                          <a:pt x="18574" y="144304"/>
                          <a:pt x="7144" y="158591"/>
                          <a:pt x="7144" y="176689"/>
                        </a:cubicBezTo>
                        <a:cubicBezTo>
                          <a:pt x="7144" y="200501"/>
                          <a:pt x="26194" y="218599"/>
                          <a:pt x="49054" y="218599"/>
                        </a:cubicBezTo>
                        <a:cubicBezTo>
                          <a:pt x="72866" y="218599"/>
                          <a:pt x="90964" y="199549"/>
                          <a:pt x="90964" y="176689"/>
                        </a:cubicBezTo>
                        <a:cubicBezTo>
                          <a:pt x="90964" y="158591"/>
                          <a:pt x="79534" y="143351"/>
                          <a:pt x="64294" y="137636"/>
                        </a:cubicBezTo>
                        <a:lnTo>
                          <a:pt x="64294" y="88106"/>
                        </a:lnTo>
                        <a:cubicBezTo>
                          <a:pt x="79534" y="82391"/>
                          <a:pt x="90964" y="67151"/>
                          <a:pt x="90964" y="4905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grpSp>
          </p:grpSp>
        </p:grpSp>
      </p:grpSp>
      <p:grpSp>
        <p:nvGrpSpPr>
          <p:cNvPr id="13" name="Group 12">
            <a:extLst>
              <a:ext uri="{FF2B5EF4-FFF2-40B4-BE49-F238E27FC236}">
                <a16:creationId xmlns:a16="http://schemas.microsoft.com/office/drawing/2014/main" id="{B42BD60A-AA3F-4492-AB3C-9EDB9DD8A1B0}"/>
              </a:ext>
            </a:extLst>
          </p:cNvPr>
          <p:cNvGrpSpPr/>
          <p:nvPr/>
        </p:nvGrpSpPr>
        <p:grpSpPr>
          <a:xfrm>
            <a:off x="6785096" y="2173424"/>
            <a:ext cx="4309409" cy="666065"/>
            <a:chOff x="6651795" y="2131002"/>
            <a:chExt cx="4225294" cy="653064"/>
          </a:xfrm>
        </p:grpSpPr>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24468" y="2319035"/>
              <a:ext cx="3352621" cy="2825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Aft>
                  <a:spcPts val="612"/>
                </a:spcAft>
                <a:buNone/>
                <a:defRPr/>
              </a:pPr>
              <a:r>
                <a:rPr lang="en-US" sz="1836">
                  <a:gradFill>
                    <a:gsLst>
                      <a:gs pos="23466">
                        <a:srgbClr val="1A1A1A"/>
                      </a:gs>
                      <a:gs pos="56000">
                        <a:srgbClr val="1A1A1A"/>
                      </a:gs>
                    </a:gsLst>
                    <a:lin ang="5400000" scaled="0"/>
                  </a:gradFill>
                  <a:latin typeface="Segoe UI"/>
                </a:rPr>
                <a:t>Edge &amp; Disconnected</a:t>
              </a:r>
            </a:p>
          </p:txBody>
        </p:sp>
        <p:grpSp>
          <p:nvGrpSpPr>
            <p:cNvPr id="10" name="Group 9">
              <a:extLst>
                <a:ext uri="{FF2B5EF4-FFF2-40B4-BE49-F238E27FC236}">
                  <a16:creationId xmlns:a16="http://schemas.microsoft.com/office/drawing/2014/main" id="{9573A9AC-FBFA-4B4F-855C-925FF037FABC}"/>
                </a:ext>
              </a:extLst>
            </p:cNvPr>
            <p:cNvGrpSpPr/>
            <p:nvPr/>
          </p:nvGrpSpPr>
          <p:grpSpPr>
            <a:xfrm>
              <a:off x="6651795" y="2131002"/>
              <a:ext cx="653064" cy="653064"/>
              <a:chOff x="6651795" y="2131002"/>
              <a:chExt cx="653064" cy="653064"/>
            </a:xfrm>
          </p:grpSpPr>
          <p:sp>
            <p:nvSpPr>
              <p:cNvPr id="19" name="Oval 18">
                <a:extLst>
                  <a:ext uri="{FF2B5EF4-FFF2-40B4-BE49-F238E27FC236}">
                    <a16:creationId xmlns:a16="http://schemas.microsoft.com/office/drawing/2014/main" id="{29C8207B-A470-44F3-A90F-91389696C499}"/>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grpSp>
            <p:nvGrpSpPr>
              <p:cNvPr id="7" name="Group 6">
                <a:extLst>
                  <a:ext uri="{FF2B5EF4-FFF2-40B4-BE49-F238E27FC236}">
                    <a16:creationId xmlns:a16="http://schemas.microsoft.com/office/drawing/2014/main" id="{1532DBE5-F8EB-4118-B5FE-89D67A968E60}"/>
                  </a:ext>
                </a:extLst>
              </p:cNvPr>
              <p:cNvGrpSpPr/>
              <p:nvPr/>
            </p:nvGrpSpPr>
            <p:grpSpPr>
              <a:xfrm>
                <a:off x="6727608" y="2274993"/>
                <a:ext cx="502358" cy="343748"/>
                <a:chOff x="6717982" y="2274993"/>
                <a:chExt cx="502358" cy="343748"/>
              </a:xfrm>
            </p:grpSpPr>
            <p:sp>
              <p:nvSpPr>
                <p:cNvPr id="77" name="Freeform: Shape 76">
                  <a:extLst>
                    <a:ext uri="{FF2B5EF4-FFF2-40B4-BE49-F238E27FC236}">
                      <a16:creationId xmlns:a16="http://schemas.microsoft.com/office/drawing/2014/main" id="{ABCEB2CE-0D2A-42A4-830B-A4B09C63A64A}"/>
                    </a:ext>
                  </a:extLst>
                </p:cNvPr>
                <p:cNvSpPr/>
                <p:nvPr/>
              </p:nvSpPr>
              <p:spPr bwMode="auto">
                <a:xfrm>
                  <a:off x="6717982" y="2308623"/>
                  <a:ext cx="260345" cy="296227"/>
                </a:xfrm>
                <a:custGeom>
                  <a:avLst/>
                  <a:gdLst>
                    <a:gd name="connsiteX0" fmla="*/ 106968 w 260345"/>
                    <a:gd name="connsiteY0" fmla="*/ 0 h 296227"/>
                    <a:gd name="connsiteX1" fmla="*/ 106968 w 260345"/>
                    <a:gd name="connsiteY1" fmla="*/ 74295 h 296227"/>
                    <a:gd name="connsiteX2" fmla="*/ 260345 w 260345"/>
                    <a:gd name="connsiteY2" fmla="*/ 74295 h 296227"/>
                    <a:gd name="connsiteX3" fmla="*/ 260345 w 260345"/>
                    <a:gd name="connsiteY3" fmla="*/ 221932 h 296227"/>
                    <a:gd name="connsiteX4" fmla="*/ 106968 w 260345"/>
                    <a:gd name="connsiteY4" fmla="*/ 221932 h 296227"/>
                    <a:gd name="connsiteX5" fmla="*/ 106968 w 260345"/>
                    <a:gd name="connsiteY5" fmla="*/ 296227 h 296227"/>
                    <a:gd name="connsiteX6" fmla="*/ 0 w 260345"/>
                    <a:gd name="connsiteY6" fmla="*/ 147637 h 296227"/>
                    <a:gd name="connsiteX7" fmla="*/ 106968 w 260345"/>
                    <a:gd name="connsiteY7" fmla="*/ 0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45" h="296227">
                      <a:moveTo>
                        <a:pt x="106968" y="0"/>
                      </a:moveTo>
                      <a:lnTo>
                        <a:pt x="106968" y="74295"/>
                      </a:lnTo>
                      <a:lnTo>
                        <a:pt x="260345" y="74295"/>
                      </a:lnTo>
                      <a:lnTo>
                        <a:pt x="260345" y="221932"/>
                      </a:lnTo>
                      <a:lnTo>
                        <a:pt x="106968" y="221932"/>
                      </a:lnTo>
                      <a:lnTo>
                        <a:pt x="106968" y="296227"/>
                      </a:lnTo>
                      <a:lnTo>
                        <a:pt x="0" y="147637"/>
                      </a:lnTo>
                      <a:lnTo>
                        <a:pt x="106968" y="0"/>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Freeform: Shape 71">
                  <a:extLst>
                    <a:ext uri="{FF2B5EF4-FFF2-40B4-BE49-F238E27FC236}">
                      <a16:creationId xmlns:a16="http://schemas.microsoft.com/office/drawing/2014/main" id="{BC444EDB-8699-4222-B509-47F4935E8BE7}"/>
                    </a:ext>
                  </a:extLst>
                </p:cNvPr>
                <p:cNvSpPr/>
                <p:nvPr/>
              </p:nvSpPr>
              <p:spPr>
                <a:xfrm flipH="1">
                  <a:off x="6876592" y="2274993"/>
                  <a:ext cx="343748" cy="343748"/>
                </a:xfrm>
                <a:custGeom>
                  <a:avLst/>
                  <a:gdLst/>
                  <a:ahLst/>
                  <a:cxnLst/>
                  <a:rect l="0" t="0" r="0" b="0"/>
                  <a:pathLst>
                    <a:path w="600075" h="600075">
                      <a:moveTo>
                        <a:pt x="327184" y="415766"/>
                      </a:moveTo>
                      <a:cubicBezTo>
                        <a:pt x="243364" y="434816"/>
                        <a:pt x="170021" y="361474"/>
                        <a:pt x="188119" y="276701"/>
                      </a:cubicBezTo>
                      <a:cubicBezTo>
                        <a:pt x="197644" y="234791"/>
                        <a:pt x="231934" y="200501"/>
                        <a:pt x="273844" y="190976"/>
                      </a:cubicBezTo>
                      <a:cubicBezTo>
                        <a:pt x="357664" y="171926"/>
                        <a:pt x="431006" y="245269"/>
                        <a:pt x="412909" y="330041"/>
                      </a:cubicBezTo>
                      <a:cubicBezTo>
                        <a:pt x="404336" y="371951"/>
                        <a:pt x="370046" y="406241"/>
                        <a:pt x="327184" y="415766"/>
                      </a:cubicBezTo>
                      <a:close/>
                      <a:moveTo>
                        <a:pt x="594836" y="341471"/>
                      </a:moveTo>
                      <a:lnTo>
                        <a:pt x="594836" y="261461"/>
                      </a:lnTo>
                      <a:lnTo>
                        <a:pt x="509111" y="248126"/>
                      </a:lnTo>
                      <a:cubicBezTo>
                        <a:pt x="503396" y="229076"/>
                        <a:pt x="495776" y="210026"/>
                        <a:pt x="486251" y="193834"/>
                      </a:cubicBezTo>
                      <a:lnTo>
                        <a:pt x="537686" y="123349"/>
                      </a:lnTo>
                      <a:lnTo>
                        <a:pt x="480536" y="66199"/>
                      </a:lnTo>
                      <a:lnTo>
                        <a:pt x="409099" y="117634"/>
                      </a:lnTo>
                      <a:cubicBezTo>
                        <a:pt x="392906" y="108109"/>
                        <a:pt x="374809" y="100489"/>
                        <a:pt x="355759" y="95726"/>
                      </a:cubicBezTo>
                      <a:lnTo>
                        <a:pt x="341471" y="7144"/>
                      </a:lnTo>
                      <a:lnTo>
                        <a:pt x="261461" y="7144"/>
                      </a:lnTo>
                      <a:lnTo>
                        <a:pt x="247174" y="94774"/>
                      </a:lnTo>
                      <a:cubicBezTo>
                        <a:pt x="228124" y="99536"/>
                        <a:pt x="210026" y="107156"/>
                        <a:pt x="193834" y="116681"/>
                      </a:cubicBezTo>
                      <a:lnTo>
                        <a:pt x="121444" y="65246"/>
                      </a:lnTo>
                      <a:lnTo>
                        <a:pt x="64294" y="122396"/>
                      </a:lnTo>
                      <a:lnTo>
                        <a:pt x="115729" y="192881"/>
                      </a:lnTo>
                      <a:cubicBezTo>
                        <a:pt x="105251" y="210026"/>
                        <a:pt x="97631" y="228124"/>
                        <a:pt x="92869" y="247174"/>
                      </a:cubicBezTo>
                      <a:lnTo>
                        <a:pt x="7144" y="260509"/>
                      </a:lnTo>
                      <a:lnTo>
                        <a:pt x="7144" y="340519"/>
                      </a:lnTo>
                      <a:lnTo>
                        <a:pt x="91916" y="353854"/>
                      </a:lnTo>
                      <a:cubicBezTo>
                        <a:pt x="96679" y="373856"/>
                        <a:pt x="104299" y="392906"/>
                        <a:pt x="114776" y="411004"/>
                      </a:cubicBezTo>
                      <a:lnTo>
                        <a:pt x="65246" y="479584"/>
                      </a:lnTo>
                      <a:lnTo>
                        <a:pt x="122396" y="536734"/>
                      </a:lnTo>
                      <a:lnTo>
                        <a:pt x="190976" y="487204"/>
                      </a:lnTo>
                      <a:cubicBezTo>
                        <a:pt x="209074" y="497681"/>
                        <a:pt x="228124" y="506254"/>
                        <a:pt x="249079" y="511016"/>
                      </a:cubicBezTo>
                      <a:lnTo>
                        <a:pt x="262414" y="593884"/>
                      </a:lnTo>
                      <a:lnTo>
                        <a:pt x="342424" y="593884"/>
                      </a:lnTo>
                      <a:lnTo>
                        <a:pt x="355759" y="511016"/>
                      </a:lnTo>
                      <a:cubicBezTo>
                        <a:pt x="376714" y="505301"/>
                        <a:pt x="395764" y="497681"/>
                        <a:pt x="413861" y="487204"/>
                      </a:cubicBezTo>
                      <a:lnTo>
                        <a:pt x="482441" y="536734"/>
                      </a:lnTo>
                      <a:lnTo>
                        <a:pt x="539591" y="479584"/>
                      </a:lnTo>
                      <a:lnTo>
                        <a:pt x="490061" y="411004"/>
                      </a:lnTo>
                      <a:cubicBezTo>
                        <a:pt x="500539" y="393859"/>
                        <a:pt x="508159" y="373856"/>
                        <a:pt x="512921" y="353854"/>
                      </a:cubicBezTo>
                      <a:lnTo>
                        <a:pt x="594836" y="341471"/>
                      </a:lnTo>
                      <a:close/>
                    </a:path>
                  </a:pathLst>
                </a:custGeom>
                <a:solidFill>
                  <a:srgbClr val="0078D4"/>
                </a:solidFill>
                <a:ln w="9525" cap="flat">
                  <a:noFill/>
                  <a:prstDash val="solid"/>
                  <a:miter/>
                </a:ln>
              </p:spPr>
              <p:txBody>
                <a:bodyPr/>
                <a:lstStyle/>
                <a:p>
                  <a:pPr defTabSz="932563">
                    <a:defRPr/>
                  </a:pPr>
                  <a:endParaRPr lang="en-US">
                    <a:solidFill>
                      <a:srgbClr val="1A1A1A"/>
                    </a:solidFill>
                    <a:latin typeface="Segoe UI"/>
                  </a:endParaRPr>
                </a:p>
              </p:txBody>
            </p:sp>
          </p:grpSp>
        </p:grpSp>
      </p:grpSp>
      <p:sp>
        <p:nvSpPr>
          <p:cNvPr id="37" name="Arrow: Pentagon 36">
            <a:extLst>
              <a:ext uri="{FF2B5EF4-FFF2-40B4-BE49-F238E27FC236}">
                <a16:creationId xmlns:a16="http://schemas.microsoft.com/office/drawing/2014/main" id="{AC9DDF3C-6526-46A1-A07C-78B8A29A1CBA}"/>
              </a:ext>
            </a:extLst>
          </p:cNvPr>
          <p:cNvSpPr/>
          <p:nvPr/>
        </p:nvSpPr>
        <p:spPr bwMode="auto">
          <a:xfrm>
            <a:off x="881" y="1457192"/>
            <a:ext cx="6217356" cy="4936646"/>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 name="Title 8">
            <a:extLst>
              <a:ext uri="{FF2B5EF4-FFF2-40B4-BE49-F238E27FC236}">
                <a16:creationId xmlns:a16="http://schemas.microsoft.com/office/drawing/2014/main" id="{B9FE19B7-70D3-4E11-8BBA-9F02E4CCDC2E}"/>
              </a:ext>
            </a:extLst>
          </p:cNvPr>
          <p:cNvSpPr>
            <a:spLocks noGrp="1"/>
          </p:cNvSpPr>
          <p:nvPr>
            <p:ph type="title"/>
          </p:nvPr>
        </p:nvSpPr>
        <p:spPr/>
        <p:txBody>
          <a:bodyPr/>
          <a:lstStyle/>
          <a:p>
            <a:r>
              <a:rPr lang="en-US" dirty="0"/>
              <a:t>Azure Stack Hub</a:t>
            </a:r>
          </a:p>
        </p:txBody>
      </p:sp>
      <p:sp>
        <p:nvSpPr>
          <p:cNvPr id="50" name="Rectangle 49">
            <a:extLst>
              <a:ext uri="{FF2B5EF4-FFF2-40B4-BE49-F238E27FC236}">
                <a16:creationId xmlns:a16="http://schemas.microsoft.com/office/drawing/2014/main" id="{FB8B6444-FDEE-432A-B7EF-B8C380E3FEEA}"/>
              </a:ext>
            </a:extLst>
          </p:cNvPr>
          <p:cNvSpPr/>
          <p:nvPr/>
        </p:nvSpPr>
        <p:spPr>
          <a:xfrm>
            <a:off x="1172578" y="5287402"/>
            <a:ext cx="4371875" cy="941123"/>
          </a:xfrm>
          <a:prstGeom prst="rect">
            <a:avLst/>
          </a:prstGeom>
        </p:spPr>
        <p:txBody>
          <a:bodyPr wrap="square" anchor="ctr" anchorCtr="0">
            <a:spAutoFit/>
          </a:bodyPr>
          <a:lstStyle/>
          <a:p>
            <a:pPr defTabSz="951121">
              <a:spcBef>
                <a:spcPct val="20000"/>
              </a:spcBef>
              <a:spcAft>
                <a:spcPts val="612"/>
              </a:spcAft>
              <a:buSzPct val="90000"/>
              <a:defRPr/>
            </a:pPr>
            <a:r>
              <a:rPr lang="en-US" sz="1632">
                <a:gradFill>
                  <a:gsLst>
                    <a:gs pos="23466">
                      <a:srgbClr val="0078D4"/>
                    </a:gs>
                    <a:gs pos="56000">
                      <a:srgbClr val="0078D4"/>
                    </a:gs>
                  </a:gsLst>
                  <a:lin ang="5400000" scaled="0"/>
                </a:gradFill>
                <a:latin typeface="Segoe UI Semibold"/>
              </a:rPr>
              <a:t>Integrated System</a:t>
            </a:r>
          </a:p>
          <a:p>
            <a:pPr defTabSz="951121">
              <a:spcAft>
                <a:spcPts val="612"/>
              </a:spcAft>
              <a:buSzPct val="90000"/>
              <a:defRPr/>
            </a:pPr>
            <a:r>
              <a:rPr lang="en-US" sz="1632">
                <a:gradFill>
                  <a:gsLst>
                    <a:gs pos="23466">
                      <a:srgbClr val="1A1A1A"/>
                    </a:gs>
                    <a:gs pos="56000">
                      <a:srgbClr val="1A1A1A"/>
                    </a:gs>
                  </a:gsLst>
                  <a:lin ang="5400000" scaled="0"/>
                </a:gradFill>
                <a:latin typeface="Segoe UI"/>
              </a:rPr>
              <a:t>cloud inspired infrastructure via integrated systems from major H/W partners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37660" y="1896806"/>
            <a:ext cx="4182471" cy="84695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Bef>
                <a:spcPts val="0"/>
              </a:spcBef>
              <a:spcAft>
                <a:spcPts val="612"/>
              </a:spcAft>
              <a:buNone/>
              <a:defRPr/>
            </a:pPr>
            <a:r>
              <a:rPr lang="en-US" sz="1632">
                <a:gradFill>
                  <a:gsLst>
                    <a:gs pos="23466">
                      <a:srgbClr val="0078D4"/>
                    </a:gs>
                    <a:gs pos="56000">
                      <a:srgbClr val="0078D4"/>
                    </a:gs>
                  </a:gsLst>
                  <a:lin ang="5400000" scaled="0"/>
                </a:gradFill>
                <a:latin typeface="Segoe UI Semibold"/>
              </a:rPr>
              <a:t>Complete autonomous cloud</a:t>
            </a:r>
          </a:p>
          <a:p>
            <a:pPr marL="0" indent="0" defTabSz="951121">
              <a:spcBef>
                <a:spcPts val="0"/>
              </a:spcBef>
              <a:spcAft>
                <a:spcPts val="612"/>
              </a:spcAft>
              <a:buNone/>
              <a:defRPr/>
            </a:pPr>
            <a:r>
              <a:rPr lang="en-US" sz="1632">
                <a:gradFill>
                  <a:gsLst>
                    <a:gs pos="23466">
                      <a:srgbClr val="1A1A1A"/>
                    </a:gs>
                    <a:gs pos="56000">
                      <a:srgbClr val="1A1A1A"/>
                    </a:gs>
                  </a:gsLst>
                  <a:lin ang="5400000" scaled="0"/>
                </a:gradFill>
                <a:latin typeface="Segoe UI"/>
              </a:rPr>
              <a:t>Only consistent hybrid cloud that can run at the connected or disconnected</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34667" y="3038800"/>
            <a:ext cx="4276613" cy="84695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Aft>
                <a:spcPts val="612"/>
              </a:spcAft>
              <a:buNone/>
              <a:defRPr/>
            </a:pPr>
            <a:r>
              <a:rPr lang="en-US" sz="1632">
                <a:gradFill>
                  <a:gsLst>
                    <a:gs pos="23466">
                      <a:srgbClr val="0078D4"/>
                    </a:gs>
                    <a:gs pos="56000">
                      <a:srgbClr val="0078D4"/>
                    </a:gs>
                  </a:gsLst>
                  <a:lin ang="5400000" scaled="0"/>
                </a:gradFill>
                <a:latin typeface="Segoe UI Semibold"/>
              </a:rPr>
              <a:t>Cloud application model</a:t>
            </a:r>
          </a:p>
          <a:p>
            <a:pPr marL="0" indent="0" defTabSz="951121">
              <a:spcBef>
                <a:spcPts val="0"/>
              </a:spcBef>
              <a:spcAft>
                <a:spcPts val="612"/>
              </a:spcAft>
              <a:buNone/>
              <a:defRPr/>
            </a:pPr>
            <a:r>
              <a:rPr lang="en-US" sz="1632">
                <a:gradFill>
                  <a:gsLst>
                    <a:gs pos="23466">
                      <a:srgbClr val="1A1A1A"/>
                    </a:gs>
                    <a:gs pos="56000">
                      <a:srgbClr val="1A1A1A"/>
                    </a:gs>
                  </a:gsLst>
                  <a:lin ang="5400000" scaled="0"/>
                </a:gradFill>
                <a:latin typeface="Segoe UI"/>
              </a:rPr>
              <a:t>Common application model, tools and APIs with Azure simplifying  DevOps</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37043" y="3163980"/>
            <a:ext cx="666065" cy="666065"/>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44032" y="5430597"/>
            <a:ext cx="666065" cy="666065"/>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37043" y="1934090"/>
            <a:ext cx="666065" cy="666065"/>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92952" y="4123569"/>
            <a:ext cx="4490577" cy="941123"/>
          </a:xfrm>
          <a:prstGeom prst="rect">
            <a:avLst/>
          </a:prstGeom>
        </p:spPr>
        <p:txBody>
          <a:bodyPr wrap="square">
            <a:spAutoFit/>
          </a:bodyPr>
          <a:lstStyle/>
          <a:p>
            <a:pPr defTabSz="951121">
              <a:spcBef>
                <a:spcPct val="20000"/>
              </a:spcBef>
              <a:spcAft>
                <a:spcPts val="612"/>
              </a:spcAft>
              <a:buSzPct val="90000"/>
              <a:defRPr/>
            </a:pPr>
            <a:r>
              <a:rPr lang="en-US" sz="1632">
                <a:gradFill>
                  <a:gsLst>
                    <a:gs pos="23466">
                      <a:srgbClr val="0078D4"/>
                    </a:gs>
                    <a:gs pos="56000">
                      <a:srgbClr val="0078D4"/>
                    </a:gs>
                  </a:gsLst>
                  <a:lin ang="5400000" scaled="0"/>
                </a:gradFill>
                <a:latin typeface="Segoe UI Semibold"/>
              </a:rPr>
              <a:t>Azure Services &amp; Marketplace</a:t>
            </a:r>
          </a:p>
          <a:p>
            <a:pPr defTabSz="951121">
              <a:spcAft>
                <a:spcPts val="612"/>
              </a:spcAft>
              <a:defRPr/>
            </a:pPr>
            <a:r>
              <a:rPr lang="en-US" sz="1632">
                <a:gradFill>
                  <a:gsLst>
                    <a:gs pos="23466">
                      <a:srgbClr val="1A1A1A"/>
                    </a:gs>
                    <a:gs pos="56000">
                      <a:srgbClr val="1A1A1A"/>
                    </a:gs>
                  </a:gsLst>
                  <a:lin ang="5400000" scaled="0"/>
                </a:gradFill>
                <a:latin typeface="Segoe UI"/>
              </a:rPr>
              <a:t>Azure web services, containers, Azure Functions, &amp; Azure Marketplace</a:t>
            </a:r>
            <a:endParaRPr lang="en-US" sz="1632">
              <a:gradFill>
                <a:gsLst>
                  <a:gs pos="23466">
                    <a:srgbClr val="1A1A1A"/>
                  </a:gs>
                  <a:gs pos="56000">
                    <a:srgbClr val="1A1A1A"/>
                  </a:gs>
                </a:gsLst>
                <a:lin ang="5400000" scaled="0"/>
              </a:gradFill>
              <a:latin typeface="Segoe UI"/>
              <a:cs typeface="Segoe UI Semilight" panose="020B0402040204020203" pitchFamily="34" charset="0"/>
            </a:endParaRPr>
          </a:p>
        </p:txBody>
      </p:sp>
      <p:sp>
        <p:nvSpPr>
          <p:cNvPr id="78" name="Oval 77">
            <a:extLst>
              <a:ext uri="{FF2B5EF4-FFF2-40B4-BE49-F238E27FC236}">
                <a16:creationId xmlns:a16="http://schemas.microsoft.com/office/drawing/2014/main" id="{A433D990-7D79-4956-8E48-ED2DA3183C45}"/>
              </a:ext>
            </a:extLst>
          </p:cNvPr>
          <p:cNvSpPr/>
          <p:nvPr/>
        </p:nvSpPr>
        <p:spPr bwMode="auto">
          <a:xfrm>
            <a:off x="337043" y="4253544"/>
            <a:ext cx="666065" cy="66606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068" y="4377728"/>
            <a:ext cx="373041" cy="39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61085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D241-88EF-4730-9B23-351EA1811A92}"/>
              </a:ext>
            </a:extLst>
          </p:cNvPr>
          <p:cNvSpPr>
            <a:spLocks noGrp="1"/>
          </p:cNvSpPr>
          <p:nvPr>
            <p:ph type="title"/>
          </p:nvPr>
        </p:nvSpPr>
        <p:spPr>
          <a:xfrm>
            <a:off x="275482" y="295730"/>
            <a:ext cx="3324737" cy="2630432"/>
          </a:xfrm>
        </p:spPr>
        <p:txBody>
          <a:bodyPr/>
          <a:lstStyle/>
          <a:p>
            <a:r>
              <a:rPr lang="en-US"/>
              <a:t>Drill down: </a:t>
            </a:r>
            <a:br>
              <a:rPr lang="en-US"/>
            </a:br>
            <a:r>
              <a:rPr lang="en-US"/>
              <a:t>Edge machine </a:t>
            </a:r>
            <a:br>
              <a:rPr lang="en-US"/>
            </a:br>
            <a:r>
              <a:rPr lang="en-US"/>
              <a:t>learning solution</a:t>
            </a:r>
          </a:p>
        </p:txBody>
      </p:sp>
      <p:sp>
        <p:nvSpPr>
          <p:cNvPr id="3" name="Slide Number Placeholder 2">
            <a:extLst>
              <a:ext uri="{FF2B5EF4-FFF2-40B4-BE49-F238E27FC236}">
                <a16:creationId xmlns:a16="http://schemas.microsoft.com/office/drawing/2014/main" id="{B27F2AD3-6943-4F98-BDCD-C2A69319BA0F}"/>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60</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2A9B145F-A066-47DE-9DB6-58258B4D149D}"/>
              </a:ext>
            </a:extLst>
          </p:cNvPr>
          <p:cNvPicPr>
            <a:picLocks noChangeAspect="1"/>
          </p:cNvPicPr>
          <p:nvPr/>
        </p:nvPicPr>
        <p:blipFill>
          <a:blip r:embed="rId2"/>
          <a:stretch>
            <a:fillRect/>
          </a:stretch>
        </p:blipFill>
        <p:spPr>
          <a:xfrm>
            <a:off x="4073648" y="8432"/>
            <a:ext cx="8361946" cy="6993533"/>
          </a:xfrm>
          <a:prstGeom prst="rect">
            <a:avLst/>
          </a:prstGeom>
        </p:spPr>
      </p:pic>
    </p:spTree>
    <p:extLst>
      <p:ext uri="{BB962C8B-B14F-4D97-AF65-F5344CB8AC3E}">
        <p14:creationId xmlns:p14="http://schemas.microsoft.com/office/powerpoint/2010/main" val="18713789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88CE2D-223B-4258-AB1C-1CA8895FC0D0}"/>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61</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98809202-EAE7-49F6-8994-32EC15278D3D}"/>
              </a:ext>
            </a:extLst>
          </p:cNvPr>
          <p:cNvPicPr>
            <a:picLocks noChangeAspect="1"/>
          </p:cNvPicPr>
          <p:nvPr/>
        </p:nvPicPr>
        <p:blipFill>
          <a:blip r:embed="rId2"/>
          <a:stretch>
            <a:fillRect/>
          </a:stretch>
        </p:blipFill>
        <p:spPr>
          <a:xfrm>
            <a:off x="2322738" y="497"/>
            <a:ext cx="7790999" cy="6993533"/>
          </a:xfrm>
          <a:prstGeom prst="rect">
            <a:avLst/>
          </a:prstGeom>
        </p:spPr>
      </p:pic>
    </p:spTree>
    <p:extLst>
      <p:ext uri="{BB962C8B-B14F-4D97-AF65-F5344CB8AC3E}">
        <p14:creationId xmlns:p14="http://schemas.microsoft.com/office/powerpoint/2010/main" val="287722786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2FF42F-2000-44F6-A0DF-093606CCEA57}"/>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62</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53458AD8-6AD4-442A-8C01-C49DBE96AABA}"/>
              </a:ext>
            </a:extLst>
          </p:cNvPr>
          <p:cNvPicPr>
            <a:picLocks noChangeAspect="1"/>
          </p:cNvPicPr>
          <p:nvPr/>
        </p:nvPicPr>
        <p:blipFill>
          <a:blip r:embed="rId2"/>
          <a:stretch>
            <a:fillRect/>
          </a:stretch>
        </p:blipFill>
        <p:spPr>
          <a:xfrm>
            <a:off x="2233326" y="497"/>
            <a:ext cx="7969825" cy="6993533"/>
          </a:xfrm>
          <a:prstGeom prst="rect">
            <a:avLst/>
          </a:prstGeom>
        </p:spPr>
      </p:pic>
    </p:spTree>
    <p:extLst>
      <p:ext uri="{BB962C8B-B14F-4D97-AF65-F5344CB8AC3E}">
        <p14:creationId xmlns:p14="http://schemas.microsoft.com/office/powerpoint/2010/main" val="360089095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A4C7B1-6992-44B6-BC5F-202BEA9CF5E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16A2227-2D99-41AD-A52F-FDF7FF42C0AD}"/>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63</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865DD51D-4D08-4391-9FC7-4EB56FADECD6}"/>
              </a:ext>
            </a:extLst>
          </p:cNvPr>
          <p:cNvPicPr>
            <a:picLocks noChangeAspect="1"/>
          </p:cNvPicPr>
          <p:nvPr/>
        </p:nvPicPr>
        <p:blipFill>
          <a:blip r:embed="rId2"/>
          <a:stretch>
            <a:fillRect/>
          </a:stretch>
        </p:blipFill>
        <p:spPr>
          <a:xfrm>
            <a:off x="300258" y="295729"/>
            <a:ext cx="11887878" cy="6150941"/>
          </a:xfrm>
          <a:prstGeom prst="rect">
            <a:avLst/>
          </a:prstGeom>
        </p:spPr>
      </p:pic>
    </p:spTree>
    <p:extLst>
      <p:ext uri="{BB962C8B-B14F-4D97-AF65-F5344CB8AC3E}">
        <p14:creationId xmlns:p14="http://schemas.microsoft.com/office/powerpoint/2010/main" val="340763364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A3268-C222-44DB-AA34-593B08D7FB7F}"/>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64</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799F8CE4-0C34-4FE1-9554-C1FF02E792A5}"/>
              </a:ext>
            </a:extLst>
          </p:cNvPr>
          <p:cNvPicPr>
            <a:picLocks noChangeAspect="1"/>
          </p:cNvPicPr>
          <p:nvPr/>
        </p:nvPicPr>
        <p:blipFill>
          <a:blip r:embed="rId2"/>
          <a:stretch>
            <a:fillRect/>
          </a:stretch>
        </p:blipFill>
        <p:spPr>
          <a:xfrm>
            <a:off x="1860347" y="497"/>
            <a:ext cx="8715780" cy="6993533"/>
          </a:xfrm>
          <a:prstGeom prst="rect">
            <a:avLst/>
          </a:prstGeom>
        </p:spPr>
      </p:pic>
    </p:spTree>
    <p:extLst>
      <p:ext uri="{BB962C8B-B14F-4D97-AF65-F5344CB8AC3E}">
        <p14:creationId xmlns:p14="http://schemas.microsoft.com/office/powerpoint/2010/main" val="9696515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5481" y="2906416"/>
            <a:ext cx="11885514" cy="1181694"/>
          </a:xfrm>
        </p:spPr>
        <p:txBody>
          <a:bodyPr/>
          <a:lstStyle/>
          <a:p>
            <a:r>
              <a:rPr lang="en-US" dirty="0"/>
              <a:t>Tooling and Developer Tips</a:t>
            </a:r>
          </a:p>
        </p:txBody>
      </p:sp>
    </p:spTree>
    <p:extLst>
      <p:ext uri="{BB962C8B-B14F-4D97-AF65-F5344CB8AC3E}">
        <p14:creationId xmlns:p14="http://schemas.microsoft.com/office/powerpoint/2010/main" val="27185297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1B01000-586D-426E-B341-DB650738CBCB}"/>
              </a:ext>
            </a:extLst>
          </p:cNvPr>
          <p:cNvGrpSpPr/>
          <p:nvPr/>
        </p:nvGrpSpPr>
        <p:grpSpPr>
          <a:xfrm>
            <a:off x="-3519" y="991"/>
            <a:ext cx="12433152" cy="6992542"/>
            <a:chOff x="-6317" y="-1"/>
            <a:chExt cx="12436679" cy="6994526"/>
          </a:xfrm>
        </p:grpSpPr>
        <p:sp>
          <p:nvSpPr>
            <p:cNvPr id="4" name="Rectangle 3">
              <a:extLst>
                <a:ext uri="{FF2B5EF4-FFF2-40B4-BE49-F238E27FC236}">
                  <a16:creationId xmlns:a16="http://schemas.microsoft.com/office/drawing/2014/main" id="{B08302C6-D4DE-46E1-AC65-EC8A8D13729D}"/>
                </a:ext>
              </a:extLst>
            </p:cNvPr>
            <p:cNvSpPr/>
            <p:nvPr/>
          </p:nvSpPr>
          <p:spPr bwMode="auto">
            <a:xfrm>
              <a:off x="11446879" y="1"/>
              <a:ext cx="983483" cy="6994524"/>
            </a:xfrm>
            <a:prstGeom prst="rect">
              <a:avLst/>
            </a:prstGeom>
            <a:solidFill>
              <a:srgbClr val="003C6C"/>
            </a:solidFill>
            <a:ln w="9525" cap="flat" cmpd="sng" algn="ctr">
              <a:noFill/>
              <a:prstDash val="solid"/>
              <a:headEnd type="none" w="med" len="med"/>
              <a:tailEnd type="none" w="med" len="med"/>
            </a:ln>
            <a:effectLst/>
          </p:spPr>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eaLnBrk="0" fontAlgn="base" hangingPunct="0">
                <a:lnSpc>
                  <a:spcPct val="90000"/>
                </a:lnSpc>
                <a:spcBef>
                  <a:spcPct val="0"/>
                </a:spcBef>
                <a:spcAft>
                  <a:spcPct val="0"/>
                </a:spcAft>
                <a:defRPr/>
              </a:pPr>
              <a:endParaRPr lang="en-US" sz="1763" b="1" kern="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5" name="Rectangle 4">
              <a:extLst>
                <a:ext uri="{FF2B5EF4-FFF2-40B4-BE49-F238E27FC236}">
                  <a16:creationId xmlns:a16="http://schemas.microsoft.com/office/drawing/2014/main" id="{6C9A4E27-1F6B-45D4-A667-E19D8881914F}"/>
                </a:ext>
              </a:extLst>
            </p:cNvPr>
            <p:cNvSpPr/>
            <p:nvPr/>
          </p:nvSpPr>
          <p:spPr bwMode="auto">
            <a:xfrm>
              <a:off x="4102808" y="5257403"/>
              <a:ext cx="7085607" cy="1737122"/>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763" kern="0">
                <a:solidFill>
                  <a:srgbClr val="FFFFFF"/>
                </a:solidFill>
                <a:latin typeface="Segoe UI Semilight"/>
              </a:endParaRPr>
            </a:p>
          </p:txBody>
        </p:sp>
        <p:sp>
          <p:nvSpPr>
            <p:cNvPr id="6" name="Rectangle 5">
              <a:extLst>
                <a:ext uri="{FF2B5EF4-FFF2-40B4-BE49-F238E27FC236}">
                  <a16:creationId xmlns:a16="http://schemas.microsoft.com/office/drawing/2014/main" id="{BC7C2DC4-6010-46F8-A239-36ADEE0162A4}"/>
                </a:ext>
              </a:extLst>
            </p:cNvPr>
            <p:cNvSpPr/>
            <p:nvPr/>
          </p:nvSpPr>
          <p:spPr bwMode="auto">
            <a:xfrm>
              <a:off x="4357123" y="0"/>
              <a:ext cx="7085604" cy="1702723"/>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763" kern="0">
                <a:solidFill>
                  <a:srgbClr val="FFFFFF"/>
                </a:solidFill>
                <a:latin typeface="Segoe UI Semilight"/>
              </a:endParaRPr>
            </a:p>
          </p:txBody>
        </p:sp>
        <p:sp>
          <p:nvSpPr>
            <p:cNvPr id="7" name="Rectangle 6">
              <a:extLst>
                <a:ext uri="{FF2B5EF4-FFF2-40B4-BE49-F238E27FC236}">
                  <a16:creationId xmlns:a16="http://schemas.microsoft.com/office/drawing/2014/main" id="{083F43F5-CB05-4548-A643-3A2C2DA049CC}"/>
                </a:ext>
              </a:extLst>
            </p:cNvPr>
            <p:cNvSpPr/>
            <p:nvPr/>
          </p:nvSpPr>
          <p:spPr bwMode="auto">
            <a:xfrm>
              <a:off x="3484522" y="0"/>
              <a:ext cx="871543" cy="6994525"/>
            </a:xfrm>
            <a:prstGeom prst="rect">
              <a:avLst/>
            </a:prstGeom>
            <a:solidFill>
              <a:srgbClr val="0078D7">
                <a:lumMod val="50000"/>
              </a:srgb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763" kern="0">
                <a:solidFill>
                  <a:srgbClr val="FFFFFF"/>
                </a:solidFill>
                <a:latin typeface="Segoe UI Semilight"/>
              </a:endParaRPr>
            </a:p>
          </p:txBody>
        </p:sp>
        <p:sp>
          <p:nvSpPr>
            <p:cNvPr id="8" name="TextBox 10">
              <a:extLst>
                <a:ext uri="{FF2B5EF4-FFF2-40B4-BE49-F238E27FC236}">
                  <a16:creationId xmlns:a16="http://schemas.microsoft.com/office/drawing/2014/main" id="{A7337107-B5E0-4D94-B384-259EEBE61244}"/>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750" fontAlgn="base">
                <a:lnSpc>
                  <a:spcPct val="90000"/>
                </a:lnSpc>
                <a:spcBef>
                  <a:spcPct val="0"/>
                </a:spcBef>
                <a:spcAft>
                  <a:spcPct val="0"/>
                </a:spcAft>
                <a:defRPr/>
              </a:pPr>
              <a:r>
                <a:rPr lang="en-US" sz="2549" spc="28">
                  <a:solidFill>
                    <a:srgbClr val="0078D7"/>
                  </a:solidFill>
                  <a:latin typeface="Segoe UI Light"/>
                  <a:cs typeface="Segoe UI" pitchFamily="34" charset="0"/>
                </a:rPr>
                <a:t>Trusted</a:t>
              </a:r>
            </a:p>
          </p:txBody>
        </p:sp>
        <p:sp>
          <p:nvSpPr>
            <p:cNvPr id="9" name="TextBox 8">
              <a:extLst>
                <a:ext uri="{FF2B5EF4-FFF2-40B4-BE49-F238E27FC236}">
                  <a16:creationId xmlns:a16="http://schemas.microsoft.com/office/drawing/2014/main" id="{7B6C3F86-C552-4027-9397-BA0124CF525C}"/>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750" fontAlgn="base">
                <a:lnSpc>
                  <a:spcPct val="90000"/>
                </a:lnSpc>
                <a:spcBef>
                  <a:spcPct val="0"/>
                </a:spcBef>
                <a:spcAft>
                  <a:spcPct val="0"/>
                </a:spcAft>
                <a:defRPr/>
              </a:pPr>
              <a:r>
                <a:rPr lang="en-US" sz="2549" spc="28">
                  <a:solidFill>
                    <a:srgbClr val="0078D7"/>
                  </a:solidFill>
                  <a:latin typeface="Segoe UI Light"/>
                  <a:cs typeface="Segoe UI" pitchFamily="34" charset="0"/>
                </a:rPr>
                <a:t>Productive</a:t>
              </a:r>
            </a:p>
          </p:txBody>
        </p:sp>
        <p:sp>
          <p:nvSpPr>
            <p:cNvPr id="10" name="TextBox 10">
              <a:extLst>
                <a:ext uri="{FF2B5EF4-FFF2-40B4-BE49-F238E27FC236}">
                  <a16:creationId xmlns:a16="http://schemas.microsoft.com/office/drawing/2014/main" id="{18F81D1E-584D-403A-A3AE-4F2F4C611E4E}"/>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750" fontAlgn="base">
                <a:lnSpc>
                  <a:spcPct val="90000"/>
                </a:lnSpc>
                <a:spcBef>
                  <a:spcPct val="0"/>
                </a:spcBef>
                <a:spcAft>
                  <a:spcPct val="0"/>
                </a:spcAft>
                <a:defRPr/>
              </a:pPr>
              <a:r>
                <a:rPr lang="en-US" sz="2549" spc="28">
                  <a:solidFill>
                    <a:srgbClr val="0078D7"/>
                  </a:solidFill>
                  <a:latin typeface="Segoe UI Light"/>
                  <a:cs typeface="Segoe UI" pitchFamily="34" charset="0"/>
                </a:rPr>
                <a:t>Intelligent</a:t>
              </a:r>
            </a:p>
          </p:txBody>
        </p:sp>
        <p:sp>
          <p:nvSpPr>
            <p:cNvPr id="11" name="TextBox 10">
              <a:extLst>
                <a:ext uri="{FF2B5EF4-FFF2-40B4-BE49-F238E27FC236}">
                  <a16:creationId xmlns:a16="http://schemas.microsoft.com/office/drawing/2014/main" id="{F7B0DC58-8748-4C54-B279-E1F990D19377}"/>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750" fontAlgn="base">
                <a:lnSpc>
                  <a:spcPct val="90000"/>
                </a:lnSpc>
                <a:spcBef>
                  <a:spcPct val="0"/>
                </a:spcBef>
                <a:spcAft>
                  <a:spcPct val="0"/>
                </a:spcAft>
                <a:defRPr/>
              </a:pPr>
              <a:r>
                <a:rPr lang="en-US" sz="2549" spc="28">
                  <a:solidFill>
                    <a:srgbClr val="0078D7"/>
                  </a:solidFill>
                  <a:latin typeface="Segoe UI Light"/>
                  <a:cs typeface="Segoe UI" pitchFamily="34" charset="0"/>
                </a:rPr>
                <a:t>Hybrid</a:t>
              </a:r>
            </a:p>
          </p:txBody>
        </p:sp>
        <p:sp>
          <p:nvSpPr>
            <p:cNvPr id="12" name="speedometer_2">
              <a:extLst>
                <a:ext uri="{FF2B5EF4-FFF2-40B4-BE49-F238E27FC236}">
                  <a16:creationId xmlns:a16="http://schemas.microsoft.com/office/drawing/2014/main" id="{424A7E0A-C169-4183-BE7D-FD5063E01BF2}"/>
                </a:ext>
              </a:extLst>
            </p:cNvPr>
            <p:cNvSpPr>
              <a:spLocks noChangeAspect="1" noEditPoints="1"/>
            </p:cNvSpPr>
            <p:nvPr/>
          </p:nvSpPr>
          <p:spPr bwMode="auto">
            <a:xfrm>
              <a:off x="1390452" y="3163727"/>
              <a:ext cx="743662" cy="7436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grpSp>
          <p:nvGrpSpPr>
            <p:cNvPr id="13" name="Group 12">
              <a:extLst>
                <a:ext uri="{FF2B5EF4-FFF2-40B4-BE49-F238E27FC236}">
                  <a16:creationId xmlns:a16="http://schemas.microsoft.com/office/drawing/2014/main" id="{F4A8B7A1-AD58-4D47-A81E-A32BC13F28F0}"/>
                </a:ext>
              </a:extLst>
            </p:cNvPr>
            <p:cNvGrpSpPr/>
            <p:nvPr/>
          </p:nvGrpSpPr>
          <p:grpSpPr>
            <a:xfrm>
              <a:off x="1420012" y="3201250"/>
              <a:ext cx="684544" cy="668616"/>
              <a:chOff x="2088630" y="3287843"/>
              <a:chExt cx="429718" cy="419725"/>
            </a:xfrm>
            <a:noFill/>
          </p:grpSpPr>
          <p:sp>
            <p:nvSpPr>
              <p:cNvPr id="14" name="Rectangle 13">
                <a:extLst>
                  <a:ext uri="{FF2B5EF4-FFF2-40B4-BE49-F238E27FC236}">
                    <a16:creationId xmlns:a16="http://schemas.microsoft.com/office/drawing/2014/main" id="{5ED1898A-FD2E-4BC6-9D74-A935C2454B1E}"/>
                  </a:ext>
                </a:extLst>
              </p:cNvPr>
              <p:cNvSpPr/>
              <p:nvPr/>
            </p:nvSpPr>
            <p:spPr bwMode="auto">
              <a:xfrm>
                <a:off x="2213548" y="3287843"/>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15" name="Rectangle 14">
                <a:extLst>
                  <a:ext uri="{FF2B5EF4-FFF2-40B4-BE49-F238E27FC236}">
                    <a16:creationId xmlns:a16="http://schemas.microsoft.com/office/drawing/2014/main" id="{A1FC1EA2-53AC-4F31-9E37-5FA7B262ADE9}"/>
                  </a:ext>
                </a:extLst>
              </p:cNvPr>
              <p:cNvSpPr/>
              <p:nvPr/>
            </p:nvSpPr>
            <p:spPr bwMode="auto">
              <a:xfrm>
                <a:off x="2088630" y="3402768"/>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cs typeface="Segoe UI" pitchFamily="34" charset="0"/>
                </a:endParaRPr>
              </a:p>
            </p:txBody>
          </p:sp>
        </p:grpSp>
        <p:sp>
          <p:nvSpPr>
            <p:cNvPr id="17" name="Freeform 61">
              <a:extLst>
                <a:ext uri="{FF2B5EF4-FFF2-40B4-BE49-F238E27FC236}">
                  <a16:creationId xmlns:a16="http://schemas.microsoft.com/office/drawing/2014/main" id="{F18AF374-BB9B-483C-855B-42971EEB759D}"/>
                </a:ext>
              </a:extLst>
            </p:cNvPr>
            <p:cNvSpPr>
              <a:spLocks noChangeArrowheads="1"/>
            </p:cNvSpPr>
            <p:nvPr/>
          </p:nvSpPr>
          <p:spPr bwMode="auto">
            <a:xfrm>
              <a:off x="1361070" y="3138559"/>
              <a:ext cx="802426" cy="79399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2">
                <a:defRPr/>
              </a:pPr>
              <a:endParaRPr lang="en-US" sz="1763" kern="0">
                <a:solidFill>
                  <a:srgbClr val="505050"/>
                </a:solidFill>
                <a:latin typeface="Segoe UI Semilight"/>
              </a:endParaRPr>
            </a:p>
          </p:txBody>
        </p:sp>
        <p:sp>
          <p:nvSpPr>
            <p:cNvPr id="18" name="Rectangle 17">
              <a:extLst>
                <a:ext uri="{FF2B5EF4-FFF2-40B4-BE49-F238E27FC236}">
                  <a16:creationId xmlns:a16="http://schemas.microsoft.com/office/drawing/2014/main" id="{B887CE75-AA3D-4FC8-AFEE-6E052959C3C9}"/>
                </a:ext>
              </a:extLst>
            </p:cNvPr>
            <p:cNvSpPr/>
            <p:nvPr/>
          </p:nvSpPr>
          <p:spPr bwMode="auto">
            <a:xfrm>
              <a:off x="10263" y="0"/>
              <a:ext cx="3469463" cy="696324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5D34F74-47AE-4C74-AA68-1898B09DCABA}"/>
                </a:ext>
              </a:extLst>
            </p:cNvPr>
            <p:cNvSpPr/>
            <p:nvPr/>
          </p:nvSpPr>
          <p:spPr bwMode="auto">
            <a:xfrm>
              <a:off x="-6317" y="-1"/>
              <a:ext cx="3490840" cy="6994526"/>
            </a:xfrm>
            <a:prstGeom prst="rect">
              <a:avLst/>
            </a:prstGeom>
            <a:solidFill>
              <a:srgbClr val="003C6C"/>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763" kern="0">
                <a:solidFill>
                  <a:srgbClr val="FFFFFF"/>
                </a:solidFill>
                <a:latin typeface="Segoe UI Semilight"/>
              </a:endParaRPr>
            </a:p>
          </p:txBody>
        </p:sp>
        <p:sp>
          <p:nvSpPr>
            <p:cNvPr id="21" name="Rectangle 20">
              <a:extLst>
                <a:ext uri="{FF2B5EF4-FFF2-40B4-BE49-F238E27FC236}">
                  <a16:creationId xmlns:a16="http://schemas.microsoft.com/office/drawing/2014/main" id="{3173EF30-D911-4108-980B-B9434EA658B0}"/>
                </a:ext>
              </a:extLst>
            </p:cNvPr>
            <p:cNvSpPr/>
            <p:nvPr/>
          </p:nvSpPr>
          <p:spPr bwMode="auto">
            <a:xfrm>
              <a:off x="4400070" y="5527465"/>
              <a:ext cx="4782097"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959"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Monitor</a:t>
              </a:r>
            </a:p>
          </p:txBody>
        </p:sp>
        <p:sp>
          <p:nvSpPr>
            <p:cNvPr id="27" name="Rectangle 26">
              <a:extLst>
                <a:ext uri="{FF2B5EF4-FFF2-40B4-BE49-F238E27FC236}">
                  <a16:creationId xmlns:a16="http://schemas.microsoft.com/office/drawing/2014/main" id="{E625B0DB-2FBB-46F4-9521-6A5EDA29BE07}"/>
                </a:ext>
              </a:extLst>
            </p:cNvPr>
            <p:cNvSpPr/>
            <p:nvPr/>
          </p:nvSpPr>
          <p:spPr bwMode="auto">
            <a:xfrm>
              <a:off x="4659230" y="709994"/>
              <a:ext cx="6577975" cy="4975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3" spcCol="18288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endParaRPr lang="en-US" sz="1568" kern="0">
                <a:gradFill>
                  <a:gsLst>
                    <a:gs pos="23256">
                      <a:srgbClr val="FFFFFF"/>
                    </a:gs>
                    <a:gs pos="47000">
                      <a:srgbClr val="FFFFFF"/>
                    </a:gs>
                  </a:gsLst>
                  <a:lin ang="0" scaled="0"/>
                </a:gradFill>
                <a:latin typeface="Segoe UI Semilight"/>
                <a:ea typeface="Segoe UI" charset="0"/>
                <a:cs typeface="Segoe UI Semibold" panose="020B0702040204020203" pitchFamily="34" charset="0"/>
              </a:endParaRPr>
            </a:p>
          </p:txBody>
        </p:sp>
        <p:grpSp>
          <p:nvGrpSpPr>
            <p:cNvPr id="28" name="Group 27">
              <a:extLst>
                <a:ext uri="{FF2B5EF4-FFF2-40B4-BE49-F238E27FC236}">
                  <a16:creationId xmlns:a16="http://schemas.microsoft.com/office/drawing/2014/main" id="{C73B89CA-8545-4218-9F7E-A14C23D5ED31}"/>
                </a:ext>
              </a:extLst>
            </p:cNvPr>
            <p:cNvGrpSpPr/>
            <p:nvPr/>
          </p:nvGrpSpPr>
          <p:grpSpPr>
            <a:xfrm>
              <a:off x="3592370" y="549803"/>
              <a:ext cx="650226" cy="650226"/>
              <a:chOff x="3521877" y="511997"/>
              <a:chExt cx="640398" cy="640398"/>
            </a:xfrm>
          </p:grpSpPr>
          <p:sp>
            <p:nvSpPr>
              <p:cNvPr id="29" name="Freeform 33">
                <a:extLst>
                  <a:ext uri="{FF2B5EF4-FFF2-40B4-BE49-F238E27FC236}">
                    <a16:creationId xmlns:a16="http://schemas.microsoft.com/office/drawing/2014/main" id="{CEEBA5A8-1FDA-41CB-9AAF-04F880A28D86}"/>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rgbClr val="FFFFFF"/>
              </a:solidFill>
              <a:ln>
                <a:noFill/>
              </a:ln>
              <a:effectLst/>
            </p:spPr>
            <p:txBody>
              <a:bodyPr wrap="none" anchor="ctr"/>
              <a:lstStyle/>
              <a:p>
                <a:pPr defTabSz="896042">
                  <a:defRPr/>
                </a:pPr>
                <a:endParaRPr lang="en-US" sz="1763" kern="0">
                  <a:solidFill>
                    <a:srgbClr val="505050"/>
                  </a:solidFill>
                  <a:latin typeface="Segoe UI Semilight"/>
                </a:endParaRPr>
              </a:p>
            </p:txBody>
          </p:sp>
          <p:sp>
            <p:nvSpPr>
              <p:cNvPr id="30" name="Oval 29">
                <a:extLst>
                  <a:ext uri="{FF2B5EF4-FFF2-40B4-BE49-F238E27FC236}">
                    <a16:creationId xmlns:a16="http://schemas.microsoft.com/office/drawing/2014/main" id="{18A45A8B-95AF-422A-A207-A53C7F96084C}"/>
                  </a:ext>
                </a:extLst>
              </p:cNvPr>
              <p:cNvSpPr/>
              <p:nvPr/>
            </p:nvSpPr>
            <p:spPr bwMode="auto">
              <a:xfrm>
                <a:off x="3521877" y="511997"/>
                <a:ext cx="640398" cy="640398"/>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80B7502B-87B8-4DA0-9B98-667BC254F6BD}"/>
                </a:ext>
              </a:extLst>
            </p:cNvPr>
            <p:cNvGrpSpPr/>
            <p:nvPr/>
          </p:nvGrpSpPr>
          <p:grpSpPr>
            <a:xfrm>
              <a:off x="3574206" y="3200266"/>
              <a:ext cx="691522" cy="691522"/>
              <a:chOff x="3500293" y="3151895"/>
              <a:chExt cx="681070" cy="681070"/>
            </a:xfrm>
          </p:grpSpPr>
          <p:grpSp>
            <p:nvGrpSpPr>
              <p:cNvPr id="32" name="Group 31">
                <a:extLst>
                  <a:ext uri="{FF2B5EF4-FFF2-40B4-BE49-F238E27FC236}">
                    <a16:creationId xmlns:a16="http://schemas.microsoft.com/office/drawing/2014/main" id="{D6131EA1-7A3A-47AA-BA9E-1773523F233E}"/>
                  </a:ext>
                </a:extLst>
              </p:cNvPr>
              <p:cNvGrpSpPr/>
              <p:nvPr/>
            </p:nvGrpSpPr>
            <p:grpSpPr>
              <a:xfrm>
                <a:off x="3607832" y="3353215"/>
                <a:ext cx="469102" cy="355120"/>
                <a:chOff x="3268663" y="4287838"/>
                <a:chExt cx="4351337" cy="3294062"/>
              </a:xfrm>
              <a:solidFill>
                <a:srgbClr val="FFFFFF"/>
              </a:solidFill>
            </p:grpSpPr>
            <p:sp>
              <p:nvSpPr>
                <p:cNvPr id="34" name="Freeform 6">
                  <a:extLst>
                    <a:ext uri="{FF2B5EF4-FFF2-40B4-BE49-F238E27FC236}">
                      <a16:creationId xmlns:a16="http://schemas.microsoft.com/office/drawing/2014/main" id="{72615C12-1849-48A4-8DCB-EF65FC251DBC}"/>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2">
                    <a:defRPr/>
                  </a:pPr>
                  <a:endParaRPr lang="en-US" sz="1763" kern="0">
                    <a:solidFill>
                      <a:srgbClr val="505050"/>
                    </a:solidFill>
                    <a:latin typeface="Segoe UI Semilight"/>
                  </a:endParaRPr>
                </a:p>
              </p:txBody>
            </p:sp>
            <p:sp>
              <p:nvSpPr>
                <p:cNvPr id="35" name="Freeform 7">
                  <a:extLst>
                    <a:ext uri="{FF2B5EF4-FFF2-40B4-BE49-F238E27FC236}">
                      <a16:creationId xmlns:a16="http://schemas.microsoft.com/office/drawing/2014/main" id="{B10A1627-301B-400C-A067-A10F66220F87}"/>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2">
                    <a:defRPr/>
                  </a:pPr>
                  <a:endParaRPr lang="en-US" sz="1763" kern="0">
                    <a:solidFill>
                      <a:srgbClr val="505050"/>
                    </a:solidFill>
                    <a:latin typeface="Segoe UI Semilight"/>
                  </a:endParaRPr>
                </a:p>
              </p:txBody>
            </p:sp>
          </p:grpSp>
          <p:sp>
            <p:nvSpPr>
              <p:cNvPr id="33" name="Oval 32">
                <a:extLst>
                  <a:ext uri="{FF2B5EF4-FFF2-40B4-BE49-F238E27FC236}">
                    <a16:creationId xmlns:a16="http://schemas.microsoft.com/office/drawing/2014/main" id="{ACF3486D-B4DD-4AD2-A2FB-125D9D3BB42F}"/>
                  </a:ext>
                </a:extLst>
              </p:cNvPr>
              <p:cNvSpPr/>
              <p:nvPr/>
            </p:nvSpPr>
            <p:spPr bwMode="auto">
              <a:xfrm>
                <a:off x="3500293" y="3151895"/>
                <a:ext cx="681070" cy="68107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id="{A39C1DDF-7966-4A7A-8BA5-FB6E57C5130D}"/>
                </a:ext>
              </a:extLst>
            </p:cNvPr>
            <p:cNvSpPr/>
            <p:nvPr/>
          </p:nvSpPr>
          <p:spPr bwMode="auto">
            <a:xfrm rot="16200000">
              <a:off x="9740150" y="3224100"/>
              <a:ext cx="4388642"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959" kern="0">
                  <a:gradFill>
                    <a:gsLst>
                      <a:gs pos="23256">
                        <a:srgbClr val="FFFFFF"/>
                      </a:gs>
                      <a:gs pos="47000">
                        <a:srgbClr val="FFFFFF"/>
                      </a:gs>
                    </a:gsLst>
                    <a:lin ang="0" scaled="0"/>
                  </a:gradFill>
                  <a:latin typeface="Segoe UI Semibold" panose="020B0702040204020203" pitchFamily="34" charset="0"/>
                  <a:ea typeface="Segoe UI" pitchFamily="34" charset="0"/>
                  <a:cs typeface="Segoe UI Semibold" panose="020B0702040204020203" pitchFamily="34" charset="0"/>
                </a:rPr>
                <a:t>Consistent Tooling across clouds</a:t>
              </a:r>
            </a:p>
          </p:txBody>
        </p:sp>
        <p:cxnSp>
          <p:nvCxnSpPr>
            <p:cNvPr id="42" name="Straight Connector 41">
              <a:extLst>
                <a:ext uri="{FF2B5EF4-FFF2-40B4-BE49-F238E27FC236}">
                  <a16:creationId xmlns:a16="http://schemas.microsoft.com/office/drawing/2014/main" id="{FAF6C0B6-AC5A-4DBE-AC99-CE50F89A7C71}"/>
                </a:ext>
              </a:extLst>
            </p:cNvPr>
            <p:cNvCxnSpPr>
              <a:cxnSpLocks/>
            </p:cNvCxnSpPr>
            <p:nvPr/>
          </p:nvCxnSpPr>
          <p:spPr>
            <a:xfrm>
              <a:off x="3479726"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3" name="Straight Connector 42">
              <a:extLst>
                <a:ext uri="{FF2B5EF4-FFF2-40B4-BE49-F238E27FC236}">
                  <a16:creationId xmlns:a16="http://schemas.microsoft.com/office/drawing/2014/main" id="{5F78D519-887C-4119-AE35-42BF76BB0C94}"/>
                </a:ext>
              </a:extLst>
            </p:cNvPr>
            <p:cNvCxnSpPr>
              <a:cxnSpLocks/>
            </p:cNvCxnSpPr>
            <p:nvPr/>
          </p:nvCxnSpPr>
          <p:spPr>
            <a:xfrm>
              <a:off x="11442727"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8" name="Rectangle 47">
              <a:extLst>
                <a:ext uri="{FF2B5EF4-FFF2-40B4-BE49-F238E27FC236}">
                  <a16:creationId xmlns:a16="http://schemas.microsoft.com/office/drawing/2014/main" id="{68071712-4101-4522-BCE7-509CFA1307F2}"/>
                </a:ext>
              </a:extLst>
            </p:cNvPr>
            <p:cNvSpPr/>
            <p:nvPr/>
          </p:nvSpPr>
          <p:spPr bwMode="auto">
            <a:xfrm>
              <a:off x="4398814" y="368734"/>
              <a:ext cx="1739326"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959" kern="0">
                  <a:gradFill>
                    <a:gsLst>
                      <a:gs pos="91473">
                        <a:srgbClr val="00BCF2"/>
                      </a:gs>
                      <a:gs pos="78295">
                        <a:srgbClr val="00BCF2"/>
                      </a:gs>
                    </a:gsLst>
                    <a:lin ang="0" scaled="0"/>
                  </a:gradFill>
                  <a:latin typeface="Segoe UI Semibold" panose="020B0702040204020203" pitchFamily="34" charset="0"/>
                  <a:ea typeface="Segoe UI" pitchFamily="34" charset="0"/>
                  <a:cs typeface="Segoe UI Semibold" panose="020B0702040204020203" pitchFamily="34" charset="0"/>
                </a:rPr>
                <a:t>Develop</a:t>
              </a:r>
            </a:p>
          </p:txBody>
        </p:sp>
        <p:sp>
          <p:nvSpPr>
            <p:cNvPr id="55" name="Rectangle 54">
              <a:extLst>
                <a:ext uri="{FF2B5EF4-FFF2-40B4-BE49-F238E27FC236}">
                  <a16:creationId xmlns:a16="http://schemas.microsoft.com/office/drawing/2014/main" id="{EEB597F6-FF27-4057-B37E-3C8F7F79117A}"/>
                </a:ext>
              </a:extLst>
            </p:cNvPr>
            <p:cNvSpPr/>
            <p:nvPr/>
          </p:nvSpPr>
          <p:spPr bwMode="auto">
            <a:xfrm>
              <a:off x="4437543" y="2729919"/>
              <a:ext cx="5021335"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959"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Deploy and Manage</a:t>
              </a:r>
            </a:p>
          </p:txBody>
        </p:sp>
        <p:cxnSp>
          <p:nvCxnSpPr>
            <p:cNvPr id="58" name="Straight Connector 57">
              <a:extLst>
                <a:ext uri="{FF2B5EF4-FFF2-40B4-BE49-F238E27FC236}">
                  <a16:creationId xmlns:a16="http://schemas.microsoft.com/office/drawing/2014/main" id="{8BF5F0D5-3180-4DA5-A440-8709CD3A4B00}"/>
                </a:ext>
              </a:extLst>
            </p:cNvPr>
            <p:cNvCxnSpPr>
              <a:cxnSpLocks/>
            </p:cNvCxnSpPr>
            <p:nvPr/>
          </p:nvCxnSpPr>
          <p:spPr>
            <a:xfrm>
              <a:off x="3479729" y="233884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2427F182-3C92-43E4-B7AB-4C4B255BC39A}"/>
                </a:ext>
              </a:extLst>
            </p:cNvPr>
            <p:cNvCxnSpPr>
              <a:cxnSpLocks/>
            </p:cNvCxnSpPr>
            <p:nvPr/>
          </p:nvCxnSpPr>
          <p:spPr>
            <a:xfrm>
              <a:off x="3479729" y="525740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0" name="Straight Connector 59">
              <a:extLst>
                <a:ext uri="{FF2B5EF4-FFF2-40B4-BE49-F238E27FC236}">
                  <a16:creationId xmlns:a16="http://schemas.microsoft.com/office/drawing/2014/main" id="{7EAADEF5-1C8C-45A8-9DA7-783D3A6B9E93}"/>
                </a:ext>
              </a:extLst>
            </p:cNvPr>
            <p:cNvCxnSpPr>
              <a:cxnSpLocks/>
            </p:cNvCxnSpPr>
            <p:nvPr/>
          </p:nvCxnSpPr>
          <p:spPr>
            <a:xfrm>
              <a:off x="4348652" y="248"/>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 name="TextBox 1">
            <a:extLst>
              <a:ext uri="{FF2B5EF4-FFF2-40B4-BE49-F238E27FC236}">
                <a16:creationId xmlns:a16="http://schemas.microsoft.com/office/drawing/2014/main" id="{2F064B75-4901-4F2E-AB91-26C26F8D8E66}"/>
              </a:ext>
            </a:extLst>
          </p:cNvPr>
          <p:cNvSpPr txBox="1"/>
          <p:nvPr/>
        </p:nvSpPr>
        <p:spPr>
          <a:xfrm>
            <a:off x="411337" y="2869544"/>
            <a:ext cx="2472386" cy="1280726"/>
          </a:xfrm>
          <a:prstGeom prst="rect">
            <a:avLst/>
          </a:prstGeom>
          <a:noFill/>
        </p:spPr>
        <p:txBody>
          <a:bodyPr wrap="square" lIns="0" tIns="0" rIns="0" bIns="0" rtlCol="0">
            <a:spAutoFit/>
          </a:bodyPr>
          <a:lstStyle/>
          <a:p>
            <a:pPr defTabSz="932563"/>
            <a:r>
              <a:rPr lang="en-US" sz="4080">
                <a:solidFill>
                  <a:srgbClr val="FFFFFF"/>
                </a:solidFill>
                <a:latin typeface="Segoe UI Semilight"/>
              </a:rPr>
              <a:t>Azure Tools</a:t>
            </a:r>
          </a:p>
        </p:txBody>
      </p:sp>
      <p:pic>
        <p:nvPicPr>
          <p:cNvPr id="64" name="Graphic 63">
            <a:extLst>
              <a:ext uri="{FF2B5EF4-FFF2-40B4-BE49-F238E27FC236}">
                <a16:creationId xmlns:a16="http://schemas.microsoft.com/office/drawing/2014/main" id="{15DB8633-3941-4FA3-8260-C6CEC06583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0792" y="5885424"/>
            <a:ext cx="521546" cy="521546"/>
          </a:xfrm>
          <a:prstGeom prst="rect">
            <a:avLst/>
          </a:prstGeom>
        </p:spPr>
      </p:pic>
      <p:sp>
        <p:nvSpPr>
          <p:cNvPr id="65" name="Rectangle 64">
            <a:extLst>
              <a:ext uri="{FF2B5EF4-FFF2-40B4-BE49-F238E27FC236}">
                <a16:creationId xmlns:a16="http://schemas.microsoft.com/office/drawing/2014/main" id="{61CF935E-E77C-4F95-9AAA-E813632CFD6F}"/>
              </a:ext>
            </a:extLst>
          </p:cNvPr>
          <p:cNvSpPr/>
          <p:nvPr/>
        </p:nvSpPr>
        <p:spPr bwMode="auto">
          <a:xfrm>
            <a:off x="5415333" y="1293518"/>
            <a:ext cx="1695407"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Visual Studio Tools</a:t>
            </a:r>
          </a:p>
        </p:txBody>
      </p:sp>
      <p:pic>
        <p:nvPicPr>
          <p:cNvPr id="118" name="Picture 117">
            <a:extLst>
              <a:ext uri="{FF2B5EF4-FFF2-40B4-BE49-F238E27FC236}">
                <a16:creationId xmlns:a16="http://schemas.microsoft.com/office/drawing/2014/main" id="{E83F90C7-C85B-41FD-BCC1-F0D383F08560}"/>
              </a:ext>
            </a:extLst>
          </p:cNvPr>
          <p:cNvPicPr>
            <a:picLocks noChangeAspect="1"/>
          </p:cNvPicPr>
          <p:nvPr/>
        </p:nvPicPr>
        <p:blipFill>
          <a:blip r:embed="rId5"/>
          <a:stretch>
            <a:fillRect/>
          </a:stretch>
        </p:blipFill>
        <p:spPr>
          <a:xfrm>
            <a:off x="4625426" y="1070879"/>
            <a:ext cx="677047" cy="677047"/>
          </a:xfrm>
          <a:prstGeom prst="rect">
            <a:avLst/>
          </a:prstGeom>
        </p:spPr>
      </p:pic>
      <p:sp>
        <p:nvSpPr>
          <p:cNvPr id="119" name="Rectangle 118">
            <a:extLst>
              <a:ext uri="{FF2B5EF4-FFF2-40B4-BE49-F238E27FC236}">
                <a16:creationId xmlns:a16="http://schemas.microsoft.com/office/drawing/2014/main" id="{D4BF84FC-4BE0-4423-B72D-B08AE8C6D557}"/>
              </a:ext>
            </a:extLst>
          </p:cNvPr>
          <p:cNvSpPr/>
          <p:nvPr/>
        </p:nvSpPr>
        <p:spPr bwMode="auto">
          <a:xfrm>
            <a:off x="8673005" y="1293518"/>
            <a:ext cx="2534118"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Visual Studio Cloud Explorer</a:t>
            </a:r>
          </a:p>
        </p:txBody>
      </p:sp>
      <p:pic>
        <p:nvPicPr>
          <p:cNvPr id="120" name="Picture 119">
            <a:extLst>
              <a:ext uri="{FF2B5EF4-FFF2-40B4-BE49-F238E27FC236}">
                <a16:creationId xmlns:a16="http://schemas.microsoft.com/office/drawing/2014/main" id="{6F74DD06-8839-4CCB-AA35-58D7D43D930A}"/>
              </a:ext>
            </a:extLst>
          </p:cNvPr>
          <p:cNvPicPr>
            <a:picLocks noChangeAspect="1"/>
          </p:cNvPicPr>
          <p:nvPr/>
        </p:nvPicPr>
        <p:blipFill>
          <a:blip r:embed="rId5"/>
          <a:stretch>
            <a:fillRect/>
          </a:stretch>
        </p:blipFill>
        <p:spPr>
          <a:xfrm>
            <a:off x="7883097" y="1070879"/>
            <a:ext cx="677047" cy="677047"/>
          </a:xfrm>
          <a:prstGeom prst="rect">
            <a:avLst/>
          </a:prstGeom>
        </p:spPr>
      </p:pic>
      <p:pic>
        <p:nvPicPr>
          <p:cNvPr id="134" name="Picture 133">
            <a:extLst>
              <a:ext uri="{FF2B5EF4-FFF2-40B4-BE49-F238E27FC236}">
                <a16:creationId xmlns:a16="http://schemas.microsoft.com/office/drawing/2014/main" id="{D848BF80-E744-46A5-BFD9-A5E49B023C53}"/>
              </a:ext>
            </a:extLst>
          </p:cNvPr>
          <p:cNvPicPr>
            <a:picLocks noChangeAspect="1"/>
          </p:cNvPicPr>
          <p:nvPr/>
        </p:nvPicPr>
        <p:blipFill>
          <a:blip r:embed="rId6"/>
          <a:stretch>
            <a:fillRect/>
          </a:stretch>
        </p:blipFill>
        <p:spPr>
          <a:xfrm>
            <a:off x="4640020" y="3314475"/>
            <a:ext cx="624402" cy="539851"/>
          </a:xfrm>
          <a:prstGeom prst="rect">
            <a:avLst/>
          </a:prstGeom>
        </p:spPr>
      </p:pic>
      <p:pic>
        <p:nvPicPr>
          <p:cNvPr id="136" name="Picture 135">
            <a:extLst>
              <a:ext uri="{FF2B5EF4-FFF2-40B4-BE49-F238E27FC236}">
                <a16:creationId xmlns:a16="http://schemas.microsoft.com/office/drawing/2014/main" id="{9E0751D1-21E8-4EBE-B441-5A6814164A76}"/>
              </a:ext>
            </a:extLst>
          </p:cNvPr>
          <p:cNvPicPr>
            <a:picLocks noChangeAspect="1"/>
          </p:cNvPicPr>
          <p:nvPr/>
        </p:nvPicPr>
        <p:blipFill>
          <a:blip r:embed="rId7"/>
          <a:stretch>
            <a:fillRect/>
          </a:stretch>
        </p:blipFill>
        <p:spPr>
          <a:xfrm>
            <a:off x="4638913" y="4336429"/>
            <a:ext cx="620422" cy="541116"/>
          </a:xfrm>
          <a:prstGeom prst="rect">
            <a:avLst/>
          </a:prstGeom>
        </p:spPr>
      </p:pic>
      <p:sp>
        <p:nvSpPr>
          <p:cNvPr id="137" name="Rectangle 136">
            <a:extLst>
              <a:ext uri="{FF2B5EF4-FFF2-40B4-BE49-F238E27FC236}">
                <a16:creationId xmlns:a16="http://schemas.microsoft.com/office/drawing/2014/main" id="{A9582D4D-51C5-4B13-85C3-AE00DB6FDF70}"/>
              </a:ext>
            </a:extLst>
          </p:cNvPr>
          <p:cNvSpPr/>
          <p:nvPr/>
        </p:nvSpPr>
        <p:spPr bwMode="auto">
          <a:xfrm>
            <a:off x="5415332" y="3518025"/>
            <a:ext cx="856696"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Azure CLI</a:t>
            </a:r>
          </a:p>
        </p:txBody>
      </p:sp>
      <p:sp>
        <p:nvSpPr>
          <p:cNvPr id="138" name="Rectangle 137">
            <a:extLst>
              <a:ext uri="{FF2B5EF4-FFF2-40B4-BE49-F238E27FC236}">
                <a16:creationId xmlns:a16="http://schemas.microsoft.com/office/drawing/2014/main" id="{6B370EF9-69B4-4CB1-8773-7C56CD9F8B12}"/>
              </a:ext>
            </a:extLst>
          </p:cNvPr>
          <p:cNvSpPr/>
          <p:nvPr/>
        </p:nvSpPr>
        <p:spPr bwMode="auto">
          <a:xfrm>
            <a:off x="5415333" y="4543393"/>
            <a:ext cx="1562979"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Azure PowerShell</a:t>
            </a:r>
          </a:p>
        </p:txBody>
      </p:sp>
      <p:pic>
        <p:nvPicPr>
          <p:cNvPr id="139" name="Picture 138">
            <a:extLst>
              <a:ext uri="{FF2B5EF4-FFF2-40B4-BE49-F238E27FC236}">
                <a16:creationId xmlns:a16="http://schemas.microsoft.com/office/drawing/2014/main" id="{5399D770-F9B1-4085-9DDE-0ED3A9530059}"/>
              </a:ext>
            </a:extLst>
          </p:cNvPr>
          <p:cNvPicPr>
            <a:picLocks noChangeAspect="1"/>
          </p:cNvPicPr>
          <p:nvPr/>
        </p:nvPicPr>
        <p:blipFill>
          <a:blip r:embed="rId6"/>
          <a:stretch>
            <a:fillRect/>
          </a:stretch>
        </p:blipFill>
        <p:spPr>
          <a:xfrm>
            <a:off x="7906080" y="3314475"/>
            <a:ext cx="591531" cy="539851"/>
          </a:xfrm>
          <a:prstGeom prst="rect">
            <a:avLst/>
          </a:prstGeom>
        </p:spPr>
      </p:pic>
      <p:sp>
        <p:nvSpPr>
          <p:cNvPr id="141" name="Rectangle 140">
            <a:extLst>
              <a:ext uri="{FF2B5EF4-FFF2-40B4-BE49-F238E27FC236}">
                <a16:creationId xmlns:a16="http://schemas.microsoft.com/office/drawing/2014/main" id="{884114DB-60D0-4235-AEC4-CA3C31AF7C76}"/>
              </a:ext>
            </a:extLst>
          </p:cNvPr>
          <p:cNvSpPr/>
          <p:nvPr/>
        </p:nvSpPr>
        <p:spPr bwMode="auto">
          <a:xfrm>
            <a:off x="8681392" y="3518025"/>
            <a:ext cx="2537388"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Azure SDKs (</a:t>
            </a:r>
            <a:r>
              <a:rPr lang="en-US" sz="1598" kern="0" err="1">
                <a:solidFill>
                  <a:srgbClr val="353535"/>
                </a:solidFill>
                <a:latin typeface="Segoe UI Semilight"/>
                <a:cs typeface="Segoe UI Semibold" panose="020B0702040204020203" pitchFamily="34" charset="0"/>
              </a:rPr>
              <a:t>.Net</a:t>
            </a:r>
            <a:r>
              <a:rPr lang="en-US" sz="1598" kern="0">
                <a:solidFill>
                  <a:srgbClr val="353535"/>
                </a:solidFill>
                <a:latin typeface="Segoe UI Semilight"/>
                <a:cs typeface="Segoe UI Semibold" panose="020B0702040204020203" pitchFamily="34" charset="0"/>
              </a:rPr>
              <a:t>, Java </a:t>
            </a:r>
            <a:r>
              <a:rPr lang="en-US" sz="1598" kern="0" err="1">
                <a:solidFill>
                  <a:srgbClr val="353535"/>
                </a:solidFill>
                <a:latin typeface="Segoe UI Semilight"/>
                <a:cs typeface="Segoe UI Semibold" panose="020B0702040204020203" pitchFamily="34" charset="0"/>
              </a:rPr>
              <a:t>etc</a:t>
            </a:r>
            <a:r>
              <a:rPr lang="en-US" sz="1598" kern="0">
                <a:solidFill>
                  <a:srgbClr val="353535"/>
                </a:solidFill>
                <a:latin typeface="Segoe UI Semilight"/>
                <a:cs typeface="Segoe UI Semibold" panose="020B0702040204020203" pitchFamily="34" charset="0"/>
              </a:rPr>
              <a:t>…)</a:t>
            </a:r>
          </a:p>
        </p:txBody>
      </p:sp>
      <p:sp>
        <p:nvSpPr>
          <p:cNvPr id="142" name="Rectangle 141">
            <a:extLst>
              <a:ext uri="{FF2B5EF4-FFF2-40B4-BE49-F238E27FC236}">
                <a16:creationId xmlns:a16="http://schemas.microsoft.com/office/drawing/2014/main" id="{0D5687F2-D2A8-4F65-BE61-3AED3477B20E}"/>
              </a:ext>
            </a:extLst>
          </p:cNvPr>
          <p:cNvSpPr/>
          <p:nvPr/>
        </p:nvSpPr>
        <p:spPr bwMode="auto">
          <a:xfrm>
            <a:off x="8681392" y="4543393"/>
            <a:ext cx="2063262"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Azure Storage Explorer</a:t>
            </a:r>
          </a:p>
        </p:txBody>
      </p:sp>
      <p:sp>
        <p:nvSpPr>
          <p:cNvPr id="143" name="Rectangle 142">
            <a:extLst>
              <a:ext uri="{FF2B5EF4-FFF2-40B4-BE49-F238E27FC236}">
                <a16:creationId xmlns:a16="http://schemas.microsoft.com/office/drawing/2014/main" id="{E2868913-0734-45B9-8810-D6F2E11ADAE0}"/>
              </a:ext>
            </a:extLst>
          </p:cNvPr>
          <p:cNvSpPr/>
          <p:nvPr/>
        </p:nvSpPr>
        <p:spPr bwMode="auto">
          <a:xfrm>
            <a:off x="7979571" y="3520165"/>
            <a:ext cx="518040" cy="2826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4" name="Picture 143">
            <a:extLst>
              <a:ext uri="{FF2B5EF4-FFF2-40B4-BE49-F238E27FC236}">
                <a16:creationId xmlns:a16="http://schemas.microsoft.com/office/drawing/2014/main" id="{D6F233B9-8C8B-4A9B-BCA9-95F1798B8894}"/>
              </a:ext>
            </a:extLst>
          </p:cNvPr>
          <p:cNvPicPr>
            <a:picLocks noChangeAspect="1"/>
          </p:cNvPicPr>
          <p:nvPr/>
        </p:nvPicPr>
        <p:blipFill>
          <a:blip r:embed="rId8"/>
          <a:stretch>
            <a:fillRect/>
          </a:stretch>
        </p:blipFill>
        <p:spPr>
          <a:xfrm>
            <a:off x="7933845" y="4291114"/>
            <a:ext cx="632759" cy="619692"/>
          </a:xfrm>
          <a:prstGeom prst="rect">
            <a:avLst/>
          </a:prstGeom>
        </p:spPr>
      </p:pic>
      <p:pic>
        <p:nvPicPr>
          <p:cNvPr id="145" name="Graphic 144">
            <a:extLst>
              <a:ext uri="{FF2B5EF4-FFF2-40B4-BE49-F238E27FC236}">
                <a16:creationId xmlns:a16="http://schemas.microsoft.com/office/drawing/2014/main" id="{C95F69F6-2BBA-4CF4-8449-876EBEEBAFD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4349" y="6073057"/>
            <a:ext cx="351751" cy="539352"/>
          </a:xfrm>
          <a:prstGeom prst="rect">
            <a:avLst/>
          </a:prstGeom>
        </p:spPr>
      </p:pic>
      <p:sp>
        <p:nvSpPr>
          <p:cNvPr id="147" name="Rectangle 146">
            <a:extLst>
              <a:ext uri="{FF2B5EF4-FFF2-40B4-BE49-F238E27FC236}">
                <a16:creationId xmlns:a16="http://schemas.microsoft.com/office/drawing/2014/main" id="{695E6447-A9F1-41F4-90A8-029933DC0C87}"/>
              </a:ext>
            </a:extLst>
          </p:cNvPr>
          <p:cNvSpPr/>
          <p:nvPr/>
        </p:nvSpPr>
        <p:spPr bwMode="auto">
          <a:xfrm>
            <a:off x="8681392" y="6229860"/>
            <a:ext cx="1755898"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Application Insights</a:t>
            </a:r>
          </a:p>
        </p:txBody>
      </p:sp>
      <p:sp>
        <p:nvSpPr>
          <p:cNvPr id="148" name="Rectangle 147">
            <a:extLst>
              <a:ext uri="{FF2B5EF4-FFF2-40B4-BE49-F238E27FC236}">
                <a16:creationId xmlns:a16="http://schemas.microsoft.com/office/drawing/2014/main" id="{2DDAE86E-C435-4E25-BC5E-09AAD4A9C250}"/>
              </a:ext>
            </a:extLst>
          </p:cNvPr>
          <p:cNvSpPr/>
          <p:nvPr/>
        </p:nvSpPr>
        <p:spPr bwMode="auto">
          <a:xfrm>
            <a:off x="5415332" y="6229859"/>
            <a:ext cx="1183678"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Log Analytics</a:t>
            </a:r>
          </a:p>
        </p:txBody>
      </p:sp>
      <p:pic>
        <p:nvPicPr>
          <p:cNvPr id="149" name="Graphic 73">
            <a:extLst>
              <a:ext uri="{FF2B5EF4-FFF2-40B4-BE49-F238E27FC236}">
                <a16:creationId xmlns:a16="http://schemas.microsoft.com/office/drawing/2014/main" id="{1875AB97-B526-4688-83FD-3ACD8D3AB81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93797" y="6074007"/>
            <a:ext cx="570625" cy="570625"/>
          </a:xfrm>
          <a:prstGeom prst="rect">
            <a:avLst/>
          </a:prstGeom>
        </p:spPr>
      </p:pic>
    </p:spTree>
    <p:extLst>
      <p:ext uri="{BB962C8B-B14F-4D97-AF65-F5344CB8AC3E}">
        <p14:creationId xmlns:p14="http://schemas.microsoft.com/office/powerpoint/2010/main" val="21338807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Visual studio</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9745" y="1109844"/>
            <a:ext cx="9256987" cy="5884186"/>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89745" y="1109843"/>
            <a:ext cx="9256987" cy="5884186"/>
          </a:xfrm>
          <a:prstGeom prst="rect">
            <a:avLst/>
          </a:prstGeom>
        </p:spPr>
      </p:pic>
      <p:sp>
        <p:nvSpPr>
          <p:cNvPr id="7" name="Rectangle: Rounded Corners 6"/>
          <p:cNvSpPr/>
          <p:nvPr/>
        </p:nvSpPr>
        <p:spPr bwMode="auto">
          <a:xfrm>
            <a:off x="3399236" y="1821100"/>
            <a:ext cx="4418973" cy="3276135"/>
          </a:xfrm>
          <a:prstGeom prst="roundRect">
            <a:avLst/>
          </a:prstGeom>
          <a:noFill/>
          <a:ln w="635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Semilight"/>
            </a:endParaRP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01660" y="1109842"/>
            <a:ext cx="9256987" cy="5884186"/>
          </a:xfrm>
          <a:prstGeom prst="rect">
            <a:avLst/>
          </a:prstGeom>
        </p:spPr>
      </p:pic>
      <p:sp>
        <p:nvSpPr>
          <p:cNvPr id="9" name="Rectangle: Rounded Corners 8"/>
          <p:cNvSpPr/>
          <p:nvPr/>
        </p:nvSpPr>
        <p:spPr bwMode="auto">
          <a:xfrm>
            <a:off x="1589743" y="1821100"/>
            <a:ext cx="1809493" cy="2438054"/>
          </a:xfrm>
          <a:prstGeom prst="roundRect">
            <a:avLst/>
          </a:prstGeom>
          <a:noFill/>
          <a:ln w="635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Semilight"/>
            </a:endParaRPr>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1660" y="1105830"/>
            <a:ext cx="9256987" cy="5884186"/>
          </a:xfrm>
          <a:prstGeom prst="rect">
            <a:avLst/>
          </a:prstGeom>
        </p:spPr>
      </p:pic>
      <p:sp>
        <p:nvSpPr>
          <p:cNvPr id="11" name="Rectangle: Rounded Corners 10"/>
          <p:cNvSpPr/>
          <p:nvPr/>
        </p:nvSpPr>
        <p:spPr bwMode="auto">
          <a:xfrm>
            <a:off x="3551615" y="1821099"/>
            <a:ext cx="4190406" cy="3961838"/>
          </a:xfrm>
          <a:prstGeom prst="roundRect">
            <a:avLst>
              <a:gd name="adj" fmla="val 0"/>
            </a:avLst>
          </a:prstGeom>
          <a:noFill/>
          <a:ln w="635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Semilight"/>
            </a:endParaRPr>
          </a:p>
        </p:txBody>
      </p:sp>
    </p:spTree>
    <p:extLst>
      <p:ext uri="{BB962C8B-B14F-4D97-AF65-F5344CB8AC3E}">
        <p14:creationId xmlns:p14="http://schemas.microsoft.com/office/powerpoint/2010/main" val="1142018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ign on the side of a road&#10;&#10;Description automatically generated">
            <a:extLst>
              <a:ext uri="{FF2B5EF4-FFF2-40B4-BE49-F238E27FC236}">
                <a16:creationId xmlns:a16="http://schemas.microsoft.com/office/drawing/2014/main" id="{9C93B2C6-A966-41B5-A79A-A8F703BED03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275" y="497"/>
            <a:ext cx="12389926" cy="6993533"/>
          </a:xfrm>
          <a:prstGeom prst="rect">
            <a:avLst/>
          </a:prstGeom>
        </p:spPr>
      </p:pic>
      <p:sp>
        <p:nvSpPr>
          <p:cNvPr id="9" name="TextBox 8">
            <a:extLst>
              <a:ext uri="{FF2B5EF4-FFF2-40B4-BE49-F238E27FC236}">
                <a16:creationId xmlns:a16="http://schemas.microsoft.com/office/drawing/2014/main" id="{0F754858-FEEB-468B-979B-4144046EA4C8}"/>
              </a:ext>
            </a:extLst>
          </p:cNvPr>
          <p:cNvSpPr txBox="1"/>
          <p:nvPr/>
        </p:nvSpPr>
        <p:spPr>
          <a:xfrm>
            <a:off x="23275" y="6994030"/>
            <a:ext cx="12389926" cy="433903"/>
          </a:xfrm>
          <a:prstGeom prst="rect">
            <a:avLst/>
          </a:prstGeom>
          <a:noFill/>
        </p:spPr>
        <p:txBody>
          <a:bodyPr wrap="square" lIns="182854" tIns="146283" rIns="182854" bIns="146283" rtlCol="0">
            <a:spAutoFit/>
          </a:bodyPr>
          <a:lstStyle/>
          <a:p>
            <a:pPr defTabSz="932563"/>
            <a:r>
              <a:rPr lang="en-US" sz="900">
                <a:solidFill>
                  <a:srgbClr val="353535"/>
                </a:solidFill>
                <a:latin typeface="Segoe UI Semilight"/>
                <a:hlinkClick r:id="rId4" tooltip="http://www.lgam.info/safety-barrier"/>
              </a:rPr>
              <a:t>This Photo</a:t>
            </a:r>
            <a:r>
              <a:rPr lang="en-US" sz="900">
                <a:solidFill>
                  <a:srgbClr val="353535"/>
                </a:solidFill>
                <a:latin typeface="Segoe UI Semilight"/>
              </a:rPr>
              <a:t> by Unknown Author is licensed under </a:t>
            </a:r>
            <a:r>
              <a:rPr lang="en-US" sz="900">
                <a:solidFill>
                  <a:srgbClr val="353535"/>
                </a:solidFill>
                <a:latin typeface="Segoe UI Semilight"/>
                <a:hlinkClick r:id="rId5" tooltip="https://creativecommons.org/licenses/by-sa/3.0/"/>
              </a:rPr>
              <a:t>CC BY-SA</a:t>
            </a:r>
            <a:endParaRPr lang="en-US" sz="900">
              <a:solidFill>
                <a:srgbClr val="353535"/>
              </a:solidFill>
              <a:latin typeface="Segoe UI Semilight"/>
            </a:endParaRPr>
          </a:p>
        </p:txBody>
      </p:sp>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6958856" y="4792479"/>
            <a:ext cx="5204504" cy="3189976"/>
          </a:xfrm>
          <a:solidFill>
            <a:srgbClr val="D9D9D9">
              <a:alpha val="52157"/>
            </a:srgbClr>
          </a:solidFill>
        </p:spPr>
        <p:txBody>
          <a:bodyPr/>
          <a:lstStyle/>
          <a:p>
            <a:pPr marL="457112" indent="-457112">
              <a:spcAft>
                <a:spcPts val="1199"/>
              </a:spcAft>
              <a:buFont typeface="Arial" panose="020B0604020202020204" pitchFamily="34" charset="0"/>
              <a:buChar char="•"/>
            </a:pPr>
            <a:r>
              <a:rPr lang="en-US" sz="2400" b="1" dirty="0">
                <a:solidFill>
                  <a:schemeClr val="tx1"/>
                </a:solidFill>
              </a:rPr>
              <a:t>“Special” ARM Templates</a:t>
            </a:r>
          </a:p>
          <a:p>
            <a:pPr marL="457112" indent="-457112">
              <a:spcAft>
                <a:spcPts val="1199"/>
              </a:spcAft>
              <a:buFont typeface="Arial" panose="020B0604020202020204" pitchFamily="34" charset="0"/>
              <a:buChar char="•"/>
            </a:pPr>
            <a:r>
              <a:rPr lang="en-US" sz="2400" b="1" dirty="0">
                <a:solidFill>
                  <a:schemeClr val="tx1"/>
                </a:solidFill>
              </a:rPr>
              <a:t>Hardcoded deployment endpoints</a:t>
            </a:r>
          </a:p>
          <a:p>
            <a:pPr marL="457112" indent="-457112">
              <a:spcAft>
                <a:spcPts val="1199"/>
              </a:spcAft>
              <a:buFont typeface="Arial" panose="020B0604020202020204" pitchFamily="34" charset="0"/>
              <a:buChar char="•"/>
            </a:pPr>
            <a:r>
              <a:rPr lang="en-US" sz="2400" b="1" dirty="0">
                <a:solidFill>
                  <a:schemeClr val="tx1"/>
                </a:solidFill>
              </a:rPr>
              <a:t>Assuming content exists</a:t>
            </a:r>
          </a:p>
          <a:p>
            <a:pPr marL="457112" indent="-457112">
              <a:spcAft>
                <a:spcPts val="1199"/>
              </a:spcAft>
              <a:buFont typeface="Arial" panose="020B0604020202020204" pitchFamily="34" charset="0"/>
              <a:buChar char="•"/>
            </a:pPr>
            <a:r>
              <a:rPr lang="en-US" sz="2400" b="1" dirty="0">
                <a:solidFill>
                  <a:schemeClr val="tx1"/>
                </a:solidFill>
              </a:rPr>
              <a:t>Using unavailable features</a:t>
            </a:r>
          </a:p>
          <a:p>
            <a:pPr>
              <a:lnSpc>
                <a:spcPct val="150000"/>
              </a:lnSpc>
            </a:pPr>
            <a:endParaRPr lang="en-US" b="1" dirty="0">
              <a:solidFill>
                <a:schemeClr val="tx1"/>
              </a:solidFill>
            </a:endParaRPr>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en-US" sz="3999" b="1" dirty="0">
                <a:solidFill>
                  <a:schemeClr val="bg1"/>
                </a:solidFill>
              </a:rPr>
              <a:t>Showstoppers when developing hybrid cloud solutions</a:t>
            </a:r>
          </a:p>
        </p:txBody>
      </p:sp>
    </p:spTree>
    <p:extLst>
      <p:ext uri="{BB962C8B-B14F-4D97-AF65-F5344CB8AC3E}">
        <p14:creationId xmlns:p14="http://schemas.microsoft.com/office/powerpoint/2010/main" val="336106571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on ASDK</a:t>
            </a:r>
            <a:br>
              <a:rPr lang="en-US" dirty="0"/>
            </a:br>
            <a:r>
              <a:rPr lang="en-US" sz="2800" spc="0" dirty="0">
                <a:solidFill>
                  <a:schemeClr val="tx2"/>
                </a:solidFill>
                <a:cs typeface="+mn-cs"/>
              </a:rPr>
              <a:t>Will your Azure solution work on Azure Stack Hub?</a:t>
            </a:r>
          </a:p>
        </p:txBody>
      </p:sp>
      <p:sp>
        <p:nvSpPr>
          <p:cNvPr id="59" name="Rectangle 58"/>
          <p:cNvSpPr/>
          <p:nvPr/>
        </p:nvSpPr>
        <p:spPr>
          <a:xfrm>
            <a:off x="6115442" y="2201862"/>
            <a:ext cx="6321033" cy="3634158"/>
          </a:xfrm>
          <a:prstGeom prst="rect">
            <a:avLst/>
          </a:prstGeom>
          <a:solidFill>
            <a:schemeClr val="bg1"/>
          </a:solidFill>
        </p:spPr>
        <p:txBody>
          <a:bodyPr wrap="square" lIns="365708" tIns="124330" bIns="274281">
            <a:spAutoFit/>
          </a:bodyPr>
          <a:lstStyle/>
          <a:p>
            <a:pPr defTabSz="913988">
              <a:lnSpc>
                <a:spcPct val="90000"/>
              </a:lnSpc>
              <a:spcAft>
                <a:spcPts val="600"/>
              </a:spcAft>
              <a:buSzPct val="90000"/>
              <a:defRPr/>
            </a:pPr>
            <a:r>
              <a:rPr lang="en-US" sz="2800" kern="0" dirty="0">
                <a:solidFill>
                  <a:srgbClr val="0078D7"/>
                </a:solidFill>
                <a:latin typeface="Segoe UI Light"/>
              </a:rPr>
              <a:t>Two methods to test on ASDK</a:t>
            </a:r>
          </a:p>
          <a:p>
            <a:pPr marL="285695" indent="-285695" defTabSz="913988">
              <a:lnSpc>
                <a:spcPct val="90000"/>
              </a:lnSpc>
              <a:spcAft>
                <a:spcPts val="600"/>
              </a:spcAft>
              <a:buSzPct val="90000"/>
              <a:buFont typeface="Arial" panose="020B0604020202020204" pitchFamily="34" charset="0"/>
              <a:buChar char="•"/>
              <a:defRPr/>
            </a:pPr>
            <a:r>
              <a:rPr lang="en-US" kern="0" dirty="0">
                <a:solidFill>
                  <a:srgbClr val="505050"/>
                </a:solidFill>
                <a:latin typeface="Segoe UI Light"/>
                <a:hlinkClick r:id="rId3"/>
              </a:rPr>
              <a:t>Build one on your own hardware</a:t>
            </a:r>
            <a:endParaRPr lang="en-US" kern="0" dirty="0">
              <a:solidFill>
                <a:srgbClr val="505050"/>
              </a:solidFill>
              <a:latin typeface="Segoe UI Light"/>
            </a:endParaRPr>
          </a:p>
          <a:p>
            <a:pPr marL="285695" indent="-285695" defTabSz="913988">
              <a:lnSpc>
                <a:spcPct val="90000"/>
              </a:lnSpc>
              <a:spcAft>
                <a:spcPts val="600"/>
              </a:spcAft>
              <a:buSzPct val="90000"/>
              <a:buFont typeface="Arial" panose="020B0604020202020204" pitchFamily="34" charset="0"/>
              <a:buChar char="•"/>
              <a:defRPr/>
            </a:pPr>
            <a:r>
              <a:rPr lang="en-US" kern="0" dirty="0">
                <a:solidFill>
                  <a:srgbClr val="505050"/>
                </a:solidFill>
                <a:latin typeface="Segoe UI Light"/>
                <a:hlinkClick r:id="rId4"/>
              </a:rPr>
              <a:t>Deploy ASDK on Azure VM project</a:t>
            </a:r>
            <a:endParaRPr lang="en-US" kern="0" dirty="0">
              <a:solidFill>
                <a:srgbClr val="505050"/>
              </a:solidFill>
              <a:latin typeface="Segoe UI Light"/>
            </a:endParaRPr>
          </a:p>
          <a:p>
            <a:pPr defTabSz="913988">
              <a:lnSpc>
                <a:spcPct val="90000"/>
              </a:lnSpc>
              <a:spcBef>
                <a:spcPct val="20000"/>
              </a:spcBef>
              <a:buSzPct val="90000"/>
              <a:defRPr/>
            </a:pPr>
            <a:endParaRPr lang="en-US" kern="0" dirty="0">
              <a:solidFill>
                <a:srgbClr val="505050"/>
              </a:solidFill>
              <a:latin typeface="Segoe UI Light"/>
            </a:endParaRPr>
          </a:p>
          <a:p>
            <a:pPr defTabSz="913988">
              <a:lnSpc>
                <a:spcPct val="90000"/>
              </a:lnSpc>
              <a:spcBef>
                <a:spcPct val="20000"/>
              </a:spcBef>
              <a:buSzPct val="90000"/>
              <a:defRPr/>
            </a:pPr>
            <a:r>
              <a:rPr lang="en-US" sz="2800" kern="0" dirty="0">
                <a:solidFill>
                  <a:srgbClr val="0078D7"/>
                </a:solidFill>
                <a:latin typeface="Segoe UI Light"/>
                <a:ea typeface="Segoe UI Black" panose="020B0A02040204020203" pitchFamily="34" charset="0"/>
                <a:cs typeface="Segoe UI Black" panose="020B0A02040204020203" pitchFamily="34" charset="0"/>
              </a:rPr>
              <a:t>Build either way with the </a:t>
            </a:r>
            <a:r>
              <a:rPr lang="en-US" sz="2800" kern="0" dirty="0">
                <a:solidFill>
                  <a:srgbClr val="0078D7"/>
                </a:solidFill>
                <a:latin typeface="Segoe UI Light"/>
                <a:ea typeface="Segoe UI Black" panose="020B0A02040204020203" pitchFamily="34" charset="0"/>
                <a:cs typeface="Segoe UI Black" panose="020B0A02040204020203" pitchFamily="34" charset="0"/>
                <a:hlinkClick r:id="rId5"/>
              </a:rPr>
              <a:t>POC scripts</a:t>
            </a:r>
            <a:r>
              <a:rPr lang="en-US" sz="2800" kern="0" dirty="0">
                <a:solidFill>
                  <a:srgbClr val="0078D7"/>
                </a:solidFill>
                <a:latin typeface="Segoe UI Light"/>
                <a:ea typeface="Segoe UI Black" panose="020B0A02040204020203" pitchFamily="34" charset="0"/>
                <a:cs typeface="Segoe UI Black" panose="020B0A02040204020203" pitchFamily="34" charset="0"/>
              </a:rPr>
              <a:t>!</a:t>
            </a:r>
          </a:p>
          <a:p>
            <a:pPr defTabSz="913988">
              <a:lnSpc>
                <a:spcPct val="90000"/>
              </a:lnSpc>
              <a:spcBef>
                <a:spcPct val="20000"/>
              </a:spcBef>
              <a:buSzPct val="90000"/>
              <a:defRPr/>
            </a:pPr>
            <a:r>
              <a:rPr lang="en-US" sz="2800" kern="0" dirty="0">
                <a:solidFill>
                  <a:srgbClr val="0078D7"/>
                </a:solidFill>
                <a:latin typeface="Segoe UI Light"/>
                <a:ea typeface="Segoe UI Black" panose="020B0A02040204020203" pitchFamily="34" charset="0"/>
                <a:cs typeface="Segoe UI Black" panose="020B0A02040204020203" pitchFamily="34" charset="0"/>
              </a:rPr>
              <a:t>Start with Azure Stack QuickStart templates!</a:t>
            </a:r>
          </a:p>
          <a:p>
            <a:pPr defTabSz="913988">
              <a:lnSpc>
                <a:spcPct val="90000"/>
              </a:lnSpc>
              <a:spcBef>
                <a:spcPct val="20000"/>
              </a:spcBef>
              <a:buSzPct val="90000"/>
              <a:defRPr/>
            </a:pPr>
            <a:endParaRPr lang="en-US" sz="2800" kern="0" dirty="0">
              <a:solidFill>
                <a:srgbClr val="0078D7"/>
              </a:solidFill>
              <a:latin typeface="Segoe UI Light"/>
              <a:ea typeface="Segoe UI Black" panose="020B0A02040204020203" pitchFamily="34" charset="0"/>
              <a:cs typeface="Segoe UI Black" panose="020B0A02040204020203" pitchFamily="34" charset="0"/>
            </a:endParaRPr>
          </a:p>
        </p:txBody>
      </p:sp>
      <p:sp>
        <p:nvSpPr>
          <p:cNvPr id="8" name="TextBox 7">
            <a:extLst>
              <a:ext uri="{FF2B5EF4-FFF2-40B4-BE49-F238E27FC236}">
                <a16:creationId xmlns:a16="http://schemas.microsoft.com/office/drawing/2014/main" id="{91AC08DA-2244-48B7-9589-655D90C22DDA}"/>
              </a:ext>
            </a:extLst>
          </p:cNvPr>
          <p:cNvSpPr txBox="1"/>
          <p:nvPr/>
        </p:nvSpPr>
        <p:spPr>
          <a:xfrm>
            <a:off x="326500" y="6514585"/>
            <a:ext cx="11658600" cy="369332"/>
          </a:xfrm>
          <a:prstGeom prst="rect">
            <a:avLst/>
          </a:prstGeom>
          <a:noFill/>
        </p:spPr>
        <p:txBody>
          <a:bodyPr wrap="square">
            <a:spAutoFit/>
          </a:bodyPr>
          <a:lstStyle/>
          <a:p>
            <a:r>
              <a:rPr lang="en-US" dirty="0">
                <a:hlinkClick r:id="rId6"/>
              </a:rPr>
              <a:t>GitHub - Azure/</a:t>
            </a:r>
            <a:r>
              <a:rPr lang="en-US" dirty="0" err="1">
                <a:hlinkClick r:id="rId6"/>
              </a:rPr>
              <a:t>AzureStack</a:t>
            </a:r>
            <a:r>
              <a:rPr lang="en-US" dirty="0">
                <a:hlinkClick r:id="rId6"/>
              </a:rPr>
              <a:t>-QuickStart-Templates: Quick start ARM templates that deploy on Microsoft Azure Stack</a:t>
            </a:r>
            <a:endParaRPr lang="en-US" dirty="0"/>
          </a:p>
        </p:txBody>
      </p:sp>
      <p:pic>
        <p:nvPicPr>
          <p:cNvPr id="65" name="Picture 2" descr="http://elderlee.com/images/landing/Thrie-Beam_Guardrail.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27858" y="2049668"/>
            <a:ext cx="5530087" cy="3680434"/>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1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72" y="4928962"/>
            <a:ext cx="12440764" cy="14807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171" y="3167564"/>
            <a:ext cx="12440764" cy="14807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82" y="1415254"/>
            <a:ext cx="12440764" cy="14807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Hybrid has many forms</a:t>
            </a:r>
          </a:p>
        </p:txBody>
      </p:sp>
      <p:pic>
        <p:nvPicPr>
          <p:cNvPr id="4" name="Picture 3">
            <a:extLst>
              <a:ext uri="{FF2B5EF4-FFF2-40B4-BE49-F238E27FC236}">
                <a16:creationId xmlns:a16="http://schemas.microsoft.com/office/drawing/2014/main" id="{FC6D66C5-CA9B-41A8-BF7C-5301F24AC992}"/>
              </a:ext>
            </a:extLst>
          </p:cNvPr>
          <p:cNvPicPr>
            <a:picLocks noChangeAspect="1"/>
          </p:cNvPicPr>
          <p:nvPr/>
        </p:nvPicPr>
        <p:blipFill>
          <a:blip r:embed="rId3">
            <a:duotone>
              <a:schemeClr val="accent3">
                <a:shade val="45000"/>
                <a:satMod val="135000"/>
              </a:schemeClr>
              <a:prstClr val="white"/>
            </a:duotone>
          </a:blip>
          <a:stretch>
            <a:fillRect/>
          </a:stretch>
        </p:blipFill>
        <p:spPr>
          <a:xfrm>
            <a:off x="9079160" y="1613426"/>
            <a:ext cx="1084225" cy="1084378"/>
          </a:xfrm>
          <a:prstGeom prst="rect">
            <a:avLst/>
          </a:prstGeom>
          <a:noFill/>
          <a:ln>
            <a:noFill/>
          </a:ln>
        </p:spPr>
      </p:pic>
      <p:pic>
        <p:nvPicPr>
          <p:cNvPr id="7" name="Picture 6">
            <a:extLst>
              <a:ext uri="{FF2B5EF4-FFF2-40B4-BE49-F238E27FC236}">
                <a16:creationId xmlns:a16="http://schemas.microsoft.com/office/drawing/2014/main" id="{7A257C20-9D3F-4830-82FB-5E40743BA57B}"/>
              </a:ext>
            </a:extLst>
          </p:cNvPr>
          <p:cNvPicPr>
            <a:picLocks noChangeAspect="1"/>
          </p:cNvPicPr>
          <p:nvPr/>
        </p:nvPicPr>
        <p:blipFill>
          <a:blip r:embed="rId4">
            <a:duotone>
              <a:schemeClr val="accent3">
                <a:shade val="45000"/>
                <a:satMod val="135000"/>
              </a:schemeClr>
              <a:prstClr val="white"/>
            </a:duotone>
          </a:blip>
          <a:stretch>
            <a:fillRect/>
          </a:stretch>
        </p:blipFill>
        <p:spPr>
          <a:xfrm>
            <a:off x="9079160" y="5127134"/>
            <a:ext cx="1084225" cy="1084378"/>
          </a:xfrm>
          <a:prstGeom prst="rect">
            <a:avLst/>
          </a:prstGeom>
          <a:noFill/>
          <a:ln>
            <a:noFill/>
          </a:ln>
        </p:spPr>
      </p:pic>
      <p:pic>
        <p:nvPicPr>
          <p:cNvPr id="8" name="Picture 7">
            <a:extLst>
              <a:ext uri="{FF2B5EF4-FFF2-40B4-BE49-F238E27FC236}">
                <a16:creationId xmlns:a16="http://schemas.microsoft.com/office/drawing/2014/main" id="{541B5842-CF3C-4538-AD1D-2281A7B331E9}"/>
              </a:ext>
            </a:extLst>
          </p:cNvPr>
          <p:cNvPicPr>
            <a:picLocks noChangeAspect="1"/>
          </p:cNvPicPr>
          <p:nvPr/>
        </p:nvPicPr>
        <p:blipFill>
          <a:blip r:embed="rId5">
            <a:duotone>
              <a:schemeClr val="accent3">
                <a:shade val="45000"/>
                <a:satMod val="135000"/>
              </a:schemeClr>
              <a:prstClr val="white"/>
            </a:duotone>
          </a:blip>
          <a:stretch>
            <a:fillRect/>
          </a:stretch>
        </p:blipFill>
        <p:spPr>
          <a:xfrm>
            <a:off x="7698721" y="5127134"/>
            <a:ext cx="1084225" cy="1084378"/>
          </a:xfrm>
          <a:prstGeom prst="rect">
            <a:avLst/>
          </a:prstGeom>
          <a:noFill/>
          <a:ln>
            <a:noFill/>
          </a:ln>
        </p:spPr>
      </p:pic>
      <p:pic>
        <p:nvPicPr>
          <p:cNvPr id="9" name="Picture 8">
            <a:extLst>
              <a:ext uri="{FF2B5EF4-FFF2-40B4-BE49-F238E27FC236}">
                <a16:creationId xmlns:a16="http://schemas.microsoft.com/office/drawing/2014/main" id="{EB958B65-150E-4FDA-A788-526772EA5036}"/>
              </a:ext>
            </a:extLst>
          </p:cNvPr>
          <p:cNvPicPr>
            <a:picLocks noChangeAspect="1"/>
          </p:cNvPicPr>
          <p:nvPr/>
        </p:nvPicPr>
        <p:blipFill>
          <a:blip r:embed="rId6">
            <a:duotone>
              <a:schemeClr val="accent3">
                <a:shade val="45000"/>
                <a:satMod val="135000"/>
              </a:schemeClr>
              <a:prstClr val="white"/>
            </a:duotone>
          </a:blip>
          <a:stretch>
            <a:fillRect/>
          </a:stretch>
        </p:blipFill>
        <p:spPr>
          <a:xfrm>
            <a:off x="10399240" y="5127134"/>
            <a:ext cx="1084225" cy="1084378"/>
          </a:xfrm>
          <a:prstGeom prst="rect">
            <a:avLst/>
          </a:prstGeom>
          <a:noFill/>
          <a:ln>
            <a:noFill/>
          </a:ln>
        </p:spPr>
      </p:pic>
      <p:pic>
        <p:nvPicPr>
          <p:cNvPr id="10" name="Picture 9">
            <a:extLst>
              <a:ext uri="{FF2B5EF4-FFF2-40B4-BE49-F238E27FC236}">
                <a16:creationId xmlns:a16="http://schemas.microsoft.com/office/drawing/2014/main" id="{89029342-A36A-4570-960A-D28C584ED250}"/>
              </a:ext>
            </a:extLst>
          </p:cNvPr>
          <p:cNvPicPr>
            <a:picLocks noChangeAspect="1"/>
          </p:cNvPicPr>
          <p:nvPr/>
        </p:nvPicPr>
        <p:blipFill>
          <a:blip r:embed="rId7">
            <a:duotone>
              <a:schemeClr val="accent3">
                <a:shade val="45000"/>
                <a:satMod val="135000"/>
              </a:schemeClr>
              <a:prstClr val="white"/>
            </a:duotone>
          </a:blip>
          <a:stretch>
            <a:fillRect/>
          </a:stretch>
        </p:blipFill>
        <p:spPr>
          <a:xfrm>
            <a:off x="9079160" y="3365737"/>
            <a:ext cx="1084225" cy="1084378"/>
          </a:xfrm>
          <a:prstGeom prst="rect">
            <a:avLst/>
          </a:prstGeom>
          <a:noFill/>
          <a:ln>
            <a:noFill/>
          </a:ln>
        </p:spPr>
      </p:pic>
      <p:sp>
        <p:nvSpPr>
          <p:cNvPr id="2" name="Text Placeholder 1"/>
          <p:cNvSpPr>
            <a:spLocks noGrp="1"/>
          </p:cNvSpPr>
          <p:nvPr>
            <p:ph type="body" sz="quarter" idx="10"/>
          </p:nvPr>
        </p:nvSpPr>
        <p:spPr>
          <a:xfrm>
            <a:off x="596712" y="1935883"/>
            <a:ext cx="6406876" cy="572464"/>
          </a:xfrm>
        </p:spPr>
        <p:txBody>
          <a:bodyPr vert="horz" wrap="square" lIns="0" tIns="0" rIns="0" bIns="0" rtlCol="0">
            <a:spAutoFit/>
          </a:bodyPr>
          <a:lstStyle/>
          <a:p>
            <a:pPr>
              <a:lnSpc>
                <a:spcPct val="100000"/>
              </a:lnSpc>
            </a:pPr>
            <a:r>
              <a:rPr lang="en-US" sz="2800" dirty="0">
                <a:latin typeface="Segoe UI Semilight" panose="020B0402040204020203" pitchFamily="34" charset="0"/>
                <a:cs typeface="Segoe UI Semilight" panose="020B0402040204020203" pitchFamily="34" charset="0"/>
              </a:rPr>
              <a:t>Matching resources on both Clouds</a:t>
            </a:r>
          </a:p>
        </p:txBody>
      </p:sp>
      <p:sp>
        <p:nvSpPr>
          <p:cNvPr id="14" name="Text Placeholder 1"/>
          <p:cNvSpPr txBox="1">
            <a:spLocks/>
          </p:cNvSpPr>
          <p:nvPr/>
        </p:nvSpPr>
        <p:spPr>
          <a:xfrm>
            <a:off x="596712" y="3468461"/>
            <a:ext cx="6406876"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Resources </a:t>
            </a:r>
            <a:r>
              <a:rPr lang="en-US" b="1" dirty="0"/>
              <a:t>spread</a:t>
            </a:r>
            <a:r>
              <a:rPr lang="en-US" dirty="0"/>
              <a:t> across Clouds</a:t>
            </a:r>
          </a:p>
          <a:p>
            <a:pPr marL="0" indent="0">
              <a:spcBef>
                <a:spcPts val="0"/>
              </a:spcBef>
              <a:buNone/>
            </a:pPr>
            <a:r>
              <a:rPr lang="en-US" dirty="0"/>
              <a:t>  Using public endpoints for connectivity</a:t>
            </a:r>
          </a:p>
        </p:txBody>
      </p:sp>
      <p:sp>
        <p:nvSpPr>
          <p:cNvPr id="15" name="Text Placeholder 1"/>
          <p:cNvSpPr txBox="1">
            <a:spLocks/>
          </p:cNvSpPr>
          <p:nvPr/>
        </p:nvSpPr>
        <p:spPr>
          <a:xfrm>
            <a:off x="596712" y="5413386"/>
            <a:ext cx="6406876" cy="4482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b="1" dirty="0"/>
              <a:t>Seamless connectivity</a:t>
            </a:r>
            <a:r>
              <a:rPr lang="en-US" sz="2856" dirty="0"/>
              <a:t> </a:t>
            </a:r>
            <a:r>
              <a:rPr lang="en-US" dirty="0"/>
              <a:t>across</a:t>
            </a:r>
            <a:r>
              <a:rPr lang="en-US" sz="2856" dirty="0"/>
              <a:t> Clouds</a:t>
            </a:r>
          </a:p>
        </p:txBody>
      </p:sp>
    </p:spTree>
    <p:extLst>
      <p:ext uri="{BB962C8B-B14F-4D97-AF65-F5344CB8AC3E}">
        <p14:creationId xmlns:p14="http://schemas.microsoft.com/office/powerpoint/2010/main" val="14093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5481" y="3031047"/>
            <a:ext cx="11885514" cy="1713653"/>
          </a:xfrm>
        </p:spPr>
        <p:txBody>
          <a:bodyPr/>
          <a:lstStyle/>
          <a:p>
            <a:r>
              <a:rPr lang="en-US" sz="5399" dirty="0"/>
              <a:t>Environments / Endpoints / API Versions / ARM API Profiles</a:t>
            </a:r>
          </a:p>
        </p:txBody>
      </p:sp>
    </p:spTree>
    <p:extLst>
      <p:ext uri="{BB962C8B-B14F-4D97-AF65-F5344CB8AC3E}">
        <p14:creationId xmlns:p14="http://schemas.microsoft.com/office/powerpoint/2010/main" val="156281564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Environments and endpoints</a:t>
            </a:r>
          </a:p>
        </p:txBody>
      </p:sp>
      <p:sp>
        <p:nvSpPr>
          <p:cNvPr id="28" name="Text Placeholder 27"/>
          <p:cNvSpPr>
            <a:spLocks noGrp="1"/>
          </p:cNvSpPr>
          <p:nvPr>
            <p:ph type="body" sz="quarter" idx="10"/>
          </p:nvPr>
        </p:nvSpPr>
        <p:spPr>
          <a:xfrm>
            <a:off x="277918" y="1875023"/>
            <a:ext cx="4685374" cy="3948907"/>
          </a:xfrm>
        </p:spPr>
        <p:txBody>
          <a:bodyPr/>
          <a:lstStyle/>
          <a:p>
            <a:r>
              <a:rPr lang="en-US" sz="2800" dirty="0">
                <a:solidFill>
                  <a:srgbClr val="0078D7"/>
                </a:solidFill>
              </a:rPr>
              <a:t>An Azure </a:t>
            </a:r>
            <a:r>
              <a:rPr lang="en-US" sz="2800" i="1" dirty="0">
                <a:solidFill>
                  <a:srgbClr val="0078D7"/>
                </a:solidFill>
              </a:rPr>
              <a:t>environment:</a:t>
            </a:r>
            <a:r>
              <a:rPr lang="en-US" sz="2800" dirty="0">
                <a:solidFill>
                  <a:srgbClr val="0078D7"/>
                </a:solidFill>
              </a:rPr>
              <a:t> An independent deployment of Microsoft Azure</a:t>
            </a:r>
          </a:p>
          <a:p>
            <a:r>
              <a:rPr lang="en-US" sz="1800" dirty="0">
                <a:solidFill>
                  <a:srgbClr val="505050"/>
                </a:solidFill>
              </a:rPr>
              <a:t>Includes environments such as </a:t>
            </a:r>
            <a:r>
              <a:rPr lang="en-US" sz="1800" dirty="0" err="1">
                <a:solidFill>
                  <a:srgbClr val="505050"/>
                </a:solidFill>
              </a:rPr>
              <a:t>AzureCloud</a:t>
            </a:r>
            <a:r>
              <a:rPr lang="en-US" sz="1800" dirty="0">
                <a:solidFill>
                  <a:srgbClr val="505050"/>
                </a:solidFill>
              </a:rPr>
              <a:t> for global Azure, </a:t>
            </a:r>
            <a:r>
              <a:rPr lang="en-US" sz="1800" dirty="0" err="1">
                <a:solidFill>
                  <a:srgbClr val="505050"/>
                </a:solidFill>
              </a:rPr>
              <a:t>AzureChinaCloud</a:t>
            </a:r>
            <a:r>
              <a:rPr lang="en-US" sz="1800" dirty="0">
                <a:solidFill>
                  <a:srgbClr val="505050"/>
                </a:solidFill>
              </a:rPr>
              <a:t>, Azure Stack Hub deployments</a:t>
            </a:r>
          </a:p>
          <a:p>
            <a:endParaRPr lang="en-US" sz="1800" dirty="0">
              <a:solidFill>
                <a:srgbClr val="505050"/>
              </a:solidFill>
            </a:endParaRPr>
          </a:p>
          <a:p>
            <a:pPr lvl="0"/>
            <a:r>
              <a:rPr lang="en-US" sz="2800" dirty="0">
                <a:solidFill>
                  <a:srgbClr val="0078D7"/>
                </a:solidFill>
              </a:rPr>
              <a:t>Azure environments contain </a:t>
            </a:r>
            <a:r>
              <a:rPr lang="en-US" sz="2800" i="1" dirty="0">
                <a:solidFill>
                  <a:srgbClr val="0078D7"/>
                </a:solidFill>
              </a:rPr>
              <a:t>endpoints</a:t>
            </a:r>
          </a:p>
          <a:p>
            <a:pPr lvl="0"/>
            <a:r>
              <a:rPr lang="en-US" sz="1800" dirty="0">
                <a:solidFill>
                  <a:srgbClr val="505050"/>
                </a:solidFill>
              </a:rPr>
              <a:t>REST APIs which are service endpoints that support access to a service's resources</a:t>
            </a:r>
          </a:p>
        </p:txBody>
      </p:sp>
      <p:sp>
        <p:nvSpPr>
          <p:cNvPr id="12" name="Rectangle 11"/>
          <p:cNvSpPr/>
          <p:nvPr/>
        </p:nvSpPr>
        <p:spPr>
          <a:xfrm>
            <a:off x="6630929" y="1035171"/>
            <a:ext cx="4943823" cy="1286612"/>
          </a:xfrm>
          <a:prstGeom prst="rect">
            <a:avLst/>
          </a:prstGeom>
        </p:spPr>
        <p:txBody>
          <a:bodyPr wrap="square">
            <a:spAutoFit/>
          </a:bodyPr>
          <a:lstStyle/>
          <a:p>
            <a:pPr defTabSz="932563">
              <a:defRPr/>
            </a:pPr>
            <a:r>
              <a:rPr lang="en-US" sz="2800" dirty="0">
                <a:solidFill>
                  <a:srgbClr val="0078D7"/>
                </a:solidFill>
                <a:latin typeface="Segoe UI Light"/>
              </a:rPr>
              <a:t>Azure Public Cloud</a:t>
            </a:r>
          </a:p>
          <a:p>
            <a:pPr defTabSz="932563">
              <a:defRPr/>
            </a:pPr>
            <a:r>
              <a:rPr lang="en-US" sz="1599" dirty="0">
                <a:solidFill>
                  <a:srgbClr val="505050"/>
                </a:solidFill>
                <a:latin typeface="Lucida Console" panose="020B0609040504020204" pitchFamily="49" charset="0"/>
              </a:rPr>
              <a:t>https://gallery.azure.com/</a:t>
            </a:r>
          </a:p>
          <a:p>
            <a:pPr defTabSz="932563">
              <a:defRPr/>
            </a:pPr>
            <a:r>
              <a:rPr lang="en-US" sz="1599" dirty="0">
                <a:solidFill>
                  <a:srgbClr val="505050"/>
                </a:solidFill>
                <a:latin typeface="Lucida Console" panose="020B0609040504020204" pitchFamily="49" charset="0"/>
              </a:rPr>
              <a:t>https://management.azure.com/</a:t>
            </a:r>
          </a:p>
          <a:p>
            <a:pPr defTabSz="932563">
              <a:defRPr/>
            </a:pPr>
            <a:r>
              <a:rPr lang="en-US" sz="1599" dirty="0">
                <a:solidFill>
                  <a:srgbClr val="505050"/>
                </a:solidFill>
                <a:latin typeface="Lucida Console" panose="020B0609040504020204" pitchFamily="49" charset="0"/>
              </a:rPr>
              <a:t>https://login.microsoftonline.com/</a:t>
            </a:r>
          </a:p>
        </p:txBody>
      </p:sp>
      <p:sp>
        <p:nvSpPr>
          <p:cNvPr id="13" name="Rectangle 12"/>
          <p:cNvSpPr/>
          <p:nvPr/>
        </p:nvSpPr>
        <p:spPr>
          <a:xfrm>
            <a:off x="6643014" y="4023100"/>
            <a:ext cx="5164992" cy="1286612"/>
          </a:xfrm>
          <a:prstGeom prst="rect">
            <a:avLst/>
          </a:prstGeom>
        </p:spPr>
        <p:txBody>
          <a:bodyPr wrap="square">
            <a:spAutoFit/>
          </a:bodyPr>
          <a:lstStyle/>
          <a:p>
            <a:pPr defTabSz="932563">
              <a:defRPr/>
            </a:pPr>
            <a:r>
              <a:rPr lang="en-US" sz="2800" dirty="0">
                <a:solidFill>
                  <a:srgbClr val="0078D7"/>
                </a:solidFill>
                <a:latin typeface="Segoe UI Light"/>
              </a:rPr>
              <a:t>Azure China Cloud</a:t>
            </a:r>
          </a:p>
          <a:p>
            <a:pPr defTabSz="932563">
              <a:defRPr/>
            </a:pPr>
            <a:r>
              <a:rPr lang="en-US" sz="1599" dirty="0">
                <a:solidFill>
                  <a:srgbClr val="505050"/>
                </a:solidFill>
                <a:latin typeface="Lucida Console" panose="020B0609040504020204" pitchFamily="49" charset="0"/>
              </a:rPr>
              <a:t>https://gallery.chinacloudapi.cn/</a:t>
            </a:r>
          </a:p>
          <a:p>
            <a:pPr defTabSz="932563">
              <a:defRPr/>
            </a:pPr>
            <a:r>
              <a:rPr lang="en-US" sz="1599" dirty="0">
                <a:solidFill>
                  <a:srgbClr val="505050"/>
                </a:solidFill>
                <a:latin typeface="Lucida Console" panose="020B0609040504020204" pitchFamily="49" charset="0"/>
              </a:rPr>
              <a:t>https://management.chinacloudapi.cn/</a:t>
            </a:r>
          </a:p>
          <a:p>
            <a:pPr defTabSz="932563">
              <a:defRPr/>
            </a:pPr>
            <a:r>
              <a:rPr lang="en-US" sz="1599" dirty="0">
                <a:solidFill>
                  <a:srgbClr val="505050"/>
                </a:solidFill>
                <a:latin typeface="Lucida Console" panose="020B0609040504020204" pitchFamily="49" charset="0"/>
              </a:rPr>
              <a:t>https://login.chinacloudapi.cn/</a:t>
            </a:r>
          </a:p>
        </p:txBody>
      </p:sp>
      <p:sp>
        <p:nvSpPr>
          <p:cNvPr id="14" name="Rectangle 13"/>
          <p:cNvSpPr/>
          <p:nvPr/>
        </p:nvSpPr>
        <p:spPr>
          <a:xfrm>
            <a:off x="6630929" y="5525794"/>
            <a:ext cx="5393559" cy="1286612"/>
          </a:xfrm>
          <a:prstGeom prst="rect">
            <a:avLst/>
          </a:prstGeom>
        </p:spPr>
        <p:txBody>
          <a:bodyPr wrap="square">
            <a:spAutoFit/>
          </a:bodyPr>
          <a:lstStyle/>
          <a:p>
            <a:pPr defTabSz="932563">
              <a:defRPr/>
            </a:pPr>
            <a:r>
              <a:rPr lang="en-US" sz="2800" dirty="0">
                <a:solidFill>
                  <a:srgbClr val="0078D7"/>
                </a:solidFill>
                <a:latin typeface="Segoe UI Light"/>
              </a:rPr>
              <a:t>Azure US Government Cloud</a:t>
            </a:r>
          </a:p>
          <a:p>
            <a:pPr defTabSz="932563">
              <a:defRPr/>
            </a:pPr>
            <a:r>
              <a:rPr lang="en-US" sz="1599" dirty="0">
                <a:solidFill>
                  <a:srgbClr val="505050"/>
                </a:solidFill>
                <a:latin typeface="Lucida Console" panose="020B0609040504020204" pitchFamily="49" charset="0"/>
              </a:rPr>
              <a:t>https://gallery.usgovcloudapi.net/</a:t>
            </a:r>
          </a:p>
          <a:p>
            <a:pPr defTabSz="932563">
              <a:defRPr/>
            </a:pPr>
            <a:r>
              <a:rPr lang="en-US" sz="1599" dirty="0">
                <a:solidFill>
                  <a:srgbClr val="505050"/>
                </a:solidFill>
                <a:latin typeface="Lucida Console" panose="020B0609040504020204" pitchFamily="49" charset="0"/>
              </a:rPr>
              <a:t>https://management.usgovcloudapi.net/</a:t>
            </a:r>
          </a:p>
          <a:p>
            <a:pPr defTabSz="932563">
              <a:defRPr/>
            </a:pPr>
            <a:r>
              <a:rPr lang="en-US" sz="1599" dirty="0">
                <a:solidFill>
                  <a:srgbClr val="505050"/>
                </a:solidFill>
                <a:latin typeface="Lucida Console" panose="020B0609040504020204" pitchFamily="49" charset="0"/>
              </a:rPr>
              <a:t>https://login.microsoftonline.com/</a:t>
            </a:r>
          </a:p>
        </p:txBody>
      </p:sp>
      <p:sp>
        <p:nvSpPr>
          <p:cNvPr id="15" name="Rectangle 14"/>
          <p:cNvSpPr/>
          <p:nvPr/>
        </p:nvSpPr>
        <p:spPr>
          <a:xfrm>
            <a:off x="6630928" y="2537865"/>
            <a:ext cx="6215769" cy="1286612"/>
          </a:xfrm>
          <a:prstGeom prst="rect">
            <a:avLst/>
          </a:prstGeom>
        </p:spPr>
        <p:txBody>
          <a:bodyPr>
            <a:spAutoFit/>
          </a:bodyPr>
          <a:lstStyle/>
          <a:p>
            <a:pPr defTabSz="932563">
              <a:defRPr/>
            </a:pPr>
            <a:r>
              <a:rPr lang="en-US" sz="2800" dirty="0">
                <a:solidFill>
                  <a:srgbClr val="0078D7"/>
                </a:solidFill>
                <a:latin typeface="Segoe UI Light"/>
              </a:rPr>
              <a:t>Azure Stack Hub Cloud</a:t>
            </a:r>
          </a:p>
          <a:p>
            <a:pPr defTabSz="932563">
              <a:defRPr/>
            </a:pPr>
            <a:r>
              <a:rPr lang="en-US" sz="1599" dirty="0">
                <a:solidFill>
                  <a:srgbClr val="505050"/>
                </a:solidFill>
                <a:latin typeface="Lucida Console" panose="020B0609040504020204" pitchFamily="49" charset="0"/>
              </a:rPr>
              <a:t>https://gallery.azurestack.local/</a:t>
            </a:r>
          </a:p>
          <a:p>
            <a:pPr defTabSz="932563">
              <a:defRPr/>
            </a:pPr>
            <a:r>
              <a:rPr lang="en-US" sz="1599" dirty="0">
                <a:solidFill>
                  <a:srgbClr val="505050"/>
                </a:solidFill>
                <a:latin typeface="Lucida Console" panose="020B0609040504020204" pitchFamily="49" charset="0"/>
              </a:rPr>
              <a:t>https://management.azurestack.local/</a:t>
            </a:r>
          </a:p>
          <a:p>
            <a:pPr defTabSz="932563">
              <a:defRPr/>
            </a:pPr>
            <a:r>
              <a:rPr lang="en-US" sz="1599" dirty="0">
                <a:solidFill>
                  <a:srgbClr val="505050"/>
                </a:solidFill>
                <a:latin typeface="Lucida Console" panose="020B0609040504020204" pitchFamily="49" charset="0"/>
              </a:rPr>
              <a:t>https://login.windows.net/&lt;AAD org ID&gt;/</a:t>
            </a:r>
          </a:p>
        </p:txBody>
      </p:sp>
      <p:grpSp>
        <p:nvGrpSpPr>
          <p:cNvPr id="18" name="Group 17"/>
          <p:cNvGrpSpPr/>
          <p:nvPr/>
        </p:nvGrpSpPr>
        <p:grpSpPr>
          <a:xfrm>
            <a:off x="5430886" y="1361217"/>
            <a:ext cx="788584" cy="764640"/>
            <a:chOff x="630014" y="2218665"/>
            <a:chExt cx="1397223" cy="1354798"/>
          </a:xfrm>
        </p:grpSpPr>
        <p:sp>
          <p:nvSpPr>
            <p:cNvPr id="17" name="Oval 16"/>
            <p:cNvSpPr/>
            <p:nvPr/>
          </p:nvSpPr>
          <p:spPr bwMode="auto">
            <a:xfrm>
              <a:off x="630014" y="2218665"/>
              <a:ext cx="1397223" cy="135479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869" y="2366774"/>
              <a:ext cx="1041512" cy="1041512"/>
            </a:xfrm>
            <a:prstGeom prst="rect">
              <a:avLst/>
            </a:prstGeom>
          </p:spPr>
        </p:pic>
      </p:grpSp>
      <p:grpSp>
        <p:nvGrpSpPr>
          <p:cNvPr id="19" name="Group 18"/>
          <p:cNvGrpSpPr/>
          <p:nvPr/>
        </p:nvGrpSpPr>
        <p:grpSpPr>
          <a:xfrm>
            <a:off x="5430886" y="2811559"/>
            <a:ext cx="788584" cy="764640"/>
            <a:chOff x="630014" y="2218665"/>
            <a:chExt cx="1397223" cy="1354798"/>
          </a:xfrm>
        </p:grpSpPr>
        <p:sp>
          <p:nvSpPr>
            <p:cNvPr id="20" name="Oval 19"/>
            <p:cNvSpPr/>
            <p:nvPr/>
          </p:nvSpPr>
          <p:spPr bwMode="auto">
            <a:xfrm>
              <a:off x="630014" y="2218665"/>
              <a:ext cx="1397223" cy="135479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869" y="2366774"/>
              <a:ext cx="1041512" cy="1041512"/>
            </a:xfrm>
            <a:prstGeom prst="rect">
              <a:avLst/>
            </a:prstGeom>
          </p:spPr>
        </p:pic>
      </p:grpSp>
      <p:grpSp>
        <p:nvGrpSpPr>
          <p:cNvPr id="22" name="Group 21"/>
          <p:cNvGrpSpPr/>
          <p:nvPr/>
        </p:nvGrpSpPr>
        <p:grpSpPr>
          <a:xfrm>
            <a:off x="5430886" y="4335344"/>
            <a:ext cx="788584" cy="764640"/>
            <a:chOff x="630014" y="2218665"/>
            <a:chExt cx="1397223" cy="1354798"/>
          </a:xfrm>
        </p:grpSpPr>
        <p:sp>
          <p:nvSpPr>
            <p:cNvPr id="23" name="Oval 22"/>
            <p:cNvSpPr/>
            <p:nvPr/>
          </p:nvSpPr>
          <p:spPr bwMode="auto">
            <a:xfrm>
              <a:off x="630014" y="2218665"/>
              <a:ext cx="1397223" cy="135479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869" y="2366774"/>
              <a:ext cx="1041512" cy="1041512"/>
            </a:xfrm>
            <a:prstGeom prst="rect">
              <a:avLst/>
            </a:prstGeom>
          </p:spPr>
        </p:pic>
      </p:grpSp>
      <p:grpSp>
        <p:nvGrpSpPr>
          <p:cNvPr id="25" name="Group 24"/>
          <p:cNvGrpSpPr/>
          <p:nvPr/>
        </p:nvGrpSpPr>
        <p:grpSpPr>
          <a:xfrm>
            <a:off x="5451520" y="5866153"/>
            <a:ext cx="788584" cy="764640"/>
            <a:chOff x="630014" y="2218665"/>
            <a:chExt cx="1397223" cy="1354798"/>
          </a:xfrm>
        </p:grpSpPr>
        <p:sp>
          <p:nvSpPr>
            <p:cNvPr id="26" name="Oval 25"/>
            <p:cNvSpPr/>
            <p:nvPr/>
          </p:nvSpPr>
          <p:spPr bwMode="auto">
            <a:xfrm>
              <a:off x="630014" y="2218665"/>
              <a:ext cx="1397223" cy="135479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869" y="2366774"/>
              <a:ext cx="1041512" cy="1041512"/>
            </a:xfrm>
            <a:prstGeom prst="rect">
              <a:avLst/>
            </a:prstGeom>
          </p:spPr>
        </p:pic>
      </p:grpSp>
    </p:spTree>
    <p:extLst>
      <p:ext uri="{BB962C8B-B14F-4D97-AF65-F5344CB8AC3E}">
        <p14:creationId xmlns:p14="http://schemas.microsoft.com/office/powerpoint/2010/main" val="3869288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5482" y="1718771"/>
            <a:ext cx="11885513" cy="2924273"/>
          </a:xfrm>
        </p:spPr>
        <p:txBody>
          <a:bodyPr/>
          <a:lstStyle/>
          <a:p>
            <a:pPr>
              <a:lnSpc>
                <a:spcPct val="100000"/>
              </a:lnSpc>
              <a:spcBef>
                <a:spcPts val="0"/>
              </a:spcBef>
              <a:buSzTx/>
              <a:defRPr/>
            </a:pPr>
            <a:r>
              <a:rPr lang="en-US" sz="1599" dirty="0">
                <a:solidFill>
                  <a:srgbClr val="505050"/>
                </a:solidFill>
              </a:rPr>
              <a:t>GET https://api.azurestack.local/metadata/endpoints?api-version=1.0</a:t>
            </a:r>
          </a:p>
          <a:p>
            <a:pPr lvl="0">
              <a:defRPr/>
            </a:pPr>
            <a:r>
              <a:rPr lang="en-US" sz="1599" dirty="0">
                <a:solidFill>
                  <a:srgbClr val="505050"/>
                </a:solidFill>
              </a:rPr>
              <a:t>{</a:t>
            </a:r>
          </a:p>
          <a:p>
            <a:pPr lvl="0">
              <a:defRPr/>
            </a:pPr>
            <a:r>
              <a:rPr lang="en-US" sz="1599" dirty="0">
                <a:solidFill>
                  <a:srgbClr val="505050"/>
                </a:solidFill>
              </a:rPr>
              <a:t>    "</a:t>
            </a:r>
            <a:r>
              <a:rPr lang="en-US" sz="1599" dirty="0" err="1">
                <a:solidFill>
                  <a:srgbClr val="505050"/>
                </a:solidFill>
              </a:rPr>
              <a:t>galleryEndpoint</a:t>
            </a:r>
            <a:r>
              <a:rPr lang="en-US" sz="1599" dirty="0">
                <a:solidFill>
                  <a:srgbClr val="505050"/>
                </a:solidFill>
              </a:rPr>
              <a:t>": "https://portal.azurestack.local:30015/",</a:t>
            </a:r>
          </a:p>
          <a:p>
            <a:pPr lvl="0">
              <a:defRPr/>
            </a:pPr>
            <a:r>
              <a:rPr lang="en-US" sz="1599" dirty="0">
                <a:solidFill>
                  <a:srgbClr val="505050"/>
                </a:solidFill>
              </a:rPr>
              <a:t>    "</a:t>
            </a:r>
            <a:r>
              <a:rPr lang="en-US" sz="1599" dirty="0" err="1">
                <a:solidFill>
                  <a:srgbClr val="505050"/>
                </a:solidFill>
              </a:rPr>
              <a:t>graphEndpoint</a:t>
            </a:r>
            <a:r>
              <a:rPr lang="en-US" sz="1599" dirty="0">
                <a:solidFill>
                  <a:srgbClr val="505050"/>
                </a:solidFill>
              </a:rPr>
              <a:t>": "https://graph.windows.net/",</a:t>
            </a:r>
          </a:p>
          <a:p>
            <a:pPr lvl="0">
              <a:defRPr/>
            </a:pPr>
            <a:r>
              <a:rPr lang="en-US" sz="1599" dirty="0">
                <a:solidFill>
                  <a:srgbClr val="505050"/>
                </a:solidFill>
              </a:rPr>
              <a:t>    "</a:t>
            </a:r>
            <a:r>
              <a:rPr lang="en-US" sz="1599" dirty="0" err="1">
                <a:solidFill>
                  <a:srgbClr val="505050"/>
                </a:solidFill>
              </a:rPr>
              <a:t>portalEndpoint</a:t>
            </a:r>
            <a:r>
              <a:rPr lang="en-US" sz="1599" dirty="0">
                <a:solidFill>
                  <a:srgbClr val="505050"/>
                </a:solidFill>
              </a:rPr>
              <a:t>": "https://portal.azurestack.local/",</a:t>
            </a:r>
          </a:p>
          <a:p>
            <a:pPr lvl="0">
              <a:defRPr/>
            </a:pPr>
            <a:r>
              <a:rPr lang="en-US" sz="1599" dirty="0">
                <a:solidFill>
                  <a:srgbClr val="505050"/>
                </a:solidFill>
              </a:rPr>
              <a:t>    "authentication": {</a:t>
            </a:r>
          </a:p>
          <a:p>
            <a:pPr lvl="0">
              <a:defRPr/>
            </a:pPr>
            <a:r>
              <a:rPr lang="en-US" sz="1599" dirty="0">
                <a:solidFill>
                  <a:srgbClr val="505050"/>
                </a:solidFill>
              </a:rPr>
              <a:t>        "</a:t>
            </a:r>
            <a:r>
              <a:rPr lang="en-US" sz="1599" dirty="0" err="1">
                <a:solidFill>
                  <a:srgbClr val="505050"/>
                </a:solidFill>
              </a:rPr>
              <a:t>loginEndpoint</a:t>
            </a:r>
            <a:r>
              <a:rPr lang="en-US" sz="1599" dirty="0">
                <a:solidFill>
                  <a:srgbClr val="505050"/>
                </a:solidFill>
              </a:rPr>
              <a:t>": "https://login.windows.net/",</a:t>
            </a:r>
          </a:p>
          <a:p>
            <a:pPr lvl="0">
              <a:defRPr/>
            </a:pPr>
            <a:r>
              <a:rPr lang="en-US" sz="1599" dirty="0">
                <a:solidFill>
                  <a:srgbClr val="505050"/>
                </a:solidFill>
              </a:rPr>
              <a:t>        "audiences": ["https://api.azurestack.local/4d771a07-77c1-4bac-924d-c9756dfd6b6c"]</a:t>
            </a:r>
          </a:p>
          <a:p>
            <a:pPr lvl="0">
              <a:defRPr/>
            </a:pPr>
            <a:r>
              <a:rPr lang="en-US" sz="1599" dirty="0">
                <a:solidFill>
                  <a:srgbClr val="505050"/>
                </a:solidFill>
              </a:rPr>
              <a:t>    }</a:t>
            </a:r>
          </a:p>
          <a:p>
            <a:pPr lvl="0">
              <a:defRPr/>
            </a:pPr>
            <a:r>
              <a:rPr lang="en-US" sz="1599" dirty="0">
                <a:solidFill>
                  <a:srgbClr val="505050"/>
                </a:solidFill>
              </a:rPr>
              <a:t>}</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17" y="4640100"/>
            <a:ext cx="10639135" cy="2099389"/>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65859" y="4640100"/>
            <a:ext cx="5885932" cy="2099389"/>
          </a:xfrm>
          <a:prstGeom prst="rect">
            <a:avLst/>
          </a:prstGeom>
        </p:spPr>
      </p:pic>
      <p:sp>
        <p:nvSpPr>
          <p:cNvPr id="9" name="ShoutOut - Quotas"/>
          <p:cNvSpPr/>
          <p:nvPr/>
        </p:nvSpPr>
        <p:spPr bwMode="auto">
          <a:xfrm>
            <a:off x="6675373" y="4823925"/>
            <a:ext cx="4308303" cy="1686996"/>
          </a:xfrm>
          <a:prstGeom prst="wedgeRoundRectCallout">
            <a:avLst>
              <a:gd name="adj1" fmla="val -109208"/>
              <a:gd name="adj2" fmla="val 33147"/>
              <a:gd name="adj3" fmla="val 16667"/>
            </a:avLst>
          </a:prstGeom>
          <a:ln>
            <a:solidFill>
              <a:schemeClr val="tx1"/>
            </a:solidFill>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dirty="0">
                <a:solidFill>
                  <a:srgbClr val="505050"/>
                </a:solidFill>
                <a:latin typeface="Segoe UI Light" panose="020B0502040204020203" pitchFamily="34" charset="0"/>
                <a:ea typeface="Segoe UI" pitchFamily="34" charset="0"/>
                <a:cs typeface="Segoe UI Light" panose="020B0502040204020203" pitchFamily="34" charset="0"/>
              </a:rPr>
              <a:t>An ARM template can target multiple ARM endpoints, including Azure Stack Hub.</a:t>
            </a:r>
          </a:p>
          <a:p>
            <a:pPr algn="ctr" defTabSz="932293" fontAlgn="base">
              <a:lnSpc>
                <a:spcPct val="90000"/>
              </a:lnSpc>
              <a:spcBef>
                <a:spcPct val="0"/>
              </a:spcBef>
              <a:spcAft>
                <a:spcPct val="0"/>
              </a:spcAft>
              <a:defRPr/>
            </a:pPr>
            <a:r>
              <a:rPr lang="en-US" dirty="0">
                <a:solidFill>
                  <a:srgbClr val="505050"/>
                </a:solidFill>
                <a:latin typeface="Segoe UI Light" panose="020B0502040204020203" pitchFamily="34" charset="0"/>
                <a:ea typeface="Segoe UI" pitchFamily="34" charset="0"/>
                <a:cs typeface="Segoe UI Light" panose="020B0502040204020203" pitchFamily="34" charset="0"/>
              </a:rPr>
              <a:t>One ARM template could deploy a solution with some Azure Services and some Azure Stack Hub Services…</a:t>
            </a:r>
          </a:p>
          <a:p>
            <a:pPr algn="ctr" defTabSz="932293" fontAlgn="base">
              <a:lnSpc>
                <a:spcPct val="90000"/>
              </a:lnSpc>
              <a:spcBef>
                <a:spcPct val="0"/>
              </a:spcBef>
              <a:spcAft>
                <a:spcPct val="0"/>
              </a:spcAft>
              <a:defRPr/>
            </a:pPr>
            <a:endParaRPr lang="en-US" i="1" dirty="0">
              <a:solidFill>
                <a:srgbClr val="505050"/>
              </a:solidFill>
              <a:latin typeface="Segoe UI Light" panose="020B0502040204020203" pitchFamily="34" charset="0"/>
              <a:ea typeface="Segoe UI" pitchFamily="34" charset="0"/>
              <a:cs typeface="Segoe UI Light" panose="020B0502040204020203" pitchFamily="34" charset="0"/>
            </a:endParaRPr>
          </a:p>
          <a:p>
            <a:pPr algn="ctr" defTabSz="932293"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229DE1C9-8AEF-4F5A-8A99-0B16AE8D9E5D}"/>
              </a:ext>
            </a:extLst>
          </p:cNvPr>
          <p:cNvSpPr/>
          <p:nvPr/>
        </p:nvSpPr>
        <p:spPr>
          <a:xfrm>
            <a:off x="334676" y="1048793"/>
            <a:ext cx="8931129" cy="596286"/>
          </a:xfrm>
          <a:prstGeom prst="rect">
            <a:avLst/>
          </a:prstGeom>
        </p:spPr>
        <p:txBody>
          <a:bodyPr wrap="square">
            <a:spAutoFit/>
          </a:bodyPr>
          <a:lstStyle/>
          <a:p>
            <a:pPr defTabSz="932563"/>
            <a:r>
              <a:rPr lang="en-US" sz="3199" spc="-102" dirty="0">
                <a:ln w="3175">
                  <a:noFill/>
                </a:ln>
                <a:solidFill>
                  <a:srgbClr val="0078D7"/>
                </a:solidFill>
                <a:latin typeface="Segoe UI Light"/>
                <a:cs typeface="Segoe UI" pitchFamily="34" charset="0"/>
              </a:rPr>
              <a:t>Multiple environments, different endpoints</a:t>
            </a:r>
            <a:endParaRPr lang="en-US" dirty="0">
              <a:solidFill>
                <a:srgbClr val="0078D7"/>
              </a:solidFill>
              <a:latin typeface="Segoe UI Semilight"/>
            </a:endParaRPr>
          </a:p>
        </p:txBody>
      </p:sp>
      <p:sp>
        <p:nvSpPr>
          <p:cNvPr id="10" name="Title 2">
            <a:extLst>
              <a:ext uri="{FF2B5EF4-FFF2-40B4-BE49-F238E27FC236}">
                <a16:creationId xmlns:a16="http://schemas.microsoft.com/office/drawing/2014/main" id="{FF2FC430-6EEA-46DC-94A0-842BB2357C5F}"/>
              </a:ext>
            </a:extLst>
          </p:cNvPr>
          <p:cNvSpPr>
            <a:spLocks noGrp="1"/>
          </p:cNvSpPr>
          <p:nvPr>
            <p:ph type="title"/>
          </p:nvPr>
        </p:nvSpPr>
        <p:spPr>
          <a:xfrm>
            <a:off x="275482" y="295730"/>
            <a:ext cx="11887878" cy="917444"/>
          </a:xfrm>
        </p:spPr>
        <p:txBody>
          <a:bodyPr/>
          <a:lstStyle/>
          <a:p>
            <a:r>
              <a:rPr lang="en-US" dirty="0">
                <a:solidFill>
                  <a:srgbClr val="505050"/>
                </a:solidFill>
              </a:rPr>
              <a:t>ARM endpoints</a:t>
            </a:r>
            <a:br>
              <a:rPr lang="en-US" dirty="0">
                <a:solidFill>
                  <a:srgbClr val="505050"/>
                </a:solidFill>
              </a:rPr>
            </a:br>
            <a:br>
              <a:rPr lang="en-US" dirty="0">
                <a:solidFill>
                  <a:srgbClr val="505050"/>
                </a:solidFill>
              </a:rPr>
            </a:br>
            <a:endParaRPr lang="en-US" dirty="0">
              <a:solidFill>
                <a:srgbClr val="505050"/>
              </a:solidFill>
            </a:endParaRPr>
          </a:p>
        </p:txBody>
      </p:sp>
    </p:spTree>
    <p:extLst>
      <p:ext uri="{BB962C8B-B14F-4D97-AF65-F5344CB8AC3E}">
        <p14:creationId xmlns:p14="http://schemas.microsoft.com/office/powerpoint/2010/main" val="2635144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835" y="497"/>
            <a:ext cx="11127488" cy="699353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Semilight"/>
            </a:endParaRPr>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3" y="497"/>
            <a:ext cx="12434711" cy="6993533"/>
          </a:xfrm>
          <a:prstGeom prst="rect">
            <a:avLst/>
          </a:prstGeom>
        </p:spPr>
      </p:pic>
      <p:sp>
        <p:nvSpPr>
          <p:cNvPr id="5" name="Title 4"/>
          <p:cNvSpPr>
            <a:spLocks noGrp="1"/>
          </p:cNvSpPr>
          <p:nvPr>
            <p:ph type="title"/>
          </p:nvPr>
        </p:nvSpPr>
        <p:spPr>
          <a:xfrm>
            <a:off x="3106875" y="2084548"/>
            <a:ext cx="6226733" cy="2071194"/>
          </a:xfrm>
        </p:spPr>
        <p:txBody>
          <a:bodyPr vert="horz" wrap="square" lIns="91427" tIns="45713" rIns="91427" bIns="45713" rtlCol="0" anchor="b" anchorCtr="0">
            <a:normAutofit/>
          </a:bodyPr>
          <a:lstStyle/>
          <a:p>
            <a:pPr algn="ctr" defTabSz="914224"/>
            <a:r>
              <a:rPr lang="en-US" sz="4699" dirty="0">
                <a:solidFill>
                  <a:srgbClr val="FFFFFF"/>
                </a:solidFill>
                <a:ea typeface="+mj-ea"/>
                <a:cs typeface="+mj-cs"/>
              </a:rPr>
              <a:t>Demo: Retrieving Azure Stack Hub environment details using PowerShell</a:t>
            </a:r>
          </a:p>
        </p:txBody>
      </p:sp>
    </p:spTree>
    <p:extLst>
      <p:ext uri="{BB962C8B-B14F-4D97-AF65-F5344CB8AC3E}">
        <p14:creationId xmlns:p14="http://schemas.microsoft.com/office/powerpoint/2010/main" val="346967808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zureStackGetEnvironmentEndpoin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17" y="497"/>
            <a:ext cx="12502405" cy="6993533"/>
          </a:xfrm>
          <a:prstGeom prst="rect">
            <a:avLst/>
          </a:prstGeom>
        </p:spPr>
      </p:pic>
    </p:spTree>
    <p:extLst>
      <p:ext uri="{BB962C8B-B14F-4D97-AF65-F5344CB8AC3E}">
        <p14:creationId xmlns:p14="http://schemas.microsoft.com/office/powerpoint/2010/main" val="317340901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33"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305909"/>
            <a:ext cx="11887878" cy="917444"/>
          </a:xfrm>
        </p:spPr>
        <p:txBody>
          <a:bodyPr/>
          <a:lstStyle/>
          <a:p>
            <a:r>
              <a:rPr lang="en-US" dirty="0">
                <a:solidFill>
                  <a:srgbClr val="505050"/>
                </a:solidFill>
              </a:rPr>
              <a:t>ARM endpoints</a:t>
            </a:r>
            <a:br>
              <a:rPr lang="en-US" dirty="0">
                <a:solidFill>
                  <a:srgbClr val="505050"/>
                </a:solidFill>
              </a:rPr>
            </a:br>
            <a:r>
              <a:rPr lang="en-US" sz="2800" dirty="0">
                <a:solidFill>
                  <a:srgbClr val="0078D7"/>
                </a:solidFill>
                <a:cs typeface="+mn-cs"/>
              </a:rPr>
              <a:t>Variables and parameters in ARM Templates</a:t>
            </a:r>
            <a:br>
              <a:rPr lang="en-US" dirty="0"/>
            </a:br>
            <a:endParaRPr lang="en-US" dirty="0"/>
          </a:p>
        </p:txBody>
      </p:sp>
      <p:pic>
        <p:nvPicPr>
          <p:cNvPr id="3" name="Picture 2"/>
          <p:cNvPicPr>
            <a:picLocks noChangeAspect="1"/>
          </p:cNvPicPr>
          <p:nvPr/>
        </p:nvPicPr>
        <p:blipFill>
          <a:blip r:embed="rId3"/>
          <a:stretch>
            <a:fillRect/>
          </a:stretch>
        </p:blipFill>
        <p:spPr>
          <a:xfrm>
            <a:off x="351669" y="4259155"/>
            <a:ext cx="11994452" cy="1704733"/>
          </a:xfrm>
          <a:prstGeom prst="rect">
            <a:avLst/>
          </a:prstGeom>
        </p:spPr>
      </p:pic>
      <p:sp>
        <p:nvSpPr>
          <p:cNvPr id="5" name="Rounded Rectangle 4"/>
          <p:cNvSpPr/>
          <p:nvPr/>
        </p:nvSpPr>
        <p:spPr bwMode="auto">
          <a:xfrm>
            <a:off x="1960593" y="4944857"/>
            <a:ext cx="10327158" cy="364650"/>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4"/>
          <a:stretch>
            <a:fillRect/>
          </a:stretch>
        </p:blipFill>
        <p:spPr>
          <a:xfrm>
            <a:off x="1065197" y="1821100"/>
            <a:ext cx="10567395" cy="1634808"/>
          </a:xfrm>
          <a:prstGeom prst="rect">
            <a:avLst/>
          </a:prstGeom>
        </p:spPr>
      </p:pic>
      <p:cxnSp>
        <p:nvCxnSpPr>
          <p:cNvPr id="12" name="Straight Connector 11"/>
          <p:cNvCxnSpPr/>
          <p:nvPr/>
        </p:nvCxnSpPr>
        <p:spPr>
          <a:xfrm>
            <a:off x="5232701" y="2735370"/>
            <a:ext cx="6095135" cy="0"/>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5480" y="6200078"/>
            <a:ext cx="11052355" cy="803947"/>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b="1" dirty="0">
                <a:solidFill>
                  <a:srgbClr val="0078D7"/>
                </a:solidFill>
                <a:latin typeface="Segoe UI" panose="020B0502040204020203" pitchFamily="34" charset="0"/>
                <a:cs typeface="Segoe UI" panose="020B0502040204020203" pitchFamily="34" charset="0"/>
              </a:rPr>
              <a:t>Azure Stack Hub APIs will be slightly behind Azure API versions. The API gap was wider at GA but is narrowing over time.</a:t>
            </a:r>
          </a:p>
        </p:txBody>
      </p:sp>
    </p:spTree>
    <p:extLst>
      <p:ext uri="{BB962C8B-B14F-4D97-AF65-F5344CB8AC3E}">
        <p14:creationId xmlns:p14="http://schemas.microsoft.com/office/powerpoint/2010/main" val="373631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26" presetClass="emph" presetSubtype="0" fill="hold" grpId="0" nodeType="afterEffect">
                                  <p:stCondLst>
                                    <p:cond delay="0"/>
                                  </p:stCondLst>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5480" y="1744911"/>
            <a:ext cx="8914136" cy="3142175"/>
          </a:xfrm>
        </p:spPr>
        <p:txBody>
          <a:bodyPr/>
          <a:lstStyle/>
          <a:p>
            <a:pPr marL="0" indent="0">
              <a:spcBef>
                <a:spcPts val="0"/>
              </a:spcBef>
              <a:spcAft>
                <a:spcPts val="600"/>
              </a:spcAft>
              <a:buSzTx/>
              <a:buNone/>
              <a:defRPr/>
            </a:pPr>
            <a:r>
              <a:rPr lang="en-US" sz="2800" dirty="0">
                <a:solidFill>
                  <a:srgbClr val="0078D7"/>
                </a:solidFill>
                <a:latin typeface="Segoe UI Light" panose="020B0502040204020203" pitchFamily="34" charset="0"/>
                <a:cs typeface="Segoe UI Light" panose="020B0502040204020203" pitchFamily="34" charset="0"/>
              </a:rPr>
              <a:t>Steps:</a:t>
            </a:r>
          </a:p>
          <a:p>
            <a:pPr marL="371404" lvl="1" indent="-342834">
              <a:buFont typeface="+mj-lt"/>
              <a:buAutoNum type="arabicPeriod"/>
              <a:defRPr/>
            </a:pPr>
            <a:r>
              <a:rPr lang="en-US" sz="1800" kern="0" dirty="0">
                <a:solidFill>
                  <a:srgbClr val="505050"/>
                </a:solidFill>
                <a:latin typeface="+mj-lt"/>
                <a:cs typeface="Segoe UI" pitchFamily="34" charset="0"/>
              </a:rPr>
              <a:t>Create Service Principal in your AAD tenant using password or certificate</a:t>
            </a:r>
          </a:p>
          <a:p>
            <a:pPr marL="371404" lvl="1" indent="-342834">
              <a:buFont typeface="+mj-lt"/>
              <a:buAutoNum type="arabicPeriod"/>
              <a:defRPr/>
            </a:pPr>
            <a:r>
              <a:rPr lang="en-US" sz="1800" kern="0" dirty="0">
                <a:solidFill>
                  <a:srgbClr val="505050"/>
                </a:solidFill>
                <a:latin typeface="+mj-lt"/>
                <a:cs typeface="Segoe UI" pitchFamily="34" charset="0"/>
              </a:rPr>
              <a:t>Assign the Service Principal a role on your subscription</a:t>
            </a:r>
          </a:p>
          <a:p>
            <a:pPr marL="371404" lvl="1" indent="-342834">
              <a:buFont typeface="+mj-lt"/>
              <a:buAutoNum type="arabicPeriod"/>
              <a:defRPr/>
            </a:pPr>
            <a:r>
              <a:rPr lang="en-US" sz="1800" kern="0" dirty="0">
                <a:solidFill>
                  <a:srgbClr val="505050"/>
                </a:solidFill>
                <a:latin typeface="+mj-lt"/>
                <a:cs typeface="Segoe UI" pitchFamily="34" charset="0"/>
              </a:rPr>
              <a:t>Log on using password or certificate</a:t>
            </a:r>
          </a:p>
          <a:p>
            <a:pPr marL="371404" lvl="1" indent="-342834">
              <a:buFont typeface="+mj-lt"/>
              <a:buAutoNum type="arabicPeriod"/>
              <a:defRPr/>
            </a:pPr>
            <a:r>
              <a:rPr lang="en-US" sz="1800" kern="0" dirty="0">
                <a:solidFill>
                  <a:srgbClr val="505050"/>
                </a:solidFill>
                <a:latin typeface="+mj-lt"/>
                <a:cs typeface="Segoe UI" pitchFamily="34" charset="0"/>
              </a:rPr>
              <a:t>[optional] Save access token to simplify login</a:t>
            </a:r>
            <a:br>
              <a:rPr lang="en-US" sz="1800" dirty="0"/>
            </a:br>
            <a:endParaRPr lang="en-US" sz="1800" dirty="0"/>
          </a:p>
          <a:p>
            <a:pPr marL="0" indent="0">
              <a:spcBef>
                <a:spcPts val="0"/>
              </a:spcBef>
              <a:spcAft>
                <a:spcPts val="600"/>
              </a:spcAft>
              <a:buSzTx/>
              <a:buNone/>
              <a:defRPr/>
            </a:pPr>
            <a:r>
              <a:rPr lang="en-US" sz="2800" dirty="0">
                <a:solidFill>
                  <a:srgbClr val="0078D7"/>
                </a:solidFill>
                <a:latin typeface="Segoe UI Light" panose="020B0502040204020203" pitchFamily="34" charset="0"/>
                <a:cs typeface="Segoe UI Light" panose="020B0502040204020203" pitchFamily="34" charset="0"/>
              </a:rPr>
              <a:t>For further info, refer to:</a:t>
            </a:r>
          </a:p>
          <a:p>
            <a:pPr marL="0" indent="0">
              <a:spcBef>
                <a:spcPts val="0"/>
              </a:spcBef>
              <a:spcAft>
                <a:spcPts val="600"/>
              </a:spcAft>
              <a:buSzTx/>
              <a:buNone/>
              <a:defRPr/>
            </a:pPr>
            <a:r>
              <a:rPr lang="en-US" sz="1800" b="1" dirty="0">
                <a:solidFill>
                  <a:srgbClr val="0078D7"/>
                </a:solidFill>
                <a:latin typeface="Segoe UI" panose="020B0502040204020203" pitchFamily="34" charset="0"/>
                <a:cs typeface="Segoe UI" panose="020B0502040204020203" pitchFamily="34" charset="0"/>
                <a:hlinkClick r:id="rId3"/>
              </a:rPr>
              <a:t>https://azure.microsoft.com/en-us/documentation/articles/resource-group-authenticate-service-principal/</a:t>
            </a:r>
            <a:endParaRPr lang="en-US" sz="1800" b="1" dirty="0">
              <a:solidFill>
                <a:srgbClr val="0078D7"/>
              </a:solidFill>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275480" y="297319"/>
            <a:ext cx="11887878" cy="917444"/>
          </a:xfrm>
        </p:spPr>
        <p:txBody>
          <a:bodyPr/>
          <a:lstStyle/>
          <a:p>
            <a:r>
              <a:rPr lang="en-US" dirty="0">
                <a:solidFill>
                  <a:srgbClr val="505050"/>
                </a:solidFill>
              </a:rPr>
              <a:t>Identity</a:t>
            </a:r>
            <a:br>
              <a:rPr lang="en-US" dirty="0">
                <a:solidFill>
                  <a:srgbClr val="505050"/>
                </a:solidFill>
              </a:rPr>
            </a:br>
            <a:r>
              <a:rPr lang="en-US" sz="2800" dirty="0">
                <a:solidFill>
                  <a:srgbClr val="0078D7"/>
                </a:solidFill>
                <a:cs typeface="+mn-cs"/>
              </a:rPr>
              <a:t>Authentication with </a:t>
            </a:r>
            <a:r>
              <a:rPr lang="en-US" sz="2800">
                <a:solidFill>
                  <a:srgbClr val="0078D7"/>
                </a:solidFill>
                <a:cs typeface="+mn-cs"/>
              </a:rPr>
              <a:t>a service </a:t>
            </a:r>
            <a:r>
              <a:rPr lang="en-US" sz="2800" dirty="0">
                <a:solidFill>
                  <a:srgbClr val="0078D7"/>
                </a:solidFill>
                <a:cs typeface="+mn-cs"/>
              </a:rPr>
              <a:t>p</a:t>
            </a:r>
            <a:r>
              <a:rPr lang="en-US" sz="2800">
                <a:solidFill>
                  <a:srgbClr val="0078D7"/>
                </a:solidFill>
                <a:cs typeface="+mn-cs"/>
              </a:rPr>
              <a:t>rincipal</a:t>
            </a:r>
            <a:br>
              <a:rPr lang="en-US" dirty="0"/>
            </a:br>
            <a:endParaRPr lang="en-US" sz="3199" dirty="0"/>
          </a:p>
        </p:txBody>
      </p:sp>
      <p:sp>
        <p:nvSpPr>
          <p:cNvPr id="4" name="TextBox 3"/>
          <p:cNvSpPr txBox="1"/>
          <p:nvPr/>
        </p:nvSpPr>
        <p:spPr>
          <a:xfrm>
            <a:off x="275480" y="6186345"/>
            <a:ext cx="11047433" cy="803947"/>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b="1" dirty="0">
                <a:solidFill>
                  <a:srgbClr val="0078D7"/>
                </a:solidFill>
                <a:latin typeface="Segoe UI" panose="020B0502040204020203" pitchFamily="34" charset="0"/>
                <a:cs typeface="Segoe UI" panose="020B0502040204020203" pitchFamily="34" charset="0"/>
              </a:rPr>
              <a:t>Azure Stack Hub uses Azure AD for Identity – just like Azure does. You can use the same identities to grant access to Azure and Azure Stack Hub resources…</a:t>
            </a:r>
          </a:p>
        </p:txBody>
      </p:sp>
    </p:spTree>
    <p:extLst>
      <p:ext uri="{BB962C8B-B14F-4D97-AF65-F5344CB8AC3E}">
        <p14:creationId xmlns:p14="http://schemas.microsoft.com/office/powerpoint/2010/main" val="40016697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API versions</a:t>
            </a:r>
          </a:p>
        </p:txBody>
      </p:sp>
      <p:sp>
        <p:nvSpPr>
          <p:cNvPr id="3" name="TextBox 2"/>
          <p:cNvSpPr txBox="1"/>
          <p:nvPr/>
        </p:nvSpPr>
        <p:spPr>
          <a:xfrm>
            <a:off x="495266" y="1696693"/>
            <a:ext cx="3467628" cy="1312471"/>
          </a:xfrm>
          <a:prstGeom prst="rect">
            <a:avLst/>
          </a:prstGeom>
          <a:noFill/>
          <a:ln>
            <a:noFill/>
          </a:ln>
        </p:spPr>
        <p:txBody>
          <a:bodyPr wrap="square" lIns="182854" tIns="146283" rIns="182854" bIns="146283" rtlCol="0">
            <a:spAutoFit/>
          </a:bodyPr>
          <a:lstStyle/>
          <a:p>
            <a:pPr algn="ctr" defTabSz="932563">
              <a:lnSpc>
                <a:spcPct val="90000"/>
              </a:lnSpc>
              <a:spcAft>
                <a:spcPts val="600"/>
              </a:spcAft>
            </a:pPr>
            <a:r>
              <a:rPr lang="en-US" b="1" dirty="0">
                <a:solidFill>
                  <a:srgbClr val="0078D7"/>
                </a:solidFill>
                <a:latin typeface="Segoe UI" panose="020B0502040204020203" pitchFamily="34" charset="0"/>
                <a:cs typeface="Segoe UI" panose="020B0502040204020203" pitchFamily="34" charset="0"/>
              </a:rPr>
              <a:t>ARM Templates, Applications, and scripts may be relevant for only certain API Versions.</a:t>
            </a:r>
          </a:p>
        </p:txBody>
      </p:sp>
      <p:sp>
        <p:nvSpPr>
          <p:cNvPr id="25" name="TextBox 24"/>
          <p:cNvSpPr txBox="1"/>
          <p:nvPr/>
        </p:nvSpPr>
        <p:spPr>
          <a:xfrm>
            <a:off x="8764118" y="1696694"/>
            <a:ext cx="3235419" cy="1566733"/>
          </a:xfrm>
          <a:prstGeom prst="rect">
            <a:avLst/>
          </a:prstGeom>
          <a:noFill/>
          <a:ln>
            <a:noFill/>
          </a:ln>
        </p:spPr>
        <p:txBody>
          <a:bodyPr wrap="square" lIns="182854" tIns="146283" rIns="182854" bIns="146283" rtlCol="0">
            <a:spAutoFit/>
          </a:bodyPr>
          <a:lstStyle/>
          <a:p>
            <a:pPr algn="ctr" defTabSz="932563">
              <a:lnSpc>
                <a:spcPct val="90000"/>
              </a:lnSpc>
              <a:spcAft>
                <a:spcPts val="600"/>
              </a:spcAft>
            </a:pPr>
            <a:r>
              <a:rPr lang="en-US" b="1" dirty="0">
                <a:solidFill>
                  <a:srgbClr val="0078D7"/>
                </a:solidFill>
                <a:latin typeface="Segoe UI" panose="020B0502040204020203" pitchFamily="34" charset="0"/>
                <a:cs typeface="Segoe UI" panose="020B0502040204020203" pitchFamily="34" charset="0"/>
              </a:rPr>
              <a:t>Azure Stack Hub APIs will be slightly behind Azure API versions. The API gap will be wider at GA but will narrow over time.</a:t>
            </a:r>
          </a:p>
        </p:txBody>
      </p:sp>
      <p:sp>
        <p:nvSpPr>
          <p:cNvPr id="42" name="Oval 41"/>
          <p:cNvSpPr/>
          <p:nvPr/>
        </p:nvSpPr>
        <p:spPr bwMode="auto">
          <a:xfrm>
            <a:off x="1678524"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43" name="Freeform 9"/>
          <p:cNvSpPr>
            <a:spLocks/>
          </p:cNvSpPr>
          <p:nvPr/>
        </p:nvSpPr>
        <p:spPr bwMode="auto">
          <a:xfrm>
            <a:off x="2106930"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44" name="TextBox 43"/>
          <p:cNvSpPr txBox="1"/>
          <p:nvPr/>
        </p:nvSpPr>
        <p:spPr>
          <a:xfrm>
            <a:off x="2262545" y="5340789"/>
            <a:ext cx="949678"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a:t>
            </a:r>
          </a:p>
        </p:txBody>
      </p:sp>
      <p:sp>
        <p:nvSpPr>
          <p:cNvPr id="45" name="Oval 44"/>
          <p:cNvSpPr/>
          <p:nvPr/>
        </p:nvSpPr>
        <p:spPr bwMode="auto">
          <a:xfrm>
            <a:off x="8992687"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46" name="Freeform 9"/>
          <p:cNvSpPr>
            <a:spLocks/>
          </p:cNvSpPr>
          <p:nvPr/>
        </p:nvSpPr>
        <p:spPr bwMode="auto">
          <a:xfrm>
            <a:off x="9421092"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47" name="TextBox 46"/>
          <p:cNvSpPr txBox="1"/>
          <p:nvPr/>
        </p:nvSpPr>
        <p:spPr>
          <a:xfrm>
            <a:off x="9049353" y="5204417"/>
            <a:ext cx="2004390" cy="549685"/>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 Stack Hub</a:t>
            </a:r>
          </a:p>
        </p:txBody>
      </p:sp>
      <p:sp>
        <p:nvSpPr>
          <p:cNvPr id="48" name="Rectangle 47"/>
          <p:cNvSpPr/>
          <p:nvPr/>
        </p:nvSpPr>
        <p:spPr bwMode="auto">
          <a:xfrm>
            <a:off x="4497524" y="1700312"/>
            <a:ext cx="3733270" cy="851091"/>
          </a:xfrm>
          <a:prstGeom prst="rect">
            <a:avLst/>
          </a:prstGeom>
          <a:noFill/>
          <a:ln>
            <a:solidFill>
              <a:srgbClr val="3535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solidFill>
                  <a:srgbClr val="0078D7"/>
                </a:solidFill>
                <a:latin typeface="Segoe UI Light" panose="020B0502040204020203" pitchFamily="34" charset="0"/>
                <a:ea typeface="Segoe UI" pitchFamily="34" charset="0"/>
                <a:cs typeface="Segoe UI Light" panose="020B0502040204020203" pitchFamily="34" charset="0"/>
              </a:rPr>
              <a:t>Your App or Script</a:t>
            </a:r>
          </a:p>
        </p:txBody>
      </p:sp>
      <p:cxnSp>
        <p:nvCxnSpPr>
          <p:cNvPr id="49" name="Straight Arrow Connector 48"/>
          <p:cNvCxnSpPr/>
          <p:nvPr/>
        </p:nvCxnSpPr>
        <p:spPr>
          <a:xfrm flipH="1">
            <a:off x="3659443" y="2654350"/>
            <a:ext cx="1142838" cy="13714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986652" y="2654350"/>
            <a:ext cx="1152547" cy="14475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bwMode="auto">
          <a:xfrm>
            <a:off x="5335606" y="396514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52" name="Freeform 9"/>
          <p:cNvSpPr>
            <a:spLocks/>
          </p:cNvSpPr>
          <p:nvPr/>
        </p:nvSpPr>
        <p:spPr bwMode="auto">
          <a:xfrm>
            <a:off x="5764011" y="4567414"/>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53" name="TextBox 52"/>
          <p:cNvSpPr txBox="1"/>
          <p:nvPr/>
        </p:nvSpPr>
        <p:spPr>
          <a:xfrm>
            <a:off x="5600675" y="5322646"/>
            <a:ext cx="1587582"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a:solidFill>
                  <a:srgbClr val="505050"/>
                </a:solidFill>
                <a:latin typeface="Segoe UI Light" panose="020B0502040204020203" pitchFamily="34" charset="0"/>
                <a:cs typeface="Segoe UI Light" panose="020B0502040204020203" pitchFamily="34" charset="0"/>
              </a:rPr>
              <a:t>Azure China</a:t>
            </a:r>
          </a:p>
        </p:txBody>
      </p:sp>
      <p:cxnSp>
        <p:nvCxnSpPr>
          <p:cNvPr id="54" name="Straight Arrow Connector 53"/>
          <p:cNvCxnSpPr/>
          <p:nvPr/>
        </p:nvCxnSpPr>
        <p:spPr>
          <a:xfrm>
            <a:off x="6402253" y="2806728"/>
            <a:ext cx="0" cy="914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05835" y="4331763"/>
            <a:ext cx="778008" cy="1638931"/>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V3</a:t>
            </a:r>
          </a:p>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V2</a:t>
            </a:r>
          </a:p>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V1</a:t>
            </a:r>
          </a:p>
        </p:txBody>
      </p:sp>
      <p:sp>
        <p:nvSpPr>
          <p:cNvPr id="56" name="TextBox 55"/>
          <p:cNvSpPr txBox="1"/>
          <p:nvPr/>
        </p:nvSpPr>
        <p:spPr>
          <a:xfrm>
            <a:off x="4572278" y="4536405"/>
            <a:ext cx="778008" cy="1164936"/>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V2</a:t>
            </a:r>
          </a:p>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V1</a:t>
            </a:r>
          </a:p>
        </p:txBody>
      </p:sp>
    </p:spTree>
    <p:extLst>
      <p:ext uri="{BB962C8B-B14F-4D97-AF65-F5344CB8AC3E}">
        <p14:creationId xmlns:p14="http://schemas.microsoft.com/office/powerpoint/2010/main" val="1025084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API versions</a:t>
            </a:r>
          </a:p>
        </p:txBody>
      </p:sp>
      <p:sp>
        <p:nvSpPr>
          <p:cNvPr id="7" name="Text Placeholder 6"/>
          <p:cNvSpPr>
            <a:spLocks noGrp="1"/>
          </p:cNvSpPr>
          <p:nvPr>
            <p:ph type="body" sz="quarter" idx="10"/>
          </p:nvPr>
        </p:nvSpPr>
        <p:spPr>
          <a:xfrm>
            <a:off x="275481" y="1221480"/>
            <a:ext cx="5333243" cy="5458783"/>
          </a:xfrm>
        </p:spPr>
        <p:txBody>
          <a:bodyPr/>
          <a:lstStyle/>
          <a:p>
            <a:pPr>
              <a:lnSpc>
                <a:spcPct val="100000"/>
              </a:lnSpc>
              <a:spcBef>
                <a:spcPts val="0"/>
              </a:spcBef>
              <a:buSzTx/>
              <a:defRPr/>
            </a:pPr>
            <a:r>
              <a:rPr lang="en-US" sz="1399" dirty="0">
                <a:solidFill>
                  <a:srgbClr val="505050"/>
                </a:solidFill>
              </a:rPr>
              <a:t>GET https://management.azure.com/providers?api-version=2014-04-01-preview</a:t>
            </a:r>
          </a:p>
          <a:p>
            <a:pPr>
              <a:lnSpc>
                <a:spcPct val="100000"/>
              </a:lnSpc>
              <a:spcBef>
                <a:spcPts val="0"/>
              </a:spcBef>
              <a:buSzTx/>
              <a:defRPr/>
            </a:pPr>
            <a:r>
              <a:rPr lang="en-US" sz="1399" dirty="0">
                <a:solidFill>
                  <a:srgbClr val="505050"/>
                </a:solidFill>
              </a:rPr>
              <a:t>{</a:t>
            </a:r>
          </a:p>
          <a:p>
            <a:pPr>
              <a:lnSpc>
                <a:spcPct val="100000"/>
              </a:lnSpc>
              <a:spcBef>
                <a:spcPts val="0"/>
              </a:spcBef>
              <a:buSzTx/>
              <a:defRPr/>
            </a:pPr>
            <a:r>
              <a:rPr lang="en-US" sz="1399" dirty="0">
                <a:solidFill>
                  <a:srgbClr val="505050"/>
                </a:solidFill>
              </a:rPr>
              <a:t>    "value":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"namespace": "</a:t>
            </a:r>
            <a:r>
              <a:rPr lang="en-US" sz="1399" dirty="0" err="1">
                <a:solidFill>
                  <a:srgbClr val="505050"/>
                </a:solidFill>
              </a:rPr>
              <a:t>Microsoft.Compute</a:t>
            </a:r>
            <a:r>
              <a:rPr lang="en-US" sz="1399" dirty="0">
                <a:solidFill>
                  <a:srgbClr val="505050"/>
                </a:solidFill>
              </a:rPr>
              <a:t>",</a:t>
            </a:r>
          </a:p>
          <a:p>
            <a:pPr>
              <a:lnSpc>
                <a:spcPct val="100000"/>
              </a:lnSpc>
              <a:spcBef>
                <a:spcPts val="0"/>
              </a:spcBef>
              <a:buSzTx/>
              <a:defRPr/>
            </a:pPr>
            <a:r>
              <a:rPr lang="en-US" sz="1399" dirty="0">
                <a:solidFill>
                  <a:srgbClr val="505050"/>
                </a:solidFill>
              </a:rPr>
              <a:t>            "</a:t>
            </a:r>
            <a:r>
              <a:rPr lang="en-US" sz="1399" dirty="0" err="1">
                <a:solidFill>
                  <a:srgbClr val="505050"/>
                </a:solidFill>
              </a:rPr>
              <a:t>resourceTypes</a:t>
            </a: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r>
              <a:rPr lang="en-US" sz="1399" dirty="0" err="1">
                <a:solidFill>
                  <a:srgbClr val="505050"/>
                </a:solidFill>
              </a:rPr>
              <a:t>resourceType</a:t>
            </a:r>
            <a:r>
              <a:rPr lang="en-US" sz="1399" dirty="0">
                <a:solidFill>
                  <a:srgbClr val="505050"/>
                </a:solidFill>
              </a:rPr>
              <a:t>": "</a:t>
            </a:r>
            <a:r>
              <a:rPr lang="en-US" sz="1399" dirty="0" err="1">
                <a:solidFill>
                  <a:srgbClr val="505050"/>
                </a:solidFill>
              </a:rPr>
              <a:t>virtualMachines</a:t>
            </a:r>
            <a:r>
              <a:rPr lang="en-US" sz="1399" dirty="0">
                <a:solidFill>
                  <a:srgbClr val="505050"/>
                </a:solidFill>
              </a:rPr>
              <a:t>",</a:t>
            </a:r>
          </a:p>
          <a:p>
            <a:pPr>
              <a:lnSpc>
                <a:spcPct val="100000"/>
              </a:lnSpc>
              <a:spcBef>
                <a:spcPts val="0"/>
              </a:spcBef>
              <a:buSzTx/>
              <a:defRPr/>
            </a:pPr>
            <a:r>
              <a:rPr lang="en-US" sz="1399" dirty="0">
                <a:solidFill>
                  <a:srgbClr val="505050"/>
                </a:solidFill>
              </a:rPr>
              <a:t>                    "locations": [</a:t>
            </a:r>
          </a:p>
          <a:p>
            <a:pPr>
              <a:lnSpc>
                <a:spcPct val="100000"/>
              </a:lnSpc>
              <a:spcBef>
                <a:spcPts val="0"/>
              </a:spcBef>
              <a:buSzTx/>
              <a:defRPr/>
            </a:pPr>
            <a:r>
              <a:rPr lang="en-US" sz="1399" dirty="0">
                <a:solidFill>
                  <a:srgbClr val="505050"/>
                </a:solidFill>
              </a:rPr>
              <a:t>                        "East US",</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r>
              <a:rPr lang="en-US" sz="1399" dirty="0" err="1">
                <a:solidFill>
                  <a:srgbClr val="505050"/>
                </a:solidFill>
              </a:rPr>
              <a:t>apiVersions</a:t>
            </a:r>
            <a:r>
              <a:rPr lang="en-US" sz="1399" dirty="0">
                <a:solidFill>
                  <a:srgbClr val="505050"/>
                </a:solidFill>
              </a:rPr>
              <a:t>": [</a:t>
            </a:r>
          </a:p>
          <a:p>
            <a:pPr>
              <a:lnSpc>
                <a:spcPct val="100000"/>
              </a:lnSpc>
              <a:spcBef>
                <a:spcPts val="0"/>
              </a:spcBef>
              <a:buSzTx/>
              <a:defRPr/>
            </a:pPr>
            <a:r>
              <a:rPr lang="en-US" sz="1399" dirty="0">
                <a:solidFill>
                  <a:srgbClr val="505050"/>
                </a:solidFill>
              </a:rPr>
              <a:t>                        "2016-03-30",</a:t>
            </a:r>
          </a:p>
          <a:p>
            <a:pPr>
              <a:lnSpc>
                <a:spcPct val="100000"/>
              </a:lnSpc>
              <a:spcBef>
                <a:spcPts val="0"/>
              </a:spcBef>
              <a:buSzTx/>
              <a:defRPr/>
            </a:pPr>
            <a:r>
              <a:rPr lang="en-US" sz="1399" dirty="0">
                <a:solidFill>
                  <a:srgbClr val="505050"/>
                </a:solidFill>
              </a:rPr>
              <a:t>                        "2015-06-15",</a:t>
            </a:r>
          </a:p>
          <a:p>
            <a:pPr>
              <a:lnSpc>
                <a:spcPct val="100000"/>
              </a:lnSpc>
              <a:spcBef>
                <a:spcPts val="0"/>
              </a:spcBef>
              <a:buSzTx/>
              <a:defRPr/>
            </a:pPr>
            <a:r>
              <a:rPr lang="en-US" sz="1399" dirty="0">
                <a:solidFill>
                  <a:srgbClr val="505050"/>
                </a:solidFill>
              </a:rPr>
              <a:t>                        "2015-05-01-preview"</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a:t>
            </a:r>
          </a:p>
        </p:txBody>
      </p:sp>
      <p:pic>
        <p:nvPicPr>
          <p:cNvPr id="5" name="Picture 4"/>
          <p:cNvPicPr>
            <a:picLocks noChangeAspect="1"/>
          </p:cNvPicPr>
          <p:nvPr/>
        </p:nvPicPr>
        <p:blipFill>
          <a:blip r:embed="rId3"/>
          <a:stretch>
            <a:fillRect/>
          </a:stretch>
        </p:blipFill>
        <p:spPr>
          <a:xfrm>
            <a:off x="5608724" y="1188832"/>
            <a:ext cx="6270429" cy="4235755"/>
          </a:xfrm>
          <a:prstGeom prst="rect">
            <a:avLst/>
          </a:prstGeom>
        </p:spPr>
      </p:pic>
      <p:pic>
        <p:nvPicPr>
          <p:cNvPr id="6" name="Picture 5"/>
          <p:cNvPicPr>
            <a:picLocks noChangeAspect="1"/>
          </p:cNvPicPr>
          <p:nvPr/>
        </p:nvPicPr>
        <p:blipFill>
          <a:blip r:embed="rId4"/>
          <a:stretch>
            <a:fillRect/>
          </a:stretch>
        </p:blipFill>
        <p:spPr>
          <a:xfrm>
            <a:off x="5354075" y="3930886"/>
            <a:ext cx="4999916" cy="3068311"/>
          </a:xfrm>
          <a:prstGeom prst="rect">
            <a:avLst/>
          </a:prstGeom>
        </p:spPr>
      </p:pic>
    </p:spTree>
    <p:extLst>
      <p:ext uri="{BB962C8B-B14F-4D97-AF65-F5344CB8AC3E}">
        <p14:creationId xmlns:p14="http://schemas.microsoft.com/office/powerpoint/2010/main" val="49419943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API versions</a:t>
            </a:r>
          </a:p>
        </p:txBody>
      </p:sp>
      <p:grpSp>
        <p:nvGrpSpPr>
          <p:cNvPr id="8" name="Group 7">
            <a:extLst>
              <a:ext uri="{FF2B5EF4-FFF2-40B4-BE49-F238E27FC236}">
                <a16:creationId xmlns:a16="http://schemas.microsoft.com/office/drawing/2014/main" id="{CD439563-6AD4-4378-9C23-6F6CCA74A742}"/>
              </a:ext>
            </a:extLst>
          </p:cNvPr>
          <p:cNvGrpSpPr/>
          <p:nvPr/>
        </p:nvGrpSpPr>
        <p:grpSpPr>
          <a:xfrm>
            <a:off x="275482" y="1242302"/>
            <a:ext cx="7695110" cy="5255599"/>
            <a:chOff x="2636837" y="162816"/>
            <a:chExt cx="9677400" cy="6609463"/>
          </a:xfrm>
        </p:grpSpPr>
        <p:pic>
          <p:nvPicPr>
            <p:cNvPr id="3" name="Picture 2"/>
            <p:cNvPicPr>
              <a:picLocks noChangeAspect="1"/>
            </p:cNvPicPr>
            <p:nvPr/>
          </p:nvPicPr>
          <p:blipFill>
            <a:blip r:embed="rId3"/>
            <a:stretch>
              <a:fillRect/>
            </a:stretch>
          </p:blipFill>
          <p:spPr>
            <a:xfrm>
              <a:off x="2789238" y="906462"/>
              <a:ext cx="7571509" cy="5675146"/>
            </a:xfrm>
            <a:prstGeom prst="rect">
              <a:avLst/>
            </a:prstGeom>
          </p:spPr>
        </p:pic>
        <p:sp>
          <p:nvSpPr>
            <p:cNvPr id="4" name="Rounded Rectangle 3"/>
            <p:cNvSpPr/>
            <p:nvPr/>
          </p:nvSpPr>
          <p:spPr bwMode="auto">
            <a:xfrm>
              <a:off x="2636837" y="5798615"/>
              <a:ext cx="3962401" cy="973664"/>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2789236" y="162816"/>
              <a:ext cx="9525001" cy="552975"/>
            </a:xfrm>
            <a:prstGeom prst="rect">
              <a:avLst/>
            </a:prstGeom>
          </p:spPr>
        </p:pic>
        <p:sp>
          <p:nvSpPr>
            <p:cNvPr id="6" name="Rounded Rectangle 5"/>
            <p:cNvSpPr/>
            <p:nvPr/>
          </p:nvSpPr>
          <p:spPr bwMode="auto">
            <a:xfrm>
              <a:off x="2941637" y="1058863"/>
              <a:ext cx="4571999" cy="533400"/>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ounded Rectangle 6"/>
            <p:cNvSpPr/>
            <p:nvPr/>
          </p:nvSpPr>
          <p:spPr bwMode="auto">
            <a:xfrm>
              <a:off x="3017837" y="268870"/>
              <a:ext cx="9146366" cy="446921"/>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998620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flat screen tv sitting on top of a field&#10;&#10;Description generated with high confidence">
            <a:extLst>
              <a:ext uri="{FF2B5EF4-FFF2-40B4-BE49-F238E27FC236}">
                <a16:creationId xmlns:a16="http://schemas.microsoft.com/office/drawing/2014/main" id="{65EF0985-31D3-42E2-BE8C-0818C63BA49A}"/>
              </a:ext>
            </a:extLst>
          </p:cNvPr>
          <p:cNvPicPr>
            <a:picLocks noChangeAspect="1"/>
          </p:cNvPicPr>
          <p:nvPr/>
        </p:nvPicPr>
        <p:blipFill rotWithShape="1">
          <a:blip r:embed="rId2"/>
          <a:srcRect l="7943" t="18621" r="26692" b="16013"/>
          <a:stretch/>
        </p:blipFill>
        <p:spPr>
          <a:xfrm>
            <a:off x="6523926" y="1199313"/>
            <a:ext cx="5447411" cy="4253496"/>
          </a:xfrm>
          <a:prstGeom prst="rect">
            <a:avLst/>
          </a:prstGeom>
        </p:spPr>
      </p:pic>
      <p:sp>
        <p:nvSpPr>
          <p:cNvPr id="2" name="Title 1">
            <a:extLst>
              <a:ext uri="{FF2B5EF4-FFF2-40B4-BE49-F238E27FC236}">
                <a16:creationId xmlns:a16="http://schemas.microsoft.com/office/drawing/2014/main" id="{22C0A43F-04C5-490D-BFF8-D92E7F0272D3}"/>
              </a:ext>
            </a:extLst>
          </p:cNvPr>
          <p:cNvSpPr>
            <a:spLocks noGrp="1"/>
          </p:cNvSpPr>
          <p:nvPr>
            <p:ph type="title"/>
          </p:nvPr>
        </p:nvSpPr>
        <p:spPr/>
        <p:txBody>
          <a:bodyPr/>
          <a:lstStyle/>
          <a:p>
            <a:r>
              <a:rPr lang="en-US" dirty="0"/>
              <a:t>Hybrid enables a new breed of applications</a:t>
            </a:r>
          </a:p>
        </p:txBody>
      </p:sp>
      <p:sp>
        <p:nvSpPr>
          <p:cNvPr id="4" name="Text Placeholder 3">
            <a:extLst>
              <a:ext uri="{FF2B5EF4-FFF2-40B4-BE49-F238E27FC236}">
                <a16:creationId xmlns:a16="http://schemas.microsoft.com/office/drawing/2014/main" id="{1D3A0F84-CCF9-427B-B752-9B9587DBF17E}"/>
              </a:ext>
            </a:extLst>
          </p:cNvPr>
          <p:cNvSpPr>
            <a:spLocks noGrp="1"/>
          </p:cNvSpPr>
          <p:nvPr>
            <p:ph type="body" sz="quarter" idx="10"/>
          </p:nvPr>
        </p:nvSpPr>
        <p:spPr>
          <a:xfrm>
            <a:off x="243787" y="2811462"/>
            <a:ext cx="5504238" cy="1679114"/>
          </a:xfrm>
        </p:spPr>
        <p:txBody>
          <a:bodyPr/>
          <a:lstStyle/>
          <a:p>
            <a:pPr marL="457200" indent="-457200">
              <a:buFont typeface="Arial" panose="020B0604020202020204" pitchFamily="34" charset="0"/>
              <a:buChar char="•"/>
            </a:pPr>
            <a:r>
              <a:rPr lang="en-US" dirty="0"/>
              <a:t>In harsh environments</a:t>
            </a:r>
          </a:p>
          <a:p>
            <a:pPr marL="457200" indent="-457200">
              <a:buFont typeface="Arial" panose="020B0604020202020204" pitchFamily="34" charset="0"/>
              <a:buChar char="•"/>
            </a:pPr>
            <a:r>
              <a:rPr lang="en-US" dirty="0"/>
              <a:t>Insights where the action happens</a:t>
            </a:r>
          </a:p>
          <a:p>
            <a:pPr marL="457200" indent="-457200">
              <a:buFont typeface="Arial" panose="020B0604020202020204" pitchFamily="34" charset="0"/>
              <a:buChar char="•"/>
            </a:pPr>
            <a:r>
              <a:rPr lang="en-US" dirty="0"/>
              <a:t>New form factors</a:t>
            </a:r>
          </a:p>
        </p:txBody>
      </p:sp>
      <p:pic>
        <p:nvPicPr>
          <p:cNvPr id="7" name="Picture 6" descr="A screen shot of a computer&#10;&#10;Description generated with high confidence">
            <a:extLst>
              <a:ext uri="{FF2B5EF4-FFF2-40B4-BE49-F238E27FC236}">
                <a16:creationId xmlns:a16="http://schemas.microsoft.com/office/drawing/2014/main" id="{845B772B-0071-41D4-89C1-EC3DE773DF16}"/>
              </a:ext>
            </a:extLst>
          </p:cNvPr>
          <p:cNvPicPr>
            <a:picLocks noChangeAspect="1"/>
          </p:cNvPicPr>
          <p:nvPr/>
        </p:nvPicPr>
        <p:blipFill rotWithShape="1">
          <a:blip r:embed="rId3"/>
          <a:srcRect l="22644" t="17403" r="13571" b="18812"/>
          <a:stretch/>
        </p:blipFill>
        <p:spPr>
          <a:xfrm>
            <a:off x="5940891" y="2666413"/>
            <a:ext cx="5315839" cy="4150761"/>
          </a:xfrm>
          <a:prstGeom prst="rect">
            <a:avLst/>
          </a:prstGeom>
        </p:spPr>
      </p:pic>
      <p:pic>
        <p:nvPicPr>
          <p:cNvPr id="11" name="Picture 10" descr="A picture containing indoor, monitor, electronics, screen&#10;&#10;Description generated with very high confidence">
            <a:extLst>
              <a:ext uri="{FF2B5EF4-FFF2-40B4-BE49-F238E27FC236}">
                <a16:creationId xmlns:a16="http://schemas.microsoft.com/office/drawing/2014/main" id="{98CF4AD6-6351-44BE-B0F5-E5635151635C}"/>
              </a:ext>
            </a:extLst>
          </p:cNvPr>
          <p:cNvPicPr>
            <a:picLocks noChangeAspect="1"/>
          </p:cNvPicPr>
          <p:nvPr/>
        </p:nvPicPr>
        <p:blipFill rotWithShape="1">
          <a:blip r:embed="rId4"/>
          <a:srcRect l="11398" t="16454" r="21309" b="16252"/>
          <a:stretch/>
        </p:blipFill>
        <p:spPr>
          <a:xfrm>
            <a:off x="6102826" y="1541715"/>
            <a:ext cx="5608114" cy="4378978"/>
          </a:xfrm>
          <a:prstGeom prst="rect">
            <a:avLst/>
          </a:prstGeom>
        </p:spPr>
      </p:pic>
    </p:spTree>
    <p:extLst>
      <p:ext uri="{BB962C8B-B14F-4D97-AF65-F5344CB8AC3E}">
        <p14:creationId xmlns:p14="http://schemas.microsoft.com/office/powerpoint/2010/main" val="259340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2F37897C-E753-4C54-ACF8-79E6692AC6AD}"/>
              </a:ext>
            </a:extLst>
          </p:cNvPr>
          <p:cNvSpPr/>
          <p:nvPr/>
        </p:nvSpPr>
        <p:spPr>
          <a:xfrm>
            <a:off x="285409" y="1431711"/>
            <a:ext cx="2900049" cy="1789729"/>
          </a:xfrm>
          <a:custGeom>
            <a:avLst/>
            <a:gdLst>
              <a:gd name="connsiteX0" fmla="*/ 612828 w 6312019"/>
              <a:gd name="connsiteY0" fmla="*/ 540768 h 3542598"/>
              <a:gd name="connsiteX1" fmla="*/ 649898 w 6312019"/>
              <a:gd name="connsiteY1" fmla="*/ 3123331 h 3542598"/>
              <a:gd name="connsiteX2" fmla="*/ 5629671 w 6312019"/>
              <a:gd name="connsiteY2" fmla="*/ 3246898 h 3542598"/>
              <a:gd name="connsiteX3" fmla="*/ 5728526 w 6312019"/>
              <a:gd name="connsiteY3" fmla="*/ 231849 h 3542598"/>
              <a:gd name="connsiteX4" fmla="*/ 612828 w 6312019"/>
              <a:gd name="connsiteY4" fmla="*/ 540768 h 3542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2019" h="3542598">
                <a:moveTo>
                  <a:pt x="612828" y="540768"/>
                </a:moveTo>
                <a:cubicBezTo>
                  <a:pt x="-233610" y="1022682"/>
                  <a:pt x="-186242" y="2672309"/>
                  <a:pt x="649898" y="3123331"/>
                </a:cubicBezTo>
                <a:cubicBezTo>
                  <a:pt x="1486038" y="3574353"/>
                  <a:pt x="4783233" y="3728812"/>
                  <a:pt x="5629671" y="3246898"/>
                </a:cubicBezTo>
                <a:cubicBezTo>
                  <a:pt x="6476109" y="2764984"/>
                  <a:pt x="6564667" y="691109"/>
                  <a:pt x="5728526" y="231849"/>
                </a:cubicBezTo>
                <a:cubicBezTo>
                  <a:pt x="4892385" y="-227411"/>
                  <a:pt x="1459266" y="58854"/>
                  <a:pt x="612828" y="540768"/>
                </a:cubicBezTo>
                <a:close/>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66281" lvl="1" algn="ctr" defTabSz="932563"/>
            <a:r>
              <a:rPr lang="en-US" sz="2448" b="1" dirty="0">
                <a:solidFill>
                  <a:srgbClr val="353535"/>
                </a:solidFill>
                <a:latin typeface="Calibri"/>
              </a:rPr>
              <a:t>ARM Templates</a:t>
            </a:r>
            <a:endParaRPr lang="en-US" sz="2448">
              <a:solidFill>
                <a:srgbClr val="353535"/>
              </a:solidFill>
              <a:latin typeface="Calibri"/>
            </a:endParaRPr>
          </a:p>
        </p:txBody>
      </p:sp>
      <p:sp>
        <p:nvSpPr>
          <p:cNvPr id="2" name="Rectangle 1">
            <a:extLst>
              <a:ext uri="{FF2B5EF4-FFF2-40B4-BE49-F238E27FC236}">
                <a16:creationId xmlns:a16="http://schemas.microsoft.com/office/drawing/2014/main" id="{F75689F1-6F77-4FD8-AE54-E03A3EC20DAF}"/>
              </a:ext>
            </a:extLst>
          </p:cNvPr>
          <p:cNvSpPr/>
          <p:nvPr/>
        </p:nvSpPr>
        <p:spPr>
          <a:xfrm>
            <a:off x="177735" y="3699571"/>
            <a:ext cx="5923345" cy="1695079"/>
          </a:xfrm>
          <a:prstGeom prst="rect">
            <a:avLst/>
          </a:prstGeom>
          <a:ln>
            <a:solidFill>
              <a:schemeClr val="accent1"/>
            </a:solidFill>
          </a:ln>
        </p:spPr>
        <p:txBody>
          <a:bodyPr wrap="square" anchor="t">
            <a:spAutoFit/>
          </a:bodyPr>
          <a:lstStyle/>
          <a:p>
            <a:pPr marL="815865" lvl="1" indent="-349656" defTabSz="932563">
              <a:buFont typeface="Arial" panose="020B0604020202020204" pitchFamily="34" charset="0"/>
              <a:buChar char="•"/>
            </a:pPr>
            <a:r>
              <a:rPr lang="en-US" sz="2040" dirty="0">
                <a:solidFill>
                  <a:srgbClr val="353535"/>
                </a:solidFill>
                <a:latin typeface="Calibri"/>
              </a:rPr>
              <a:t>Various clouds have different API versions</a:t>
            </a:r>
          </a:p>
          <a:p>
            <a:pPr marL="815865" lvl="1" indent="-349656" defTabSz="932563">
              <a:buFont typeface="Arial" panose="020B0604020202020204" pitchFamily="34" charset="0"/>
              <a:buChar char="•"/>
            </a:pPr>
            <a:endParaRPr lang="en-US" sz="2040" dirty="0">
              <a:solidFill>
                <a:srgbClr val="353535"/>
              </a:solidFill>
              <a:latin typeface="Calibri"/>
            </a:endParaRPr>
          </a:p>
          <a:p>
            <a:pPr marL="815865" lvl="1" indent="-349656" defTabSz="932563">
              <a:buFont typeface="Arial" panose="020B0604020202020204" pitchFamily="34" charset="0"/>
              <a:buChar char="•"/>
            </a:pPr>
            <a:r>
              <a:rPr lang="en-US" sz="2040" dirty="0">
                <a:solidFill>
                  <a:srgbClr val="353535"/>
                </a:solidFill>
                <a:latin typeface="Calibri"/>
              </a:rPr>
              <a:t>Specifying individual API versions for the different cloud targets is complicated</a:t>
            </a:r>
          </a:p>
          <a:p>
            <a:pPr marL="815865" lvl="1" indent="-349656" defTabSz="932563">
              <a:buFont typeface="Arial" panose="020B0604020202020204" pitchFamily="34" charset="0"/>
              <a:buChar char="•"/>
            </a:pPr>
            <a:endParaRPr lang="en-US" sz="2040" dirty="0">
              <a:solidFill>
                <a:srgbClr val="353535"/>
              </a:solidFill>
              <a:latin typeface="Calibri"/>
            </a:endParaRPr>
          </a:p>
        </p:txBody>
      </p:sp>
      <p:sp>
        <p:nvSpPr>
          <p:cNvPr id="7" name="Freeform: Shape 6">
            <a:extLst>
              <a:ext uri="{FF2B5EF4-FFF2-40B4-BE49-F238E27FC236}">
                <a16:creationId xmlns:a16="http://schemas.microsoft.com/office/drawing/2014/main" id="{B140D80F-F5F8-478B-91CE-B4DB11FB34FB}"/>
              </a:ext>
            </a:extLst>
          </p:cNvPr>
          <p:cNvSpPr/>
          <p:nvPr/>
        </p:nvSpPr>
        <p:spPr>
          <a:xfrm>
            <a:off x="9126552" y="1260247"/>
            <a:ext cx="2900049" cy="1789729"/>
          </a:xfrm>
          <a:custGeom>
            <a:avLst/>
            <a:gdLst>
              <a:gd name="connsiteX0" fmla="*/ 612828 w 6312019"/>
              <a:gd name="connsiteY0" fmla="*/ 540768 h 3542598"/>
              <a:gd name="connsiteX1" fmla="*/ 649898 w 6312019"/>
              <a:gd name="connsiteY1" fmla="*/ 3123331 h 3542598"/>
              <a:gd name="connsiteX2" fmla="*/ 5629671 w 6312019"/>
              <a:gd name="connsiteY2" fmla="*/ 3246898 h 3542598"/>
              <a:gd name="connsiteX3" fmla="*/ 5728526 w 6312019"/>
              <a:gd name="connsiteY3" fmla="*/ 231849 h 3542598"/>
              <a:gd name="connsiteX4" fmla="*/ 612828 w 6312019"/>
              <a:gd name="connsiteY4" fmla="*/ 540768 h 3542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2019" h="3542598">
                <a:moveTo>
                  <a:pt x="612828" y="540768"/>
                </a:moveTo>
                <a:cubicBezTo>
                  <a:pt x="-233610" y="1022682"/>
                  <a:pt x="-186242" y="2672309"/>
                  <a:pt x="649898" y="3123331"/>
                </a:cubicBezTo>
                <a:cubicBezTo>
                  <a:pt x="1486038" y="3574353"/>
                  <a:pt x="4783233" y="3728812"/>
                  <a:pt x="5629671" y="3246898"/>
                </a:cubicBezTo>
                <a:cubicBezTo>
                  <a:pt x="6476109" y="2764984"/>
                  <a:pt x="6564667" y="691109"/>
                  <a:pt x="5728526" y="231849"/>
                </a:cubicBezTo>
                <a:cubicBezTo>
                  <a:pt x="4892385" y="-227411"/>
                  <a:pt x="1459266" y="58854"/>
                  <a:pt x="612828" y="540768"/>
                </a:cubicBezTo>
                <a:close/>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66281" lvl="1" defTabSz="932563"/>
            <a:r>
              <a:rPr lang="en-US" sz="2448" b="1" dirty="0">
                <a:solidFill>
                  <a:srgbClr val="353535"/>
                </a:solidFill>
                <a:latin typeface="Calibri"/>
              </a:rPr>
              <a:t>SDK</a:t>
            </a:r>
          </a:p>
        </p:txBody>
      </p:sp>
      <p:sp>
        <p:nvSpPr>
          <p:cNvPr id="10" name="Rectangle 9">
            <a:extLst>
              <a:ext uri="{FF2B5EF4-FFF2-40B4-BE49-F238E27FC236}">
                <a16:creationId xmlns:a16="http://schemas.microsoft.com/office/drawing/2014/main" id="{B284EAD1-E233-4840-BE6A-92934E446ADF}"/>
              </a:ext>
            </a:extLst>
          </p:cNvPr>
          <p:cNvSpPr/>
          <p:nvPr/>
        </p:nvSpPr>
        <p:spPr>
          <a:xfrm>
            <a:off x="6751562" y="3542202"/>
            <a:ext cx="5599683" cy="3231654"/>
          </a:xfrm>
          <a:prstGeom prst="rect">
            <a:avLst/>
          </a:prstGeom>
          <a:ln>
            <a:solidFill>
              <a:schemeClr val="accent1"/>
            </a:solidFill>
          </a:ln>
        </p:spPr>
        <p:txBody>
          <a:bodyPr wrap="square" anchor="t">
            <a:spAutoFit/>
          </a:bodyPr>
          <a:lstStyle/>
          <a:p>
            <a:pPr marL="815865" lvl="1" indent="-349656" defTabSz="932563">
              <a:buFont typeface="Arial" panose="020B0604020202020204" pitchFamily="34" charset="0"/>
              <a:buChar char="•"/>
            </a:pPr>
            <a:r>
              <a:rPr lang="en-US" sz="2040" dirty="0">
                <a:solidFill>
                  <a:srgbClr val="353535"/>
                </a:solidFill>
                <a:latin typeface="Calibri"/>
              </a:rPr>
              <a:t>Time-consuming to find right libraries/modules to write an application</a:t>
            </a:r>
          </a:p>
          <a:p>
            <a:pPr marL="815865" lvl="1" indent="-349656" defTabSz="932563">
              <a:buFont typeface="Arial" panose="020B0604020202020204" pitchFamily="34" charset="0"/>
              <a:buChar char="•"/>
            </a:pPr>
            <a:endParaRPr lang="en-US" sz="2040" dirty="0">
              <a:solidFill>
                <a:srgbClr val="353535"/>
              </a:solidFill>
              <a:latin typeface="Calibri"/>
            </a:endParaRPr>
          </a:p>
          <a:p>
            <a:pPr marL="815865" lvl="1" indent="-349656" defTabSz="932563">
              <a:buFont typeface="Arial" panose="020B0604020202020204" pitchFamily="34" charset="0"/>
              <a:buChar char="•"/>
            </a:pPr>
            <a:r>
              <a:rPr lang="en-US" sz="2040" dirty="0">
                <a:solidFill>
                  <a:srgbClr val="353535"/>
                </a:solidFill>
                <a:latin typeface="Calibri"/>
              </a:rPr>
              <a:t>Each cloud uses different libraries/modules</a:t>
            </a:r>
          </a:p>
          <a:p>
            <a:pPr marL="815865" lvl="1" indent="-349656" defTabSz="932563">
              <a:buFont typeface="Arial" panose="020B0604020202020204" pitchFamily="34" charset="0"/>
              <a:buChar char="•"/>
            </a:pPr>
            <a:endParaRPr lang="en-US" sz="2040" dirty="0">
              <a:solidFill>
                <a:srgbClr val="353535"/>
              </a:solidFill>
              <a:latin typeface="Calibri"/>
            </a:endParaRPr>
          </a:p>
          <a:p>
            <a:pPr marL="815865" lvl="1" indent="-349656" defTabSz="932563">
              <a:buFont typeface="Arial" panose="020B0604020202020204" pitchFamily="34" charset="0"/>
              <a:buChar char="•"/>
            </a:pPr>
            <a:r>
              <a:rPr lang="en-US" sz="2040" dirty="0">
                <a:solidFill>
                  <a:srgbClr val="353535"/>
                </a:solidFill>
                <a:latin typeface="Calibri"/>
              </a:rPr>
              <a:t>API versions differ across each namespace</a:t>
            </a:r>
          </a:p>
          <a:p>
            <a:pPr marL="815865" lvl="1" indent="-349656" defTabSz="932563">
              <a:buFont typeface="Arial" panose="020B0604020202020204" pitchFamily="34" charset="0"/>
              <a:buChar char="•"/>
            </a:pPr>
            <a:endParaRPr lang="en-US" sz="2040" dirty="0">
              <a:solidFill>
                <a:srgbClr val="353535"/>
              </a:solidFill>
              <a:latin typeface="Calibri"/>
            </a:endParaRPr>
          </a:p>
          <a:p>
            <a:pPr marL="815865" lvl="1" indent="-349656" defTabSz="932563">
              <a:buFont typeface="Arial" panose="020B0604020202020204" pitchFamily="34" charset="0"/>
              <a:buChar char="•"/>
            </a:pPr>
            <a:r>
              <a:rPr lang="en-US" sz="2040" dirty="0">
                <a:solidFill>
                  <a:srgbClr val="353535"/>
                </a:solidFill>
                <a:latin typeface="Calibri"/>
              </a:rPr>
              <a:t>Applications have to be recompiled for different clouds</a:t>
            </a:r>
          </a:p>
          <a:p>
            <a:pPr marL="466281" lvl="1" defTabSz="932563"/>
            <a:endParaRPr lang="en-US" sz="2040" dirty="0">
              <a:solidFill>
                <a:srgbClr val="353535"/>
              </a:solidFill>
              <a:latin typeface="Calibri"/>
            </a:endParaRPr>
          </a:p>
        </p:txBody>
      </p:sp>
      <p:sp>
        <p:nvSpPr>
          <p:cNvPr id="3" name="Freeform: Shape 2">
            <a:extLst>
              <a:ext uri="{FF2B5EF4-FFF2-40B4-BE49-F238E27FC236}">
                <a16:creationId xmlns:a16="http://schemas.microsoft.com/office/drawing/2014/main" id="{E8160761-50F4-46D1-8BD2-08AEA5A85F57}"/>
              </a:ext>
            </a:extLst>
          </p:cNvPr>
          <p:cNvSpPr/>
          <p:nvPr/>
        </p:nvSpPr>
        <p:spPr>
          <a:xfrm>
            <a:off x="3309927" y="2077269"/>
            <a:ext cx="5675931" cy="222548"/>
          </a:xfrm>
          <a:custGeom>
            <a:avLst/>
            <a:gdLst>
              <a:gd name="connsiteX0" fmla="*/ 0 w 5318235"/>
              <a:gd name="connsiteY0" fmla="*/ 220717 h 916964"/>
              <a:gd name="connsiteX1" fmla="*/ 2848304 w 5318235"/>
              <a:gd name="connsiteY1" fmla="*/ 914400 h 916964"/>
              <a:gd name="connsiteX2" fmla="*/ 5318235 w 5318235"/>
              <a:gd name="connsiteY2" fmla="*/ 0 h 916964"/>
            </a:gdLst>
            <a:ahLst/>
            <a:cxnLst>
              <a:cxn ang="0">
                <a:pos x="connsiteX0" y="connsiteY0"/>
              </a:cxn>
              <a:cxn ang="0">
                <a:pos x="connsiteX1" y="connsiteY1"/>
              </a:cxn>
              <a:cxn ang="0">
                <a:pos x="connsiteX2" y="connsiteY2"/>
              </a:cxn>
            </a:cxnLst>
            <a:rect l="l" t="t" r="r" b="b"/>
            <a:pathLst>
              <a:path w="5318235" h="916964">
                <a:moveTo>
                  <a:pt x="0" y="220717"/>
                </a:moveTo>
                <a:cubicBezTo>
                  <a:pt x="980966" y="585951"/>
                  <a:pt x="1961932" y="951186"/>
                  <a:pt x="2848304" y="914400"/>
                </a:cubicBezTo>
                <a:cubicBezTo>
                  <a:pt x="3734677" y="877614"/>
                  <a:pt x="4882056" y="220717"/>
                  <a:pt x="5318235" y="0"/>
                </a:cubicBezTo>
              </a:path>
            </a:pathLst>
          </a:custGeom>
          <a:noFill/>
          <a:ln w="38100">
            <a:prstDash val="sysDot"/>
            <a:roun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4" name="Arrow: Right 3">
            <a:extLst>
              <a:ext uri="{FF2B5EF4-FFF2-40B4-BE49-F238E27FC236}">
                <a16:creationId xmlns:a16="http://schemas.microsoft.com/office/drawing/2014/main" id="{2BB8E5D6-EFA6-4F86-9059-F2C791957425}"/>
              </a:ext>
            </a:extLst>
          </p:cNvPr>
          <p:cNvSpPr/>
          <p:nvPr/>
        </p:nvSpPr>
        <p:spPr>
          <a:xfrm rot="5400000">
            <a:off x="1386962" y="3340081"/>
            <a:ext cx="453417" cy="229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2" name="Arrow: Right 11">
            <a:extLst>
              <a:ext uri="{FF2B5EF4-FFF2-40B4-BE49-F238E27FC236}">
                <a16:creationId xmlns:a16="http://schemas.microsoft.com/office/drawing/2014/main" id="{73DCC581-2B09-4C5E-9791-0C64B751663A}"/>
              </a:ext>
            </a:extLst>
          </p:cNvPr>
          <p:cNvSpPr/>
          <p:nvPr/>
        </p:nvSpPr>
        <p:spPr>
          <a:xfrm rot="5400000">
            <a:off x="10732451" y="3135048"/>
            <a:ext cx="453418" cy="32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3" name="Title 1">
            <a:extLst>
              <a:ext uri="{FF2B5EF4-FFF2-40B4-BE49-F238E27FC236}">
                <a16:creationId xmlns:a16="http://schemas.microsoft.com/office/drawing/2014/main" id="{148F0EF2-3FB7-4189-9A7B-D8F4B2D64F07}"/>
              </a:ext>
            </a:extLst>
          </p:cNvPr>
          <p:cNvSpPr>
            <a:spLocks noGrp="1"/>
          </p:cNvSpPr>
          <p:nvPr>
            <p:ph type="title"/>
          </p:nvPr>
        </p:nvSpPr>
        <p:spPr>
          <a:xfrm>
            <a:off x="275482" y="295730"/>
            <a:ext cx="11887878" cy="917444"/>
          </a:xfrm>
        </p:spPr>
        <p:txBody>
          <a:bodyPr/>
          <a:lstStyle/>
          <a:p>
            <a:r>
              <a:rPr lang="en-US" dirty="0">
                <a:solidFill>
                  <a:srgbClr val="505050"/>
                </a:solidFill>
              </a:rPr>
              <a:t>Hybrid app development challenges</a:t>
            </a:r>
          </a:p>
        </p:txBody>
      </p:sp>
    </p:spTree>
    <p:extLst>
      <p:ext uri="{BB962C8B-B14F-4D97-AF65-F5344CB8AC3E}">
        <p14:creationId xmlns:p14="http://schemas.microsoft.com/office/powerpoint/2010/main" val="26643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7" grpId="0" animBg="1"/>
      <p:bldP spid="10" grpId="0" animBg="1"/>
      <p:bldP spid="3" grpId="0" animBg="1"/>
      <p:bldP spid="4"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solution: ARM API profiles</a:t>
            </a:r>
            <a:endParaRPr lang="en-US" dirty="0">
              <a:solidFill>
                <a:srgbClr val="505050"/>
              </a:solidFill>
            </a:endParaRPr>
          </a:p>
        </p:txBody>
      </p:sp>
      <p:sp>
        <p:nvSpPr>
          <p:cNvPr id="28" name="Text Placeholder 27"/>
          <p:cNvSpPr>
            <a:spLocks noGrp="1"/>
          </p:cNvSpPr>
          <p:nvPr>
            <p:ph type="body" sz="quarter" idx="10"/>
          </p:nvPr>
        </p:nvSpPr>
        <p:spPr>
          <a:xfrm>
            <a:off x="277918" y="1875022"/>
            <a:ext cx="5864130" cy="1685662"/>
          </a:xfrm>
        </p:spPr>
        <p:txBody>
          <a:bodyPr numCol="1"/>
          <a:lstStyle/>
          <a:p>
            <a:r>
              <a:rPr lang="en-US" sz="2800" dirty="0">
                <a:solidFill>
                  <a:srgbClr val="0078D7"/>
                </a:solidFill>
              </a:rPr>
              <a:t>A Profile is used to represent a set of Namespaces and their API versions. </a:t>
            </a:r>
          </a:p>
          <a:p>
            <a:r>
              <a:rPr lang="en-US" sz="1800" dirty="0">
                <a:solidFill>
                  <a:srgbClr val="505050"/>
                </a:solidFill>
              </a:rPr>
              <a:t>It is a representation of us as an Azure Platform declaring a set of APIs to be supported across all our clouds</a:t>
            </a:r>
            <a:r>
              <a:rPr lang="en-US" sz="2800" dirty="0">
                <a:solidFill>
                  <a:srgbClr val="0078D7"/>
                </a:solidFill>
              </a:rPr>
              <a:t>.</a:t>
            </a:r>
            <a:endParaRPr lang="en-US" sz="1800" dirty="0">
              <a:solidFill>
                <a:srgbClr val="505050"/>
              </a:solidFill>
            </a:endParaRPr>
          </a:p>
        </p:txBody>
      </p:sp>
      <p:sp>
        <p:nvSpPr>
          <p:cNvPr id="15" name="Rectangle 14"/>
          <p:cNvSpPr/>
          <p:nvPr/>
        </p:nvSpPr>
        <p:spPr>
          <a:xfrm>
            <a:off x="276381" y="4716289"/>
            <a:ext cx="11733133" cy="941711"/>
          </a:xfrm>
          <a:prstGeom prst="rect">
            <a:avLst/>
          </a:prstGeom>
        </p:spPr>
        <p:txBody>
          <a:bodyPr wrap="square">
            <a:spAutoFit/>
          </a:bodyPr>
          <a:lstStyle/>
          <a:p>
            <a:pPr defTabSz="932563">
              <a:defRPr/>
            </a:pPr>
            <a:r>
              <a:rPr lang="en-US" dirty="0">
                <a:solidFill>
                  <a:srgbClr val="353535"/>
                </a:solidFill>
                <a:latin typeface="Segoe UI Semilight"/>
              </a:rPr>
              <a:t>This functionality goes beyond ARM, it includes tooling support (PowerShell, CLI and SDK) as well as Visual Studio. Profiles help make that process easier by serving as a dictionary which conveys to tools and SDK’s what versions of modules/libraries need to be included while building the application.</a:t>
            </a:r>
            <a:endParaRPr lang="en-US" sz="1599" dirty="0">
              <a:solidFill>
                <a:srgbClr val="505050"/>
              </a:solidFill>
              <a:latin typeface="Lucida Console" panose="020B0609040504020204" pitchFamily="49" charset="0"/>
            </a:endParaRPr>
          </a:p>
        </p:txBody>
      </p:sp>
      <p:sp>
        <p:nvSpPr>
          <p:cNvPr id="2" name="Rectangle 1">
            <a:extLst>
              <a:ext uri="{FF2B5EF4-FFF2-40B4-BE49-F238E27FC236}">
                <a16:creationId xmlns:a16="http://schemas.microsoft.com/office/drawing/2014/main" id="{1EA03A5F-77DF-4819-BEA9-2B812CCA3122}"/>
              </a:ext>
            </a:extLst>
          </p:cNvPr>
          <p:cNvSpPr/>
          <p:nvPr/>
        </p:nvSpPr>
        <p:spPr>
          <a:xfrm>
            <a:off x="6675372" y="1896203"/>
            <a:ext cx="5149120" cy="1538127"/>
          </a:xfrm>
          <a:prstGeom prst="rect">
            <a:avLst/>
          </a:prstGeom>
        </p:spPr>
        <p:txBody>
          <a:bodyPr wrap="square">
            <a:spAutoFit/>
          </a:bodyPr>
          <a:lstStyle/>
          <a:p>
            <a:pPr defTabSz="932563"/>
            <a:r>
              <a:rPr lang="en-US" sz="2800" dirty="0">
                <a:solidFill>
                  <a:srgbClr val="0078D7"/>
                </a:solidFill>
                <a:latin typeface="Segoe UI Light"/>
              </a:rPr>
              <a:t>Specify a profile version that applies to the entire template</a:t>
            </a:r>
          </a:p>
          <a:p>
            <a:pPr defTabSz="932563"/>
            <a:r>
              <a:rPr lang="en-US" dirty="0">
                <a:solidFill>
                  <a:srgbClr val="505050"/>
                </a:solidFill>
                <a:latin typeface="Segoe UI Semilight"/>
              </a:rPr>
              <a:t>So that you don’t need to worry about which are the right resource versions to specific clouds.</a:t>
            </a:r>
          </a:p>
        </p:txBody>
      </p:sp>
    </p:spTree>
    <p:extLst>
      <p:ext uri="{BB962C8B-B14F-4D97-AF65-F5344CB8AC3E}">
        <p14:creationId xmlns:p14="http://schemas.microsoft.com/office/powerpoint/2010/main" val="1839072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268" y="271717"/>
            <a:ext cx="11886192" cy="917314"/>
          </a:xfrm>
        </p:spPr>
        <p:txBody>
          <a:bodyPr>
            <a:normAutofit/>
          </a:bodyPr>
          <a:lstStyle/>
          <a:p>
            <a:r>
              <a:rPr lang="en-US" dirty="0">
                <a:cs typeface="Segoe UI Semibold" panose="020B0702040204020203" pitchFamily="34" charset="0"/>
              </a:rPr>
              <a:t>Defining API profiles</a:t>
            </a:r>
            <a:endParaRPr lang="en-US" dirty="0">
              <a:solidFill>
                <a:schemeClr val="tx1"/>
              </a:solidFill>
              <a:cs typeface="Segoe UI Semibold" panose="020B0702040204020203" pitchFamily="34" charset="0"/>
            </a:endParaRPr>
          </a:p>
        </p:txBody>
      </p:sp>
      <p:graphicFrame>
        <p:nvGraphicFramePr>
          <p:cNvPr id="7" name="Diagram 6">
            <a:extLst>
              <a:ext uri="{FF2B5EF4-FFF2-40B4-BE49-F238E27FC236}">
                <a16:creationId xmlns:a16="http://schemas.microsoft.com/office/drawing/2014/main" id="{D124F9D8-6B51-4D4C-BCD0-4AE36AE71EB7}"/>
              </a:ext>
            </a:extLst>
          </p:cNvPr>
          <p:cNvGraphicFramePr/>
          <p:nvPr/>
        </p:nvGraphicFramePr>
        <p:xfrm>
          <a:off x="199303" y="1403088"/>
          <a:ext cx="6095114" cy="4861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315BC2FB-3CAA-4029-AE25-86E7C268F0D3}"/>
              </a:ext>
            </a:extLst>
          </p:cNvPr>
          <p:cNvSpPr/>
          <p:nvPr/>
        </p:nvSpPr>
        <p:spPr>
          <a:xfrm>
            <a:off x="8484242" y="1403087"/>
            <a:ext cx="1857423" cy="1112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836" dirty="0">
                <a:solidFill>
                  <a:srgbClr val="FFFFFF"/>
                </a:solidFill>
                <a:latin typeface="Segoe UI Semilight"/>
              </a:rPr>
              <a:t>Profiles</a:t>
            </a:r>
          </a:p>
        </p:txBody>
      </p:sp>
      <p:sp>
        <p:nvSpPr>
          <p:cNvPr id="4" name="Rectangle 3">
            <a:extLst>
              <a:ext uri="{FF2B5EF4-FFF2-40B4-BE49-F238E27FC236}">
                <a16:creationId xmlns:a16="http://schemas.microsoft.com/office/drawing/2014/main" id="{5AA9CD34-8F61-462A-9943-8EB1498E4A4D}"/>
              </a:ext>
            </a:extLst>
          </p:cNvPr>
          <p:cNvSpPr/>
          <p:nvPr/>
        </p:nvSpPr>
        <p:spPr>
          <a:xfrm>
            <a:off x="6574181" y="2835509"/>
            <a:ext cx="1910061" cy="661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836" dirty="0">
                <a:solidFill>
                  <a:srgbClr val="FFFFFF"/>
                </a:solidFill>
                <a:latin typeface="Segoe UI Semilight"/>
              </a:rPr>
              <a:t>latest</a:t>
            </a:r>
          </a:p>
        </p:txBody>
      </p:sp>
      <p:sp>
        <p:nvSpPr>
          <p:cNvPr id="8" name="Rectangle 7">
            <a:extLst>
              <a:ext uri="{FF2B5EF4-FFF2-40B4-BE49-F238E27FC236}">
                <a16:creationId xmlns:a16="http://schemas.microsoft.com/office/drawing/2014/main" id="{664BFEAE-B14B-4349-B198-40D577841FA9}"/>
              </a:ext>
            </a:extLst>
          </p:cNvPr>
          <p:cNvSpPr/>
          <p:nvPr/>
        </p:nvSpPr>
        <p:spPr>
          <a:xfrm>
            <a:off x="10241399" y="2835509"/>
            <a:ext cx="1910061" cy="661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836" dirty="0">
                <a:solidFill>
                  <a:srgbClr val="FFFFFF"/>
                </a:solidFill>
                <a:latin typeface="Segoe UI Semilight"/>
              </a:rPr>
              <a:t>2017-03-09-profile</a:t>
            </a:r>
          </a:p>
        </p:txBody>
      </p:sp>
      <p:pic>
        <p:nvPicPr>
          <p:cNvPr id="6" name="Picture 5">
            <a:extLst>
              <a:ext uri="{FF2B5EF4-FFF2-40B4-BE49-F238E27FC236}">
                <a16:creationId xmlns:a16="http://schemas.microsoft.com/office/drawing/2014/main" id="{15F5A093-8E2F-4C7B-AE63-6536E72BBF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5195" y="3587502"/>
            <a:ext cx="2423924" cy="2423924"/>
          </a:xfrm>
          <a:prstGeom prst="rect">
            <a:avLst/>
          </a:prstGeom>
        </p:spPr>
      </p:pic>
      <p:pic>
        <p:nvPicPr>
          <p:cNvPr id="10" name="Picture 9">
            <a:extLst>
              <a:ext uri="{FF2B5EF4-FFF2-40B4-BE49-F238E27FC236}">
                <a16:creationId xmlns:a16="http://schemas.microsoft.com/office/drawing/2014/main" id="{B2D204FC-8DF7-4045-922F-955B3229FC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8855" y="3899310"/>
            <a:ext cx="2932605" cy="1717917"/>
          </a:xfrm>
          <a:prstGeom prst="rect">
            <a:avLst/>
          </a:prstGeom>
        </p:spPr>
      </p:pic>
      <p:cxnSp>
        <p:nvCxnSpPr>
          <p:cNvPr id="14" name="Connector: Elbow 13">
            <a:extLst>
              <a:ext uri="{FF2B5EF4-FFF2-40B4-BE49-F238E27FC236}">
                <a16:creationId xmlns:a16="http://schemas.microsoft.com/office/drawing/2014/main" id="{F99CBC98-EF9A-41B9-8F59-432C03B0CB77}"/>
              </a:ext>
            </a:extLst>
          </p:cNvPr>
          <p:cNvCxnSpPr>
            <a:stCxn id="3" idx="6"/>
            <a:endCxn id="8" idx="0"/>
          </p:cNvCxnSpPr>
          <p:nvPr/>
        </p:nvCxnSpPr>
        <p:spPr>
          <a:xfrm>
            <a:off x="10341664" y="1959564"/>
            <a:ext cx="854765" cy="8759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5DF0DB7-CC8C-4597-B243-60E1E742749C}"/>
              </a:ext>
            </a:extLst>
          </p:cNvPr>
          <p:cNvCxnSpPr>
            <a:stCxn id="3" idx="2"/>
            <a:endCxn id="4" idx="0"/>
          </p:cNvCxnSpPr>
          <p:nvPr/>
        </p:nvCxnSpPr>
        <p:spPr>
          <a:xfrm rot="10800000" flipV="1">
            <a:off x="7529212" y="1959563"/>
            <a:ext cx="955030" cy="8759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E3E0E0E-96BD-4730-B275-DAF06835CCE7}"/>
              </a:ext>
            </a:extLst>
          </p:cNvPr>
          <p:cNvCxnSpPr>
            <a:cxnSpLocks/>
          </p:cNvCxnSpPr>
          <p:nvPr/>
        </p:nvCxnSpPr>
        <p:spPr>
          <a:xfrm rot="16200000" flipH="1" flipV="1">
            <a:off x="7235843" y="3863457"/>
            <a:ext cx="551911" cy="1"/>
          </a:xfrm>
          <a:prstGeom prst="bentConnector3">
            <a:avLst>
              <a:gd name="adj1" fmla="val -422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57F5C4B-43A2-4735-8445-B25C62E5DED2}"/>
              </a:ext>
            </a:extLst>
          </p:cNvPr>
          <p:cNvCxnSpPr>
            <a:cxnSpLocks/>
          </p:cNvCxnSpPr>
          <p:nvPr/>
        </p:nvCxnSpPr>
        <p:spPr>
          <a:xfrm rot="5400000">
            <a:off x="10978734" y="3702565"/>
            <a:ext cx="38554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1340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25907376-6A42-4F1A-A39C-7B0EA967BAB6}"/>
              </a:ext>
            </a:extLst>
          </p:cNvPr>
          <p:cNvGrpSpPr/>
          <p:nvPr/>
        </p:nvGrpSpPr>
        <p:grpSpPr>
          <a:xfrm>
            <a:off x="8945137" y="1695695"/>
            <a:ext cx="2563568" cy="4143130"/>
            <a:chOff x="1463620" y="2726270"/>
            <a:chExt cx="2564296" cy="4144303"/>
          </a:xfrm>
        </p:grpSpPr>
        <p:sp>
          <p:nvSpPr>
            <p:cNvPr id="59" name="Rectangle 58">
              <a:extLst>
                <a:ext uri="{FF2B5EF4-FFF2-40B4-BE49-F238E27FC236}">
                  <a16:creationId xmlns:a16="http://schemas.microsoft.com/office/drawing/2014/main" id="{31E6F955-66A3-488D-BE6B-38EBD26BDC16}"/>
                </a:ext>
              </a:extLst>
            </p:cNvPr>
            <p:cNvSpPr/>
            <p:nvPr/>
          </p:nvSpPr>
          <p:spPr bwMode="auto">
            <a:xfrm>
              <a:off x="1463620" y="3442192"/>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19">
              <a:extLst>
                <a:ext uri="{FF2B5EF4-FFF2-40B4-BE49-F238E27FC236}">
                  <a16:creationId xmlns:a16="http://schemas.microsoft.com/office/drawing/2014/main" id="{31C0BB44-5055-4DB3-B956-0D0DEED9BDAF}"/>
                </a:ext>
              </a:extLst>
            </p:cNvPr>
            <p:cNvSpPr>
              <a:spLocks noChangeArrowheads="1"/>
            </p:cNvSpPr>
            <p:nvPr/>
          </p:nvSpPr>
          <p:spPr bwMode="auto">
            <a:xfrm>
              <a:off x="2049827" y="2726270"/>
              <a:ext cx="1433767" cy="1436835"/>
            </a:xfrm>
            <a:prstGeom prst="ellipse">
              <a:avLst/>
            </a:prstGeom>
            <a:solidFill>
              <a:srgbClr val="0072C6"/>
            </a:solidFill>
            <a:ln w="31750" cap="rnd">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dirty="0">
                <a:solidFill>
                  <a:srgbClr val="353535"/>
                </a:solidFill>
                <a:latin typeface="Segoe UI Semilight"/>
              </a:endParaRPr>
            </a:p>
          </p:txBody>
        </p:sp>
        <p:cxnSp>
          <p:nvCxnSpPr>
            <p:cNvPr id="62" name="Straight Connector 61">
              <a:extLst>
                <a:ext uri="{FF2B5EF4-FFF2-40B4-BE49-F238E27FC236}">
                  <a16:creationId xmlns:a16="http://schemas.microsoft.com/office/drawing/2014/main" id="{57FD59AF-8FCF-43F5-AA3F-16646836649F}"/>
                </a:ext>
              </a:extLst>
            </p:cNvPr>
            <p:cNvCxnSpPr>
              <a:cxnSpLocks/>
            </p:cNvCxnSpPr>
            <p:nvPr/>
          </p:nvCxnSpPr>
          <p:spPr>
            <a:xfrm>
              <a:off x="1876564" y="5128869"/>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21">
              <a:extLst>
                <a:ext uri="{FF2B5EF4-FFF2-40B4-BE49-F238E27FC236}">
                  <a16:creationId xmlns:a16="http://schemas.microsoft.com/office/drawing/2014/main" id="{170D0CB9-5C7C-4BCB-A149-55E8B6618AAD}"/>
                </a:ext>
              </a:extLst>
            </p:cNvPr>
            <p:cNvSpPr txBox="1">
              <a:spLocks/>
            </p:cNvSpPr>
            <p:nvPr/>
          </p:nvSpPr>
          <p:spPr>
            <a:xfrm>
              <a:off x="1522416" y="5360809"/>
              <a:ext cx="2216523" cy="1439803"/>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598" dirty="0">
                  <a:solidFill>
                    <a:srgbClr val="FFFFFF"/>
                  </a:solidFill>
                </a:rPr>
                <a:t>Coined two times per year, focuses on consistency and stability across multiple clouds</a:t>
              </a:r>
            </a:p>
          </p:txBody>
        </p:sp>
        <p:sp>
          <p:nvSpPr>
            <p:cNvPr id="64" name="Text Placeholder 21">
              <a:extLst>
                <a:ext uri="{FF2B5EF4-FFF2-40B4-BE49-F238E27FC236}">
                  <a16:creationId xmlns:a16="http://schemas.microsoft.com/office/drawing/2014/main" id="{2E363CF0-E513-42DE-9C79-F6EC53EEAA79}"/>
                </a:ext>
              </a:extLst>
            </p:cNvPr>
            <p:cNvSpPr txBox="1">
              <a:spLocks/>
            </p:cNvSpPr>
            <p:nvPr/>
          </p:nvSpPr>
          <p:spPr>
            <a:xfrm>
              <a:off x="1463620" y="3876563"/>
              <a:ext cx="2438175" cy="1390225"/>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endParaRPr lang="en-US" sz="2400" dirty="0">
                <a:solidFill>
                  <a:srgbClr val="FFFFFF"/>
                </a:solidFill>
              </a:endParaRPr>
            </a:p>
            <a:p>
              <a:pPr algn="ctr" defTabSz="913330">
                <a:lnSpc>
                  <a:spcPct val="100000"/>
                </a:lnSpc>
                <a:defRPr/>
              </a:pPr>
              <a:r>
                <a:rPr lang="en-US" sz="2400" dirty="0" err="1">
                  <a:solidFill>
                    <a:srgbClr val="FFFFFF"/>
                  </a:solidFill>
                </a:rPr>
                <a:t>yyyy</a:t>
              </a:r>
              <a:r>
                <a:rPr lang="en-US" sz="2400" dirty="0">
                  <a:solidFill>
                    <a:srgbClr val="FFFFFF"/>
                  </a:solidFill>
                </a:rPr>
                <a:t>-mm-</a:t>
              </a:r>
              <a:r>
                <a:rPr lang="en-US" sz="2400" dirty="0" err="1">
                  <a:solidFill>
                    <a:srgbClr val="FFFFFF"/>
                  </a:solidFill>
                </a:rPr>
                <a:t>dd</a:t>
              </a:r>
              <a:r>
                <a:rPr lang="en-US" sz="2400" dirty="0">
                  <a:solidFill>
                    <a:srgbClr val="FFFFFF"/>
                  </a:solidFill>
                </a:rPr>
                <a:t>-hybrid</a:t>
              </a:r>
            </a:p>
          </p:txBody>
        </p:sp>
      </p:grpSp>
      <p:grpSp>
        <p:nvGrpSpPr>
          <p:cNvPr id="67" name="Group 66">
            <a:extLst>
              <a:ext uri="{FF2B5EF4-FFF2-40B4-BE49-F238E27FC236}">
                <a16:creationId xmlns:a16="http://schemas.microsoft.com/office/drawing/2014/main" id="{0BF8D76F-6F60-4DD6-8605-DF5403AA0B02}"/>
              </a:ext>
            </a:extLst>
          </p:cNvPr>
          <p:cNvGrpSpPr/>
          <p:nvPr/>
        </p:nvGrpSpPr>
        <p:grpSpPr>
          <a:xfrm>
            <a:off x="4870712" y="1668456"/>
            <a:ext cx="2563568" cy="4144830"/>
            <a:chOff x="8952362" y="2128185"/>
            <a:chExt cx="2564296" cy="4146006"/>
          </a:xfrm>
        </p:grpSpPr>
        <p:sp>
          <p:nvSpPr>
            <p:cNvPr id="68" name="Rectangle 67">
              <a:extLst>
                <a:ext uri="{FF2B5EF4-FFF2-40B4-BE49-F238E27FC236}">
                  <a16:creationId xmlns:a16="http://schemas.microsoft.com/office/drawing/2014/main" id="{DCBBAE8D-6F4B-49C4-A35B-C692BE40784B}"/>
                </a:ext>
              </a:extLst>
            </p:cNvPr>
            <p:cNvSpPr/>
            <p:nvPr/>
          </p:nvSpPr>
          <p:spPr bwMode="auto">
            <a:xfrm>
              <a:off x="8952362"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2B74E4E0-3FCE-49D4-BB84-72570A91094E}"/>
                </a:ext>
              </a:extLst>
            </p:cNvPr>
            <p:cNvGrpSpPr/>
            <p:nvPr/>
          </p:nvGrpSpPr>
          <p:grpSpPr>
            <a:xfrm>
              <a:off x="8985309" y="2128185"/>
              <a:ext cx="2513301" cy="3675154"/>
              <a:chOff x="8985309" y="2128185"/>
              <a:chExt cx="2513301" cy="3675154"/>
            </a:xfrm>
          </p:grpSpPr>
          <p:sp>
            <p:nvSpPr>
              <p:cNvPr id="70" name="Oval 19">
                <a:extLst>
                  <a:ext uri="{FF2B5EF4-FFF2-40B4-BE49-F238E27FC236}">
                    <a16:creationId xmlns:a16="http://schemas.microsoft.com/office/drawing/2014/main" id="{FE09F5C0-B692-4960-B1EE-781DBF0ADB8C}"/>
                  </a:ext>
                </a:extLst>
              </p:cNvPr>
              <p:cNvSpPr>
                <a:spLocks noChangeArrowheads="1"/>
              </p:cNvSpPr>
              <p:nvPr/>
            </p:nvSpPr>
            <p:spPr bwMode="auto">
              <a:xfrm>
                <a:off x="9517627" y="2128185"/>
                <a:ext cx="1433766" cy="1436836"/>
              </a:xfrm>
              <a:prstGeom prst="ellipse">
                <a:avLst/>
              </a:prstGeom>
              <a:solidFill>
                <a:srgbClr val="0072C6"/>
              </a:solidFill>
              <a:ln w="31750" cap="rnd">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grpSp>
            <p:nvGrpSpPr>
              <p:cNvPr id="71" name="Group 70">
                <a:extLst>
                  <a:ext uri="{FF2B5EF4-FFF2-40B4-BE49-F238E27FC236}">
                    <a16:creationId xmlns:a16="http://schemas.microsoft.com/office/drawing/2014/main" id="{DF1C5B5F-EC81-4FE8-84FA-40CCA8E3960F}"/>
                  </a:ext>
                </a:extLst>
              </p:cNvPr>
              <p:cNvGrpSpPr/>
              <p:nvPr/>
            </p:nvGrpSpPr>
            <p:grpSpPr>
              <a:xfrm>
                <a:off x="9862454" y="2541735"/>
                <a:ext cx="732660" cy="609736"/>
                <a:chOff x="8156576" y="569913"/>
                <a:chExt cx="955675" cy="795337"/>
              </a:xfrm>
            </p:grpSpPr>
            <p:sp>
              <p:nvSpPr>
                <p:cNvPr id="75" name="Oval 66">
                  <a:extLst>
                    <a:ext uri="{FF2B5EF4-FFF2-40B4-BE49-F238E27FC236}">
                      <a16:creationId xmlns:a16="http://schemas.microsoft.com/office/drawing/2014/main" id="{7790FD74-2429-407B-8B54-F2A76E007D85}"/>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76" name="Oval 67">
                  <a:extLst>
                    <a:ext uri="{FF2B5EF4-FFF2-40B4-BE49-F238E27FC236}">
                      <a16:creationId xmlns:a16="http://schemas.microsoft.com/office/drawing/2014/main" id="{6450CCBC-82F0-423E-A1FB-E3339FE01477}"/>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77" name="Oval 68">
                  <a:extLst>
                    <a:ext uri="{FF2B5EF4-FFF2-40B4-BE49-F238E27FC236}">
                      <a16:creationId xmlns:a16="http://schemas.microsoft.com/office/drawing/2014/main" id="{EE4775AC-2A2E-47A1-AE83-400F89B5E3C0}"/>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78" name="Line 69">
                  <a:extLst>
                    <a:ext uri="{FF2B5EF4-FFF2-40B4-BE49-F238E27FC236}">
                      <a16:creationId xmlns:a16="http://schemas.microsoft.com/office/drawing/2014/main" id="{E429D414-2D3D-45C9-B224-5202AC50EBE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79" name="Line 70">
                  <a:extLst>
                    <a:ext uri="{FF2B5EF4-FFF2-40B4-BE49-F238E27FC236}">
                      <a16:creationId xmlns:a16="http://schemas.microsoft.com/office/drawing/2014/main" id="{D9807735-3702-4738-A0FB-90FE5B1A12DA}"/>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0" name="Freeform 71">
                  <a:extLst>
                    <a:ext uri="{FF2B5EF4-FFF2-40B4-BE49-F238E27FC236}">
                      <a16:creationId xmlns:a16="http://schemas.microsoft.com/office/drawing/2014/main" id="{B973B437-15CD-4ABC-B9A2-8F471241C3F0}"/>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2">
                  <a:extLst>
                    <a:ext uri="{FF2B5EF4-FFF2-40B4-BE49-F238E27FC236}">
                      <a16:creationId xmlns:a16="http://schemas.microsoft.com/office/drawing/2014/main" id="{5FE11ED6-4FD7-4823-ADA2-A9D56DA11480}"/>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73">
                  <a:extLst>
                    <a:ext uri="{FF2B5EF4-FFF2-40B4-BE49-F238E27FC236}">
                      <a16:creationId xmlns:a16="http://schemas.microsoft.com/office/drawing/2014/main" id="{D4D218D3-BDB2-4955-8BAE-5F263BFF69AD}"/>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Line 74">
                  <a:extLst>
                    <a:ext uri="{FF2B5EF4-FFF2-40B4-BE49-F238E27FC236}">
                      <a16:creationId xmlns:a16="http://schemas.microsoft.com/office/drawing/2014/main" id="{03625B34-1D0D-47E9-B914-B9E9AE4E2B7D}"/>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75">
                  <a:extLst>
                    <a:ext uri="{FF2B5EF4-FFF2-40B4-BE49-F238E27FC236}">
                      <a16:creationId xmlns:a16="http://schemas.microsoft.com/office/drawing/2014/main" id="{99C6F5B0-9037-4A0D-B5A8-23F301BBEBD2}"/>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5" name="Line 76">
                  <a:extLst>
                    <a:ext uri="{FF2B5EF4-FFF2-40B4-BE49-F238E27FC236}">
                      <a16:creationId xmlns:a16="http://schemas.microsoft.com/office/drawing/2014/main" id="{610A6D13-4B66-4CC8-82FD-B913B78B2863}"/>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Line 77">
                  <a:extLst>
                    <a:ext uri="{FF2B5EF4-FFF2-40B4-BE49-F238E27FC236}">
                      <a16:creationId xmlns:a16="http://schemas.microsoft.com/office/drawing/2014/main" id="{7296E71B-A6E4-4328-A283-5A2DD4ED2921}"/>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7" name="Line 78">
                  <a:extLst>
                    <a:ext uri="{FF2B5EF4-FFF2-40B4-BE49-F238E27FC236}">
                      <a16:creationId xmlns:a16="http://schemas.microsoft.com/office/drawing/2014/main" id="{8DE1A23B-F910-497F-87CB-D097B0256BE8}"/>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grpSp>
          <p:cxnSp>
            <p:nvCxnSpPr>
              <p:cNvPr id="72" name="Straight Connector 71">
                <a:extLst>
                  <a:ext uri="{FF2B5EF4-FFF2-40B4-BE49-F238E27FC236}">
                    <a16:creationId xmlns:a16="http://schemas.microsoft.com/office/drawing/2014/main" id="{E80DF9CE-0F9F-4E33-B585-1699F60ED2FD}"/>
                  </a:ext>
                </a:extLst>
              </p:cNvPr>
              <p:cNvCxnSpPr>
                <a:cxnSpLocks/>
              </p:cNvCxnSpPr>
              <p:nvPr/>
            </p:nvCxnSpPr>
            <p:spPr>
              <a:xfrm>
                <a:off x="9407054"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 Placeholder 21">
                <a:extLst>
                  <a:ext uri="{FF2B5EF4-FFF2-40B4-BE49-F238E27FC236}">
                    <a16:creationId xmlns:a16="http://schemas.microsoft.com/office/drawing/2014/main" id="{E10FFDB5-6CAD-479A-AC6A-64D6B69812D3}"/>
                  </a:ext>
                </a:extLst>
              </p:cNvPr>
              <p:cNvSpPr txBox="1">
                <a:spLocks/>
              </p:cNvSpPr>
              <p:nvPr/>
            </p:nvSpPr>
            <p:spPr>
              <a:xfrm>
                <a:off x="9192768" y="4865591"/>
                <a:ext cx="2121408" cy="937748"/>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598" dirty="0">
                    <a:solidFill>
                      <a:srgbClr val="FFFFFF"/>
                    </a:solidFill>
                    <a:latin typeface="Segoe UI Semilight"/>
                  </a:rPr>
                  <a:t>Sits between optimal stability and cutting edge of “latest”</a:t>
                </a:r>
              </a:p>
            </p:txBody>
          </p:sp>
          <p:sp>
            <p:nvSpPr>
              <p:cNvPr id="74" name="Text Placeholder 21">
                <a:extLst>
                  <a:ext uri="{FF2B5EF4-FFF2-40B4-BE49-F238E27FC236}">
                    <a16:creationId xmlns:a16="http://schemas.microsoft.com/office/drawing/2014/main" id="{B2D03483-2D29-4754-A872-257DF12ADD45}"/>
                  </a:ext>
                </a:extLst>
              </p:cNvPr>
              <p:cNvSpPr txBox="1">
                <a:spLocks/>
              </p:cNvSpPr>
              <p:nvPr/>
            </p:nvSpPr>
            <p:spPr>
              <a:xfrm>
                <a:off x="8985309" y="3748601"/>
                <a:ext cx="2513301" cy="938141"/>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2400" dirty="0" err="1">
                    <a:solidFill>
                      <a:srgbClr val="FFFFFF"/>
                    </a:solidFill>
                  </a:rPr>
                  <a:t>yyyy</a:t>
                </a:r>
                <a:r>
                  <a:rPr lang="en-US" sz="2400" dirty="0">
                    <a:solidFill>
                      <a:srgbClr val="FFFFFF"/>
                    </a:solidFill>
                  </a:rPr>
                  <a:t>-mm-</a:t>
                </a:r>
                <a:r>
                  <a:rPr lang="en-US" sz="2400" dirty="0" err="1">
                    <a:solidFill>
                      <a:srgbClr val="FFFFFF"/>
                    </a:solidFill>
                  </a:rPr>
                  <a:t>dd</a:t>
                </a:r>
                <a:r>
                  <a:rPr lang="en-US" sz="2400" dirty="0">
                    <a:solidFill>
                      <a:srgbClr val="FFFFFF"/>
                    </a:solidFill>
                  </a:rPr>
                  <a:t>-profile</a:t>
                </a:r>
              </a:p>
            </p:txBody>
          </p:sp>
        </p:grpSp>
      </p:grpSp>
      <p:grpSp>
        <p:nvGrpSpPr>
          <p:cNvPr id="7" name="Group 6">
            <a:extLst>
              <a:ext uri="{FF2B5EF4-FFF2-40B4-BE49-F238E27FC236}">
                <a16:creationId xmlns:a16="http://schemas.microsoft.com/office/drawing/2014/main" id="{F8C3B77F-8079-409B-A597-11D7397569F5}"/>
              </a:ext>
            </a:extLst>
          </p:cNvPr>
          <p:cNvGrpSpPr/>
          <p:nvPr/>
        </p:nvGrpSpPr>
        <p:grpSpPr>
          <a:xfrm>
            <a:off x="982507" y="1671503"/>
            <a:ext cx="2563568" cy="4144830"/>
            <a:chOff x="5087438" y="2128185"/>
            <a:chExt cx="2564296" cy="4146006"/>
          </a:xfrm>
        </p:grpSpPr>
        <p:sp>
          <p:nvSpPr>
            <p:cNvPr id="172" name="Rectangle 171">
              <a:extLst>
                <a:ext uri="{FF2B5EF4-FFF2-40B4-BE49-F238E27FC236}">
                  <a16:creationId xmlns:a16="http://schemas.microsoft.com/office/drawing/2014/main" id="{BE5EF338-8AD8-4204-8549-D1C1F62050DE}"/>
                </a:ext>
              </a:extLst>
            </p:cNvPr>
            <p:cNvSpPr/>
            <p:nvPr/>
          </p:nvSpPr>
          <p:spPr bwMode="auto">
            <a:xfrm>
              <a:off x="5087438"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Oval 19">
              <a:extLst>
                <a:ext uri="{FF2B5EF4-FFF2-40B4-BE49-F238E27FC236}">
                  <a16:creationId xmlns:a16="http://schemas.microsoft.com/office/drawing/2014/main" id="{9E3E260A-D32E-4DC6-93B7-09E5B2E1F676}"/>
                </a:ext>
              </a:extLst>
            </p:cNvPr>
            <p:cNvSpPr>
              <a:spLocks noChangeArrowheads="1"/>
            </p:cNvSpPr>
            <p:nvPr/>
          </p:nvSpPr>
          <p:spPr bwMode="auto">
            <a:xfrm>
              <a:off x="5652703" y="2128185"/>
              <a:ext cx="1433766" cy="1436836"/>
            </a:xfrm>
            <a:prstGeom prst="ellipse">
              <a:avLst/>
            </a:prstGeom>
            <a:solidFill>
              <a:srgbClr val="0072C6"/>
            </a:solidFill>
            <a:ln w="31750" cap="rnd">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dirty="0">
                <a:solidFill>
                  <a:srgbClr val="353535"/>
                </a:solidFill>
                <a:latin typeface="Segoe UI Semilight"/>
              </a:endParaRPr>
            </a:p>
          </p:txBody>
        </p:sp>
        <p:cxnSp>
          <p:nvCxnSpPr>
            <p:cNvPr id="218" name="Straight Connector 217">
              <a:extLst>
                <a:ext uri="{FF2B5EF4-FFF2-40B4-BE49-F238E27FC236}">
                  <a16:creationId xmlns:a16="http://schemas.microsoft.com/office/drawing/2014/main" id="{BF8B4249-275C-4D28-8DF1-CA0F7F05AE60}"/>
                </a:ext>
              </a:extLst>
            </p:cNvPr>
            <p:cNvCxnSpPr>
              <a:cxnSpLocks/>
            </p:cNvCxnSpPr>
            <p:nvPr/>
          </p:nvCxnSpPr>
          <p:spPr>
            <a:xfrm>
              <a:off x="5542130"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 Placeholder 21">
              <a:extLst>
                <a:ext uri="{FF2B5EF4-FFF2-40B4-BE49-F238E27FC236}">
                  <a16:creationId xmlns:a16="http://schemas.microsoft.com/office/drawing/2014/main" id="{F935E96E-8939-4BAD-B4B6-F38AAEC41055}"/>
                </a:ext>
              </a:extLst>
            </p:cNvPr>
            <p:cNvSpPr txBox="1">
              <a:spLocks/>
            </p:cNvSpPr>
            <p:nvPr/>
          </p:nvSpPr>
          <p:spPr>
            <a:xfrm>
              <a:off x="5261325" y="4865591"/>
              <a:ext cx="2216523" cy="937748"/>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598" dirty="0">
                  <a:solidFill>
                    <a:srgbClr val="FFFFFF"/>
                  </a:solidFill>
                  <a:latin typeface="Segoe UI Semilight"/>
                </a:rPr>
                <a:t>Most recent API versions released in Azure</a:t>
              </a:r>
            </a:p>
          </p:txBody>
        </p:sp>
        <p:sp>
          <p:nvSpPr>
            <p:cNvPr id="46" name="Text Placeholder 21">
              <a:extLst>
                <a:ext uri="{FF2B5EF4-FFF2-40B4-BE49-F238E27FC236}">
                  <a16:creationId xmlns:a16="http://schemas.microsoft.com/office/drawing/2014/main" id="{5281A6FC-10A9-4871-AFA3-D6B0F0EBE3C8}"/>
                </a:ext>
              </a:extLst>
            </p:cNvPr>
            <p:cNvSpPr txBox="1">
              <a:spLocks/>
            </p:cNvSpPr>
            <p:nvPr/>
          </p:nvSpPr>
          <p:spPr>
            <a:xfrm>
              <a:off x="5261325" y="3748601"/>
              <a:ext cx="2216523" cy="561403"/>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2400" dirty="0">
                  <a:solidFill>
                    <a:srgbClr val="FFFFFF"/>
                  </a:solidFill>
                </a:rPr>
                <a:t>latest</a:t>
              </a:r>
            </a:p>
          </p:txBody>
        </p:sp>
      </p:grpSp>
      <p:sp>
        <p:nvSpPr>
          <p:cNvPr id="2" name="Title 1"/>
          <p:cNvSpPr>
            <a:spLocks noGrp="1"/>
          </p:cNvSpPr>
          <p:nvPr>
            <p:ph type="title"/>
          </p:nvPr>
        </p:nvSpPr>
        <p:spPr>
          <a:xfrm>
            <a:off x="276006" y="297807"/>
            <a:ext cx="11886192" cy="917314"/>
          </a:xfrm>
        </p:spPr>
        <p:txBody>
          <a:bodyPr/>
          <a:lstStyle/>
          <a:p>
            <a:r>
              <a:rPr lang="en-US" dirty="0">
                <a:solidFill>
                  <a:schemeClr val="tx1"/>
                </a:solidFill>
                <a:cs typeface="Segoe UI Semibold" panose="020B0702040204020203" pitchFamily="34" charset="0"/>
              </a:rPr>
              <a:t>API profiles naming convention</a:t>
            </a:r>
          </a:p>
        </p:txBody>
      </p:sp>
      <p:sp>
        <p:nvSpPr>
          <p:cNvPr id="48" name="Text Placeholder 21">
            <a:extLst>
              <a:ext uri="{FF2B5EF4-FFF2-40B4-BE49-F238E27FC236}">
                <a16:creationId xmlns:a16="http://schemas.microsoft.com/office/drawing/2014/main" id="{730C4B4A-B48F-453D-A5D3-85C638B68597}"/>
              </a:ext>
            </a:extLst>
          </p:cNvPr>
          <p:cNvSpPr txBox="1">
            <a:spLocks/>
          </p:cNvSpPr>
          <p:nvPr/>
        </p:nvSpPr>
        <p:spPr>
          <a:xfrm>
            <a:off x="331415" y="1097781"/>
            <a:ext cx="11876784" cy="467086"/>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913330">
              <a:defRPr/>
            </a:pPr>
            <a:r>
              <a:rPr lang="en-US" sz="2000" dirty="0">
                <a:solidFill>
                  <a:srgbClr val="505050"/>
                </a:solidFill>
                <a:latin typeface="Segoe UI Light"/>
              </a:rPr>
              <a:t>Build, deploy, and operate applications, using API profiles on any cloud</a:t>
            </a:r>
          </a:p>
        </p:txBody>
      </p:sp>
      <p:sp>
        <p:nvSpPr>
          <p:cNvPr id="49" name="Rectangle 48">
            <a:extLst>
              <a:ext uri="{FF2B5EF4-FFF2-40B4-BE49-F238E27FC236}">
                <a16:creationId xmlns:a16="http://schemas.microsoft.com/office/drawing/2014/main" id="{64F85D88-0490-4DDE-AA90-6C8888637D31}"/>
              </a:ext>
            </a:extLst>
          </p:cNvPr>
          <p:cNvSpPr/>
          <p:nvPr/>
        </p:nvSpPr>
        <p:spPr bwMode="auto">
          <a:xfrm>
            <a:off x="1765" y="6409499"/>
            <a:ext cx="12432948" cy="58403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 name="Picture 5" descr="A close up of a logo&#10;&#10;Description generated with high confidence">
            <a:extLst>
              <a:ext uri="{FF2B5EF4-FFF2-40B4-BE49-F238E27FC236}">
                <a16:creationId xmlns:a16="http://schemas.microsoft.com/office/drawing/2014/main" id="{012CE507-B327-4F35-909F-B8E430906E63}"/>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636332" y="2051767"/>
            <a:ext cx="1223052" cy="642102"/>
          </a:xfrm>
          <a:prstGeom prst="rect">
            <a:avLst/>
          </a:prstGeom>
        </p:spPr>
      </p:pic>
      <p:pic>
        <p:nvPicPr>
          <p:cNvPr id="9" name="Picture 8">
            <a:extLst>
              <a:ext uri="{FF2B5EF4-FFF2-40B4-BE49-F238E27FC236}">
                <a16:creationId xmlns:a16="http://schemas.microsoft.com/office/drawing/2014/main" id="{F8EA4503-7C66-4F70-854D-0593CAF6BB0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454359" y="1892229"/>
            <a:ext cx="1623054" cy="852102"/>
          </a:xfrm>
          <a:prstGeom prst="rect">
            <a:avLst/>
          </a:prstGeom>
        </p:spPr>
      </p:pic>
    </p:spTree>
    <p:extLst>
      <p:ext uri="{BB962C8B-B14F-4D97-AF65-F5344CB8AC3E}">
        <p14:creationId xmlns:p14="http://schemas.microsoft.com/office/powerpoint/2010/main" val="362526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 y="4297"/>
            <a:ext cx="5726652" cy="6993533"/>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Semilight"/>
            </a:endParaRPr>
          </a:p>
        </p:txBody>
      </p:sp>
      <p:pic>
        <p:nvPicPr>
          <p:cNvPr id="94" name="Picture 9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3" y="497"/>
            <a:ext cx="12434711" cy="6993533"/>
          </a:xfrm>
          <a:prstGeom prst="rect">
            <a:avLst/>
          </a:prstGeom>
        </p:spPr>
      </p:pic>
      <p:sp>
        <p:nvSpPr>
          <p:cNvPr id="3" name="Title 2"/>
          <p:cNvSpPr>
            <a:spLocks noGrp="1"/>
          </p:cNvSpPr>
          <p:nvPr>
            <p:ph type="title"/>
          </p:nvPr>
        </p:nvSpPr>
        <p:spPr>
          <a:xfrm>
            <a:off x="6216305" y="819319"/>
            <a:ext cx="5077075" cy="1482787"/>
          </a:xfrm>
        </p:spPr>
        <p:txBody>
          <a:bodyPr vert="horz" wrap="square" lIns="91427" tIns="45713" rIns="91427" bIns="45713" rtlCol="0" anchor="ctr">
            <a:normAutofit/>
          </a:bodyPr>
          <a:lstStyle/>
          <a:p>
            <a:pPr defTabSz="914224"/>
            <a:r>
              <a:rPr lang="en-US" sz="4399">
                <a:solidFill>
                  <a:srgbClr val="000000"/>
                </a:solidFill>
                <a:ea typeface="+mj-ea"/>
                <a:cs typeface="+mj-cs"/>
              </a:rPr>
              <a:t>Benefits to API profiles</a:t>
            </a:r>
          </a:p>
        </p:txBody>
      </p:sp>
      <p:sp>
        <p:nvSpPr>
          <p:cNvPr id="9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753712"/>
            <a:ext cx="5099984" cy="550770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63"/>
            <a:endParaRPr lang="en-US">
              <a:solidFill>
                <a:srgbClr val="FFFFFF"/>
              </a:solidFill>
              <a:latin typeface="Segoe UI Semilight"/>
            </a:endParaRPr>
          </a:p>
        </p:txBody>
      </p:sp>
      <p:pic>
        <p:nvPicPr>
          <p:cNvPr id="4" name="Picture 3">
            <a:extLst>
              <a:ext uri="{FF2B5EF4-FFF2-40B4-BE49-F238E27FC236}">
                <a16:creationId xmlns:a16="http://schemas.microsoft.com/office/drawing/2014/main" id="{1EB893F4-F300-4080-AB63-0393EAFD3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78" y="2527195"/>
            <a:ext cx="3734729" cy="1960732"/>
          </a:xfrm>
          <a:prstGeom prst="rect">
            <a:avLst/>
          </a:prstGeom>
        </p:spPr>
      </p:pic>
      <p:sp>
        <p:nvSpPr>
          <p:cNvPr id="151" name="TextBox 150"/>
          <p:cNvSpPr txBox="1"/>
          <p:nvPr/>
        </p:nvSpPr>
        <p:spPr>
          <a:xfrm>
            <a:off x="6212703" y="2470037"/>
            <a:ext cx="5076669" cy="3711212"/>
          </a:xfrm>
          <a:prstGeom prst="rect">
            <a:avLst/>
          </a:prstGeom>
        </p:spPr>
        <p:txBody>
          <a:bodyPr vert="horz" lIns="91427" tIns="45713" rIns="91427" bIns="45713" rtlCol="0" anchor="ctr">
            <a:normAutofit/>
          </a:bodyPr>
          <a:lstStyle/>
          <a:p>
            <a:pPr marL="291380"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ARM will select the right API versions of resources at runtime</a:t>
            </a:r>
          </a:p>
          <a:p>
            <a:pPr marL="291380"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Functionality includes tooling support (PowerShell, CLI, and SDK).</a:t>
            </a:r>
          </a:p>
          <a:p>
            <a:pPr marL="291380"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Developers create application based on a Profile, it will seamlessly work across all clouds that support that Profile.</a:t>
            </a:r>
          </a:p>
          <a:p>
            <a:pPr marL="291380"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For example:</a:t>
            </a:r>
          </a:p>
          <a:p>
            <a:pPr marL="757590" lvl="1"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When deploying an ARM template, ARM will internally replace the Profile with individual API versions mapped to that profile for individual namespaces</a:t>
            </a:r>
          </a:p>
        </p:txBody>
      </p:sp>
    </p:spTree>
    <p:extLst>
      <p:ext uri="{BB962C8B-B14F-4D97-AF65-F5344CB8AC3E}">
        <p14:creationId xmlns:p14="http://schemas.microsoft.com/office/powerpoint/2010/main" val="98365189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5110F-4C6F-4CEC-974F-8D9AF34FB274}"/>
              </a:ext>
            </a:extLst>
          </p:cNvPr>
          <p:cNvSpPr>
            <a:spLocks noGrp="1"/>
          </p:cNvSpPr>
          <p:nvPr>
            <p:ph type="title"/>
          </p:nvPr>
        </p:nvSpPr>
        <p:spPr/>
        <p:txBody>
          <a:bodyPr/>
          <a:lstStyle/>
          <a:p>
            <a:r>
              <a:rPr lang="en-US" dirty="0"/>
              <a:t>API Profiles in PowerShell</a:t>
            </a:r>
          </a:p>
        </p:txBody>
      </p:sp>
      <p:sp>
        <p:nvSpPr>
          <p:cNvPr id="5" name="Text Placeholder 4">
            <a:extLst>
              <a:ext uri="{FF2B5EF4-FFF2-40B4-BE49-F238E27FC236}">
                <a16:creationId xmlns:a16="http://schemas.microsoft.com/office/drawing/2014/main" id="{FA2344B7-9841-41BD-ABD4-19F0021E72ED}"/>
              </a:ext>
            </a:extLst>
          </p:cNvPr>
          <p:cNvSpPr>
            <a:spLocks noGrp="1"/>
          </p:cNvSpPr>
          <p:nvPr>
            <p:ph type="body" sz="quarter" idx="10"/>
          </p:nvPr>
        </p:nvSpPr>
        <p:spPr>
          <a:xfrm>
            <a:off x="601652" y="2253756"/>
            <a:ext cx="11049798" cy="2117869"/>
          </a:xfrm>
        </p:spPr>
        <p:txBody>
          <a:bodyPr/>
          <a:lstStyle/>
          <a:p>
            <a:r>
              <a:rPr lang="en-US" dirty="0"/>
              <a:t>Use-</a:t>
            </a:r>
            <a:r>
              <a:rPr lang="en-US" dirty="0" err="1"/>
              <a:t>AzureRmProfile</a:t>
            </a:r>
            <a:r>
              <a:rPr lang="en-US" dirty="0"/>
              <a:t> -Profile 2018-03-01-hybrid -Force</a:t>
            </a:r>
          </a:p>
          <a:p>
            <a:r>
              <a:rPr lang="en-US" dirty="0"/>
              <a:t>Install-Module -Name AzureStack -</a:t>
            </a:r>
            <a:r>
              <a:rPr lang="en-US" dirty="0" err="1"/>
              <a:t>RequiredVersion</a:t>
            </a:r>
            <a:r>
              <a:rPr lang="en-US" dirty="0"/>
              <a:t> 1.5.0</a:t>
            </a:r>
          </a:p>
        </p:txBody>
      </p:sp>
      <p:sp>
        <p:nvSpPr>
          <p:cNvPr id="6" name="Text Placeholder 4">
            <a:extLst>
              <a:ext uri="{FF2B5EF4-FFF2-40B4-BE49-F238E27FC236}">
                <a16:creationId xmlns:a16="http://schemas.microsoft.com/office/drawing/2014/main" id="{C769560A-DF73-4B5D-A567-7A45E39AE3BE}"/>
              </a:ext>
            </a:extLst>
          </p:cNvPr>
          <p:cNvSpPr txBox="1">
            <a:spLocks/>
          </p:cNvSpPr>
          <p:nvPr/>
        </p:nvSpPr>
        <p:spPr>
          <a:xfrm>
            <a:off x="601652" y="5025529"/>
            <a:ext cx="11236276" cy="9861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56" dirty="0">
                <a:solidFill>
                  <a:srgbClr val="353535">
                    <a:lumMod val="40000"/>
                    <a:lumOff val="60000"/>
                  </a:srgbClr>
                </a:solidFill>
              </a:rPr>
              <a:t>Use-</a:t>
            </a:r>
            <a:r>
              <a:rPr lang="en-US" sz="2856" dirty="0" err="1">
                <a:solidFill>
                  <a:srgbClr val="353535">
                    <a:lumMod val="40000"/>
                    <a:lumOff val="60000"/>
                  </a:srgbClr>
                </a:solidFill>
              </a:rPr>
              <a:t>AzureRmProfile</a:t>
            </a:r>
            <a:r>
              <a:rPr lang="en-US" sz="2856" dirty="0">
                <a:solidFill>
                  <a:srgbClr val="353535">
                    <a:lumMod val="40000"/>
                    <a:lumOff val="60000"/>
                  </a:srgbClr>
                </a:solidFill>
              </a:rPr>
              <a:t> -Profile 2017-03-09-profile -Force</a:t>
            </a:r>
          </a:p>
          <a:p>
            <a:pPr defTabSz="932563"/>
            <a:r>
              <a:rPr lang="en-US" sz="2856" dirty="0">
                <a:solidFill>
                  <a:srgbClr val="353535">
                    <a:lumMod val="40000"/>
                    <a:lumOff val="60000"/>
                  </a:srgbClr>
                </a:solidFill>
              </a:rPr>
              <a:t>Install-Module -Name AzureStack -</a:t>
            </a:r>
            <a:r>
              <a:rPr lang="en-US" sz="2856" dirty="0" err="1">
                <a:solidFill>
                  <a:srgbClr val="353535">
                    <a:lumMod val="40000"/>
                    <a:lumOff val="60000"/>
                  </a:srgbClr>
                </a:solidFill>
              </a:rPr>
              <a:t>RequiredVersion</a:t>
            </a:r>
            <a:r>
              <a:rPr lang="en-US" sz="2856" dirty="0">
                <a:solidFill>
                  <a:srgbClr val="353535">
                    <a:lumMod val="40000"/>
                    <a:lumOff val="60000"/>
                  </a:srgbClr>
                </a:solidFill>
              </a:rPr>
              <a:t> 1.4.0</a:t>
            </a:r>
          </a:p>
        </p:txBody>
      </p:sp>
      <p:sp>
        <p:nvSpPr>
          <p:cNvPr id="8" name="Rectangle 7">
            <a:extLst>
              <a:ext uri="{FF2B5EF4-FFF2-40B4-BE49-F238E27FC236}">
                <a16:creationId xmlns:a16="http://schemas.microsoft.com/office/drawing/2014/main" id="{A6B57F6F-2D13-4218-AEBA-A2B7863625C8}"/>
              </a:ext>
            </a:extLst>
          </p:cNvPr>
          <p:cNvSpPr/>
          <p:nvPr/>
        </p:nvSpPr>
        <p:spPr>
          <a:xfrm>
            <a:off x="46914" y="4643276"/>
            <a:ext cx="3582817" cy="382308"/>
          </a:xfrm>
          <a:prstGeom prst="rect">
            <a:avLst/>
          </a:prstGeom>
        </p:spPr>
        <p:txBody>
          <a:bodyPr wrap="none">
            <a:spAutoFit/>
          </a:bodyPr>
          <a:lstStyle/>
          <a:p>
            <a:pPr defTabSz="932563"/>
            <a:r>
              <a:rPr lang="en-US" sz="1836" dirty="0">
                <a:solidFill>
                  <a:srgbClr val="353535">
                    <a:lumMod val="40000"/>
                    <a:lumOff val="60000"/>
                  </a:srgbClr>
                </a:solidFill>
                <a:latin typeface="Segoe UI" panose="020B0502040204020203" pitchFamily="34" charset="0"/>
              </a:rPr>
              <a:t>Azure Stack Hub 1807 or earlier:</a:t>
            </a:r>
            <a:endParaRPr lang="en-US" sz="1836" dirty="0">
              <a:solidFill>
                <a:srgbClr val="353535">
                  <a:lumMod val="40000"/>
                  <a:lumOff val="60000"/>
                </a:srgbClr>
              </a:solidFill>
              <a:latin typeface="Segoe UI Semilight"/>
            </a:endParaRPr>
          </a:p>
        </p:txBody>
      </p:sp>
      <p:sp>
        <p:nvSpPr>
          <p:cNvPr id="9" name="Rectangle 8">
            <a:extLst>
              <a:ext uri="{FF2B5EF4-FFF2-40B4-BE49-F238E27FC236}">
                <a16:creationId xmlns:a16="http://schemas.microsoft.com/office/drawing/2014/main" id="{4DEBF50D-227F-421F-9978-A6D25D6742A2}"/>
              </a:ext>
            </a:extLst>
          </p:cNvPr>
          <p:cNvSpPr/>
          <p:nvPr/>
        </p:nvSpPr>
        <p:spPr>
          <a:xfrm>
            <a:off x="46914" y="1669384"/>
            <a:ext cx="3394540" cy="382308"/>
          </a:xfrm>
          <a:prstGeom prst="rect">
            <a:avLst/>
          </a:prstGeom>
        </p:spPr>
        <p:txBody>
          <a:bodyPr wrap="none">
            <a:spAutoFit/>
          </a:bodyPr>
          <a:lstStyle/>
          <a:p>
            <a:pPr defTabSz="932563"/>
            <a:r>
              <a:rPr lang="en-US" sz="1836" dirty="0">
                <a:solidFill>
                  <a:srgbClr val="000000"/>
                </a:solidFill>
                <a:latin typeface="Segoe UI" panose="020B0502040204020203" pitchFamily="34" charset="0"/>
              </a:rPr>
              <a:t>Azure Stack Hub 1808 or later:</a:t>
            </a:r>
            <a:endParaRPr lang="en-US" sz="1836" dirty="0">
              <a:solidFill>
                <a:srgbClr val="353535"/>
              </a:solidFill>
              <a:latin typeface="Segoe UI Semilight"/>
            </a:endParaRPr>
          </a:p>
        </p:txBody>
      </p:sp>
    </p:spTree>
    <p:extLst>
      <p:ext uri="{BB962C8B-B14F-4D97-AF65-F5344CB8AC3E}">
        <p14:creationId xmlns:p14="http://schemas.microsoft.com/office/powerpoint/2010/main" val="5194165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ARM Templates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99743" y="1463214"/>
            <a:ext cx="11236276" cy="4659768"/>
          </a:xfrm>
        </p:spPr>
        <p:txBody>
          <a:bodyPr/>
          <a:lstStyle/>
          <a:p>
            <a:pPr marL="349656" indent="-349656">
              <a:lnSpc>
                <a:spcPct val="150000"/>
              </a:lnSpc>
              <a:buFont typeface="Arial" panose="020B0604020202020204" pitchFamily="34" charset="0"/>
              <a:buChar char="•"/>
            </a:pPr>
            <a:r>
              <a:rPr lang="en-US"/>
              <a:t>Use dynamic endpoints</a:t>
            </a:r>
          </a:p>
          <a:p>
            <a:pPr marL="349656" indent="-349656">
              <a:lnSpc>
                <a:spcPct val="150000"/>
              </a:lnSpc>
              <a:buFont typeface="Arial" panose="020B0604020202020204" pitchFamily="34" charset="0"/>
              <a:buChar char="•"/>
            </a:pPr>
            <a:r>
              <a:rPr lang="en-US"/>
              <a:t>Parameterize locations</a:t>
            </a:r>
          </a:p>
          <a:p>
            <a:pPr marL="349656" indent="-349656">
              <a:lnSpc>
                <a:spcPct val="150000"/>
              </a:lnSpc>
              <a:buFont typeface="Arial" panose="020B0604020202020204" pitchFamily="34" charset="0"/>
              <a:buChar char="•"/>
            </a:pPr>
            <a:r>
              <a:rPr lang="en-US"/>
              <a:t>Be flexible about VM sizes and OS images</a:t>
            </a:r>
          </a:p>
          <a:p>
            <a:pPr marL="349656" indent="-349656">
              <a:lnSpc>
                <a:spcPct val="150000"/>
              </a:lnSpc>
              <a:buFont typeface="Arial" panose="020B0604020202020204" pitchFamily="34" charset="0"/>
              <a:buChar char="•"/>
            </a:pPr>
            <a:r>
              <a:rPr lang="en-US" dirty="0"/>
              <a:t>Example: </a:t>
            </a:r>
            <a:r>
              <a:rPr lang="en-US" dirty="0">
                <a:hlinkClick r:id="rId3"/>
              </a:rPr>
              <a:t>https://github.com/Azure/azure-quickstart-templates/blob/master/bosh-setup/azuredeploy.json</a:t>
            </a:r>
            <a:endParaRPr lang="en-US"/>
          </a:p>
        </p:txBody>
      </p:sp>
    </p:spTree>
    <p:extLst>
      <p:ext uri="{BB962C8B-B14F-4D97-AF65-F5344CB8AC3E}">
        <p14:creationId xmlns:p14="http://schemas.microsoft.com/office/powerpoint/2010/main" val="178688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862BE82-D00D-42C1-BF16-93AA37870C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552"/>
            <a:ext cx="5720073" cy="595569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F6D92C2D-1D3D-4974-918C-06579FB354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 y="494"/>
            <a:ext cx="5549405" cy="5766697"/>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Calibri" panose="020F0502020204030204"/>
            </a:endParaRPr>
          </a:p>
        </p:txBody>
      </p:sp>
      <p:pic>
        <p:nvPicPr>
          <p:cNvPr id="5" name="Picture 4" descr="A screenshot of a cell phone&#10;&#10;Description generated with very high confidence">
            <a:extLst>
              <a:ext uri="{FF2B5EF4-FFF2-40B4-BE49-F238E27FC236}">
                <a16:creationId xmlns:a16="http://schemas.microsoft.com/office/drawing/2014/main" id="{C85FF2DA-6869-46DF-A7FF-F1785B332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7139" y="376382"/>
            <a:ext cx="4128853" cy="5675401"/>
          </a:xfrm>
          <a:prstGeom prst="rect">
            <a:avLst/>
          </a:prstGeom>
        </p:spPr>
      </p:pic>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a:xfrm>
            <a:off x="766833" y="645997"/>
            <a:ext cx="4142932" cy="1064030"/>
          </a:xfrm>
        </p:spPr>
        <p:txBody>
          <a:bodyPr vert="horz" lIns="93247" tIns="46623" rIns="93247" bIns="46623" rtlCol="0" anchor="ctr">
            <a:normAutofit/>
          </a:bodyPr>
          <a:lstStyle/>
          <a:p>
            <a:r>
              <a:rPr lang="en-US" sz="3366">
                <a:solidFill>
                  <a:schemeClr val="bg1"/>
                </a:solidFill>
              </a:rPr>
              <a:t>Visual Studio Tooling with API Profiles</a:t>
            </a:r>
          </a:p>
        </p:txBody>
      </p:sp>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530484" y="1809934"/>
            <a:ext cx="4144733" cy="2808515"/>
          </a:xfrm>
        </p:spPr>
        <p:txBody>
          <a:bodyPr vert="horz" lIns="93247" tIns="46623" rIns="93247" bIns="46623" rtlCol="0" anchor="t">
            <a:normAutofit/>
          </a:bodyPr>
          <a:lstStyle/>
          <a:p>
            <a:r>
              <a:rPr lang="en-US" sz="1836" dirty="0">
                <a:solidFill>
                  <a:schemeClr val="bg1"/>
                </a:solidFill>
              </a:rPr>
              <a:t>Cloud Explorer in Azure Stack Hub is consistent with Azure</a:t>
            </a:r>
          </a:p>
          <a:p>
            <a:r>
              <a:rPr lang="en-US" sz="1836" dirty="0">
                <a:solidFill>
                  <a:schemeClr val="bg1"/>
                </a:solidFill>
              </a:rPr>
              <a:t>Using Profiles is available in </a:t>
            </a:r>
            <a:r>
              <a:rPr lang="en-US" sz="1836" dirty="0" err="1">
                <a:solidFill>
                  <a:schemeClr val="bg1"/>
                </a:solidFill>
              </a:rPr>
              <a:t>Intellisense</a:t>
            </a:r>
            <a:endParaRPr lang="en-US" sz="1836" dirty="0">
              <a:solidFill>
                <a:schemeClr val="bg1"/>
              </a:solidFill>
            </a:endParaRPr>
          </a:p>
          <a:p>
            <a:r>
              <a:rPr lang="en-US" sz="1836" dirty="0">
                <a:solidFill>
                  <a:schemeClr val="bg1"/>
                </a:solidFill>
              </a:rPr>
              <a:t>Rich design-time </a:t>
            </a:r>
            <a:r>
              <a:rPr lang="en-US" sz="1836" dirty="0" err="1">
                <a:solidFill>
                  <a:schemeClr val="bg1"/>
                </a:solidFill>
              </a:rPr>
              <a:t>Eeperience</a:t>
            </a:r>
            <a:endParaRPr lang="en-US" sz="1836" dirty="0">
              <a:solidFill>
                <a:schemeClr val="bg1"/>
              </a:solidFill>
            </a:endParaRPr>
          </a:p>
          <a:p>
            <a:r>
              <a:rPr lang="en-US" sz="1836" dirty="0">
                <a:solidFill>
                  <a:schemeClr val="bg1"/>
                </a:solidFill>
              </a:rPr>
              <a:t>Can deploy to multiple clouds that all support that profile</a:t>
            </a:r>
          </a:p>
          <a:p>
            <a:r>
              <a:rPr lang="en-US" sz="1836" dirty="0">
                <a:solidFill>
                  <a:schemeClr val="bg1"/>
                </a:solidFill>
              </a:rPr>
              <a:t>Published JSON schema</a:t>
            </a:r>
          </a:p>
          <a:p>
            <a:endParaRPr lang="en-US" sz="1836" dirty="0">
              <a:solidFill>
                <a:schemeClr val="bg1"/>
              </a:solidFill>
            </a:endParaRPr>
          </a:p>
          <a:p>
            <a:endParaRPr lang="en-US" sz="1836" dirty="0">
              <a:solidFill>
                <a:schemeClr val="bg1"/>
              </a:solidFill>
            </a:endParaRPr>
          </a:p>
        </p:txBody>
      </p:sp>
    </p:spTree>
    <p:extLst>
      <p:ext uri="{BB962C8B-B14F-4D97-AF65-F5344CB8AC3E}">
        <p14:creationId xmlns:p14="http://schemas.microsoft.com/office/powerpoint/2010/main" val="417600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Capabilities – E.g. VM sizes</a:t>
            </a:r>
          </a:p>
        </p:txBody>
      </p:sp>
      <p:sp>
        <p:nvSpPr>
          <p:cNvPr id="16" name="TextBox 15"/>
          <p:cNvSpPr txBox="1"/>
          <p:nvPr/>
        </p:nvSpPr>
        <p:spPr>
          <a:xfrm>
            <a:off x="239446" y="4184215"/>
            <a:ext cx="1582386" cy="1469423"/>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505050"/>
                    </a:gs>
                    <a:gs pos="30000">
                      <a:srgbClr val="505050"/>
                    </a:gs>
                  </a:gsLst>
                  <a:lin ang="5400000" scaled="0"/>
                </a:gradFill>
                <a:latin typeface="Segoe UI"/>
              </a:rPr>
              <a:t>A0-Ax</a:t>
            </a:r>
          </a:p>
          <a:p>
            <a:pPr defTabSz="932563">
              <a:lnSpc>
                <a:spcPct val="90000"/>
              </a:lnSpc>
              <a:spcAft>
                <a:spcPts val="600"/>
              </a:spcAft>
              <a:defRPr/>
            </a:pPr>
            <a:r>
              <a:rPr lang="en-US" sz="2400" dirty="0">
                <a:gradFill>
                  <a:gsLst>
                    <a:gs pos="2917">
                      <a:srgbClr val="505050"/>
                    </a:gs>
                    <a:gs pos="30000">
                      <a:srgbClr val="505050"/>
                    </a:gs>
                  </a:gsLst>
                  <a:lin ang="5400000" scaled="0"/>
                </a:gradFill>
                <a:latin typeface="Segoe UI"/>
              </a:rPr>
              <a:t>D0-Dy</a:t>
            </a:r>
          </a:p>
          <a:p>
            <a:pPr defTabSz="932563">
              <a:lnSpc>
                <a:spcPct val="90000"/>
              </a:lnSpc>
              <a:spcAft>
                <a:spcPts val="600"/>
              </a:spcAft>
              <a:defRPr/>
            </a:pPr>
            <a:r>
              <a:rPr lang="en-US" sz="2400" dirty="0">
                <a:gradFill>
                  <a:gsLst>
                    <a:gs pos="2917">
                      <a:srgbClr val="505050"/>
                    </a:gs>
                    <a:gs pos="30000">
                      <a:srgbClr val="505050"/>
                    </a:gs>
                  </a:gsLst>
                  <a:lin ang="5400000" scaled="0"/>
                </a:gradFill>
                <a:latin typeface="Segoe UI"/>
              </a:rPr>
              <a:t>DS0-DSz</a:t>
            </a:r>
          </a:p>
        </p:txBody>
      </p:sp>
      <p:sp>
        <p:nvSpPr>
          <p:cNvPr id="17" name="TextBox 16"/>
          <p:cNvSpPr txBox="1"/>
          <p:nvPr/>
        </p:nvSpPr>
        <p:spPr>
          <a:xfrm>
            <a:off x="4181686" y="4388859"/>
            <a:ext cx="1258673" cy="1051931"/>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a:gradFill>
                  <a:gsLst>
                    <a:gs pos="2917">
                      <a:srgbClr val="505050"/>
                    </a:gs>
                    <a:gs pos="30000">
                      <a:srgbClr val="505050"/>
                    </a:gs>
                  </a:gsLst>
                  <a:lin ang="5400000" scaled="0"/>
                </a:gradFill>
                <a:latin typeface="Segoe UI"/>
              </a:rPr>
              <a:t>A0-Ax</a:t>
            </a:r>
          </a:p>
          <a:p>
            <a:pPr defTabSz="932563">
              <a:lnSpc>
                <a:spcPct val="90000"/>
              </a:lnSpc>
              <a:spcAft>
                <a:spcPts val="600"/>
              </a:spcAft>
              <a:defRPr/>
            </a:pPr>
            <a:r>
              <a:rPr lang="en-US" sz="2400">
                <a:gradFill>
                  <a:gsLst>
                    <a:gs pos="2917">
                      <a:srgbClr val="505050"/>
                    </a:gs>
                    <a:gs pos="30000">
                      <a:srgbClr val="505050"/>
                    </a:gs>
                  </a:gsLst>
                  <a:lin ang="5400000" scaled="0"/>
                </a:gradFill>
                <a:latin typeface="Segoe UI"/>
              </a:rPr>
              <a:t>D0-Dy</a:t>
            </a:r>
          </a:p>
        </p:txBody>
      </p:sp>
      <p:sp>
        <p:nvSpPr>
          <p:cNvPr id="25" name="TextBox 24"/>
          <p:cNvSpPr txBox="1"/>
          <p:nvPr/>
        </p:nvSpPr>
        <p:spPr>
          <a:xfrm>
            <a:off x="275482" y="6310862"/>
            <a:ext cx="10834926" cy="690942"/>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sz="2800" b="1" dirty="0">
                <a:solidFill>
                  <a:srgbClr val="0078D7"/>
                </a:solidFill>
                <a:latin typeface="Segoe UI" panose="020B0502040204020203" pitchFamily="34" charset="0"/>
                <a:cs typeface="Segoe UI" panose="020B0502040204020203" pitchFamily="34" charset="0"/>
              </a:rPr>
              <a:t>Not all Azure </a:t>
            </a:r>
            <a:r>
              <a:rPr lang="en-US" sz="2800" b="1" dirty="0">
                <a:solidFill>
                  <a:srgbClr val="0078D7"/>
                </a:solidFill>
                <a:latin typeface="Segoe UI" panose="020B0502040204020203" pitchFamily="34" charset="0"/>
                <a:cs typeface="Segoe UI" panose="020B0502040204020203" pitchFamily="34" charset="0"/>
                <a:hlinkClick r:id="rId3"/>
              </a:rPr>
              <a:t>VM sizes will be available in Azure Stack Hub</a:t>
            </a:r>
            <a:r>
              <a:rPr lang="en-US" sz="2800" b="1" dirty="0">
                <a:solidFill>
                  <a:srgbClr val="0078D7"/>
                </a:solidFill>
                <a:latin typeface="Segoe UI" panose="020B0502040204020203" pitchFamily="34" charset="0"/>
                <a:cs typeface="Segoe UI" panose="020B0502040204020203" pitchFamily="34" charset="0"/>
              </a:rPr>
              <a:t>…</a:t>
            </a:r>
          </a:p>
        </p:txBody>
      </p:sp>
      <p:sp>
        <p:nvSpPr>
          <p:cNvPr id="26" name="Oval 25"/>
          <p:cNvSpPr/>
          <p:nvPr/>
        </p:nvSpPr>
        <p:spPr bwMode="auto">
          <a:xfrm>
            <a:off x="1678524"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27" name="Freeform 9"/>
          <p:cNvSpPr>
            <a:spLocks/>
          </p:cNvSpPr>
          <p:nvPr/>
        </p:nvSpPr>
        <p:spPr bwMode="auto">
          <a:xfrm>
            <a:off x="2106930"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28" name="TextBox 27"/>
          <p:cNvSpPr txBox="1"/>
          <p:nvPr/>
        </p:nvSpPr>
        <p:spPr>
          <a:xfrm>
            <a:off x="2262545" y="5340789"/>
            <a:ext cx="949678"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a:t>
            </a:r>
          </a:p>
        </p:txBody>
      </p:sp>
      <p:sp>
        <p:nvSpPr>
          <p:cNvPr id="29" name="Oval 28"/>
          <p:cNvSpPr/>
          <p:nvPr/>
        </p:nvSpPr>
        <p:spPr bwMode="auto">
          <a:xfrm>
            <a:off x="8992687"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30" name="Freeform 9"/>
          <p:cNvSpPr>
            <a:spLocks/>
          </p:cNvSpPr>
          <p:nvPr/>
        </p:nvSpPr>
        <p:spPr bwMode="auto">
          <a:xfrm>
            <a:off x="9421092" y="4560562"/>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31" name="TextBox 30"/>
          <p:cNvSpPr txBox="1"/>
          <p:nvPr/>
        </p:nvSpPr>
        <p:spPr>
          <a:xfrm>
            <a:off x="9049353" y="5204417"/>
            <a:ext cx="2004390" cy="549685"/>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 Stack Hub</a:t>
            </a:r>
          </a:p>
        </p:txBody>
      </p:sp>
      <p:sp>
        <p:nvSpPr>
          <p:cNvPr id="32" name="Rectangle 31"/>
          <p:cNvSpPr/>
          <p:nvPr/>
        </p:nvSpPr>
        <p:spPr bwMode="auto">
          <a:xfrm>
            <a:off x="4497524" y="1700312"/>
            <a:ext cx="3733270" cy="851091"/>
          </a:xfrm>
          <a:prstGeom prst="rect">
            <a:avLst/>
          </a:prstGeom>
          <a:noFill/>
          <a:ln>
            <a:solidFill>
              <a:srgbClr val="3535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solidFill>
                  <a:srgbClr val="0078D7"/>
                </a:solidFill>
                <a:latin typeface="Segoe UI Light" panose="020B0502040204020203" pitchFamily="34" charset="0"/>
                <a:ea typeface="Segoe UI" pitchFamily="34" charset="0"/>
                <a:cs typeface="Segoe UI Light" panose="020B0502040204020203" pitchFamily="34" charset="0"/>
              </a:rPr>
              <a:t>Your App or Script</a:t>
            </a:r>
          </a:p>
        </p:txBody>
      </p:sp>
      <p:cxnSp>
        <p:nvCxnSpPr>
          <p:cNvPr id="33" name="Straight Arrow Connector 32"/>
          <p:cNvCxnSpPr/>
          <p:nvPr/>
        </p:nvCxnSpPr>
        <p:spPr>
          <a:xfrm flipH="1">
            <a:off x="3659443" y="2654350"/>
            <a:ext cx="1142838" cy="13714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986652" y="2654350"/>
            <a:ext cx="1152547" cy="14475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5335606" y="396514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36" name="Freeform 9"/>
          <p:cNvSpPr>
            <a:spLocks/>
          </p:cNvSpPr>
          <p:nvPr/>
        </p:nvSpPr>
        <p:spPr bwMode="auto">
          <a:xfrm>
            <a:off x="5764011" y="4567414"/>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37" name="TextBox 36"/>
          <p:cNvSpPr txBox="1"/>
          <p:nvPr/>
        </p:nvSpPr>
        <p:spPr>
          <a:xfrm>
            <a:off x="5600675" y="5322646"/>
            <a:ext cx="1587582"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 China</a:t>
            </a:r>
          </a:p>
        </p:txBody>
      </p:sp>
      <p:cxnSp>
        <p:nvCxnSpPr>
          <p:cNvPr id="38" name="Straight Arrow Connector 37"/>
          <p:cNvCxnSpPr/>
          <p:nvPr/>
        </p:nvCxnSpPr>
        <p:spPr>
          <a:xfrm>
            <a:off x="6402253" y="2806728"/>
            <a:ext cx="0" cy="914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884878" y="4316180"/>
            <a:ext cx="1240690" cy="1189081"/>
            <a:chOff x="7885115" y="4536552"/>
            <a:chExt cx="1240866" cy="1189250"/>
          </a:xfrm>
        </p:grpSpPr>
        <p:sp>
          <p:nvSpPr>
            <p:cNvPr id="18" name="TextBox 17"/>
            <p:cNvSpPr txBox="1"/>
            <p:nvPr/>
          </p:nvSpPr>
          <p:spPr>
            <a:xfrm>
              <a:off x="7885115" y="5091273"/>
              <a:ext cx="1240866" cy="634529"/>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505050"/>
                      </a:gs>
                      <a:gs pos="30000">
                        <a:srgbClr val="505050"/>
                      </a:gs>
                    </a:gsLst>
                    <a:lin ang="5400000" scaled="0"/>
                  </a:gradFill>
                  <a:latin typeface="Segoe UI"/>
                </a:rPr>
                <a:t>A0-A4</a:t>
              </a:r>
            </a:p>
          </p:txBody>
        </p:sp>
        <p:sp>
          <p:nvSpPr>
            <p:cNvPr id="41" name="TextBox 40"/>
            <p:cNvSpPr txBox="1"/>
            <p:nvPr/>
          </p:nvSpPr>
          <p:spPr>
            <a:xfrm>
              <a:off x="8369340" y="4536552"/>
              <a:ext cx="727430" cy="634529"/>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solidFill>
                    <a:srgbClr val="505050"/>
                  </a:solidFill>
                  <a:latin typeface="Segoe UI"/>
                </a:rPr>
                <a:t>XY</a:t>
              </a:r>
            </a:p>
          </p:txBody>
        </p:sp>
      </p:grpSp>
    </p:spTree>
    <p:extLst>
      <p:ext uri="{BB962C8B-B14F-4D97-AF65-F5344CB8AC3E}">
        <p14:creationId xmlns:p14="http://schemas.microsoft.com/office/powerpoint/2010/main" val="29535912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Capabilities</a:t>
            </a:r>
          </a:p>
        </p:txBody>
      </p:sp>
      <p:grpSp>
        <p:nvGrpSpPr>
          <p:cNvPr id="8" name="Group 7">
            <a:extLst>
              <a:ext uri="{FF2B5EF4-FFF2-40B4-BE49-F238E27FC236}">
                <a16:creationId xmlns:a16="http://schemas.microsoft.com/office/drawing/2014/main" id="{9EB81005-51C1-4B58-9D30-1D838649D245}"/>
              </a:ext>
            </a:extLst>
          </p:cNvPr>
          <p:cNvGrpSpPr/>
          <p:nvPr/>
        </p:nvGrpSpPr>
        <p:grpSpPr>
          <a:xfrm>
            <a:off x="504048" y="1000457"/>
            <a:ext cx="10212114" cy="5514215"/>
            <a:chOff x="274639" y="525462"/>
            <a:chExt cx="14126643" cy="7627936"/>
          </a:xfrm>
        </p:grpSpPr>
        <p:pic>
          <p:nvPicPr>
            <p:cNvPr id="3" name="Picture 2"/>
            <p:cNvPicPr>
              <a:picLocks noChangeAspect="1"/>
            </p:cNvPicPr>
            <p:nvPr/>
          </p:nvPicPr>
          <p:blipFill>
            <a:blip r:embed="rId3"/>
            <a:stretch>
              <a:fillRect/>
            </a:stretch>
          </p:blipFill>
          <p:spPr>
            <a:xfrm>
              <a:off x="274639" y="1058861"/>
              <a:ext cx="12496798" cy="6561138"/>
            </a:xfrm>
            <a:prstGeom prst="rect">
              <a:avLst/>
            </a:prstGeom>
          </p:spPr>
        </p:pic>
        <p:pic>
          <p:nvPicPr>
            <p:cNvPr id="4" name="Picture 3"/>
            <p:cNvPicPr>
              <a:picLocks noChangeAspect="1"/>
            </p:cNvPicPr>
            <p:nvPr/>
          </p:nvPicPr>
          <p:blipFill>
            <a:blip r:embed="rId4"/>
            <a:stretch>
              <a:fillRect/>
            </a:stretch>
          </p:blipFill>
          <p:spPr>
            <a:xfrm>
              <a:off x="2866716" y="2067676"/>
              <a:ext cx="11534566" cy="6085722"/>
            </a:xfrm>
            <a:prstGeom prst="rect">
              <a:avLst/>
            </a:prstGeom>
          </p:spPr>
        </p:pic>
        <p:sp>
          <p:nvSpPr>
            <p:cNvPr id="5" name="Down Arrow 4"/>
            <p:cNvSpPr/>
            <p:nvPr/>
          </p:nvSpPr>
          <p:spPr bwMode="auto">
            <a:xfrm>
              <a:off x="8656637" y="525462"/>
              <a:ext cx="762000" cy="914400"/>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Down Arrow 5"/>
            <p:cNvSpPr/>
            <p:nvPr/>
          </p:nvSpPr>
          <p:spPr bwMode="auto">
            <a:xfrm>
              <a:off x="10561637" y="1547436"/>
              <a:ext cx="762000" cy="858001"/>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5946141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1135062"/>
            <a:ext cx="11887200" cy="1181862"/>
          </a:xfrm>
        </p:spPr>
        <p:txBody>
          <a:bodyPr/>
          <a:lstStyle/>
          <a:p>
            <a:r>
              <a:rPr lang="en-US" dirty="0"/>
              <a:t>Basics of ARM</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9284" b="92573" l="4515" r="92325">
                        <a14:foregroundMark x1="9932" y1="40584" x2="9707" y2="34218"/>
                        <a14:foregroundMark x1="8578" y1="35013" x2="9481" y2="34483"/>
                        <a14:foregroundMark x1="4740" y1="29973" x2="4966" y2="27321"/>
                        <a14:foregroundMark x1="15576" y1="16976" x2="15801" y2="17241"/>
                        <a14:foregroundMark x1="54853" y1="89125" x2="54853" y2="92573"/>
                        <a14:foregroundMark x1="43567" y1="54907" x2="53950" y2="54111"/>
                        <a14:foregroundMark x1="53950" y1="53581" x2="60948" y2="53316"/>
                        <a14:foregroundMark x1="62528" y1="50928" x2="71332" y2="49602"/>
                        <a14:foregroundMark x1="70880" y1="46950" x2="70880" y2="36340"/>
                        <a14:foregroundMark x1="70203" y1="58621" x2="70429" y2="55172"/>
                        <a14:foregroundMark x1="63657" y1="14854" x2="67946" y2="10345"/>
                        <a14:foregroundMark x1="61851" y1="12997" x2="67043" y2="14324"/>
                        <a14:foregroundMark x1="84199" y1="19363" x2="87133" y2="20690"/>
                        <a14:foregroundMark x1="85779" y1="15915" x2="85779" y2="17772"/>
                        <a14:foregroundMark x1="84424" y1="15119" x2="85779" y2="13528"/>
                        <a14:foregroundMark x1="87810" y1="23607" x2="92325" y2="30769"/>
                        <a14:foregroundMark x1="73589" y1="14058" x2="73589" y2="14058"/>
                        <a14:foregroundMark x1="16930" y1="22016" x2="15576" y2="22812"/>
                        <a14:foregroundMark x1="13995" y1="19363" x2="17833" y2="19098"/>
                        <a14:foregroundMark x1="17381" y1="18568" x2="13995" y2="20424"/>
                        <a14:foregroundMark x1="62302" y1="10610" x2="69300" y2="11406"/>
                      </a14:backgroundRemoval>
                    </a14:imgEffect>
                  </a14:imgLayer>
                </a14:imgProps>
              </a:ext>
              <a:ext uri="{28A0092B-C50C-407E-A947-70E740481C1C}">
                <a14:useLocalDpi xmlns:a14="http://schemas.microsoft.com/office/drawing/2010/main"/>
              </a:ext>
            </a:extLst>
          </a:blip>
          <a:stretch>
            <a:fillRect/>
          </a:stretch>
        </p:blipFill>
        <p:spPr>
          <a:xfrm>
            <a:off x="10104437" y="4945062"/>
            <a:ext cx="2177230" cy="1852857"/>
          </a:xfrm>
          <a:prstGeom prst="rect">
            <a:avLst/>
          </a:prstGeom>
        </p:spPr>
      </p:pic>
      <p:sp>
        <p:nvSpPr>
          <p:cNvPr id="4" name="Title 1">
            <a:extLst>
              <a:ext uri="{FF2B5EF4-FFF2-40B4-BE49-F238E27FC236}">
                <a16:creationId xmlns:a16="http://schemas.microsoft.com/office/drawing/2014/main" id="{2589DCD5-0DAB-4766-AE34-F29D24371E30}"/>
              </a:ext>
            </a:extLst>
          </p:cNvPr>
          <p:cNvSpPr txBox="1">
            <a:spLocks/>
          </p:cNvSpPr>
          <p:nvPr/>
        </p:nvSpPr>
        <p:spPr>
          <a:xfrm>
            <a:off x="2027237" y="5040584"/>
            <a:ext cx="11887200" cy="12926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4000" dirty="0">
                <a:solidFill>
                  <a:srgbClr val="FFC000"/>
                </a:solidFill>
              </a:rPr>
              <a:t>Do we need a recap?</a:t>
            </a:r>
          </a:p>
          <a:p>
            <a:r>
              <a:rPr lang="en-US" sz="4000" dirty="0">
                <a:solidFill>
                  <a:srgbClr val="FFC000"/>
                </a:solidFill>
              </a:rPr>
              <a:t>If not, let’s skip ahead – click here:</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799ED2B-B24A-4A24-8CC9-9D751EBD9C1B}"/>
                  </a:ext>
                </a:extLst>
              </p:cNvPr>
              <p:cNvGraphicFramePr>
                <a:graphicFrameLocks noChangeAspect="1"/>
              </p:cNvGraphicFramePr>
              <p:nvPr>
                <p:extLst>
                  <p:ext uri="{D42A27DB-BD31-4B8C-83A1-F6EECF244321}">
                    <p14:modId xmlns:p14="http://schemas.microsoft.com/office/powerpoint/2010/main" val="4143649316"/>
                  </p:ext>
                </p:extLst>
              </p:nvPr>
            </p:nvGraphicFramePr>
            <p:xfrm>
              <a:off x="9172548" y="5044936"/>
              <a:ext cx="3109119" cy="1748631"/>
            </p:xfrm>
            <a:graphic>
              <a:graphicData uri="http://schemas.microsoft.com/office/powerpoint/2016/slidezoom">
                <pslz:sldZm>
                  <pslz:sldZmObj sldId="1589" cId="3693810651">
                    <pslz:zmPr id="{FBC2FA40-6624-4DC0-912E-9991DDDFD6D3}" returnToParent="0" transitionDur="1000">
                      <p166:blipFill xmlns:p166="http://schemas.microsoft.com/office/powerpoint/2016/6/main">
                        <a:blip r:embed="rId5"/>
                        <a:stretch>
                          <a:fillRect/>
                        </a:stretch>
                      </p166:blipFill>
                      <p166:spPr xmlns:p166="http://schemas.microsoft.com/office/powerpoint/2016/6/main">
                        <a:xfrm>
                          <a:off x="0" y="0"/>
                          <a:ext cx="3109119" cy="1748631"/>
                        </a:xfrm>
                        <a:prstGeom prst="rect">
                          <a:avLst/>
                        </a:prstGeom>
                        <a:ln w="28575">
                          <a:solidFill>
                            <a:srgbClr val="FFC000"/>
                          </a:solidFill>
                        </a:ln>
                      </p166:spPr>
                    </pslz:zmPr>
                  </pslz:sldZmObj>
                </pslz:sldZm>
              </a:graphicData>
            </a:graphic>
          </p:graphicFrame>
        </mc:Choice>
        <mc:Fallback xmlns="">
          <p:pic>
            <p:nvPicPr>
              <p:cNvPr id="6" name="Slide Zoom 5">
                <a:extLst>
                  <a:ext uri="{FF2B5EF4-FFF2-40B4-BE49-F238E27FC236}">
                    <a16:creationId xmlns:a16="http://schemas.microsoft.com/office/drawing/2014/main" id="{5799ED2B-B24A-4A24-8CC9-9D751EBD9C1B}"/>
                  </a:ext>
                </a:extLst>
              </p:cNvPr>
              <p:cNvPicPr>
                <a:picLocks noGrp="1" noRot="1" noChangeAspect="1" noMove="1" noResize="1" noEditPoints="1" noAdjustHandles="1" noChangeArrowheads="1" noChangeShapeType="1"/>
              </p:cNvPicPr>
              <p:nvPr/>
            </p:nvPicPr>
            <p:blipFill>
              <a:blip r:embed="rId6"/>
              <a:stretch>
                <a:fillRect/>
              </a:stretch>
            </p:blipFill>
            <p:spPr>
              <a:xfrm>
                <a:off x="9172548" y="5044936"/>
                <a:ext cx="3109119" cy="1748631"/>
              </a:xfrm>
              <a:prstGeom prst="rect">
                <a:avLst/>
              </a:prstGeom>
              <a:ln w="28575">
                <a:solidFill>
                  <a:srgbClr val="FFC000"/>
                </a:solidFill>
              </a:ln>
            </p:spPr>
          </p:pic>
        </mc:Fallback>
      </mc:AlternateContent>
    </p:spTree>
    <p:extLst>
      <p:ext uri="{BB962C8B-B14F-4D97-AF65-F5344CB8AC3E}">
        <p14:creationId xmlns:p14="http://schemas.microsoft.com/office/powerpoint/2010/main" val="13766096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Content – E.g. images</a:t>
            </a:r>
          </a:p>
        </p:txBody>
      </p:sp>
      <p:sp>
        <p:nvSpPr>
          <p:cNvPr id="3" name="Oval 2"/>
          <p:cNvSpPr/>
          <p:nvPr/>
        </p:nvSpPr>
        <p:spPr bwMode="auto">
          <a:xfrm>
            <a:off x="1678524"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4" name="Freeform 9"/>
          <p:cNvSpPr>
            <a:spLocks/>
          </p:cNvSpPr>
          <p:nvPr/>
        </p:nvSpPr>
        <p:spPr bwMode="auto">
          <a:xfrm>
            <a:off x="2106930"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5" name="TextBox 4"/>
          <p:cNvSpPr txBox="1"/>
          <p:nvPr/>
        </p:nvSpPr>
        <p:spPr>
          <a:xfrm>
            <a:off x="2262545" y="5340789"/>
            <a:ext cx="949678"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a:t>
            </a:r>
          </a:p>
        </p:txBody>
      </p:sp>
      <p:sp>
        <p:nvSpPr>
          <p:cNvPr id="6" name="Oval 5"/>
          <p:cNvSpPr/>
          <p:nvPr/>
        </p:nvSpPr>
        <p:spPr bwMode="auto">
          <a:xfrm>
            <a:off x="8992687"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7" name="Freeform 9"/>
          <p:cNvSpPr>
            <a:spLocks/>
          </p:cNvSpPr>
          <p:nvPr/>
        </p:nvSpPr>
        <p:spPr bwMode="auto">
          <a:xfrm>
            <a:off x="9421092"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8" name="TextBox 7"/>
          <p:cNvSpPr txBox="1"/>
          <p:nvPr/>
        </p:nvSpPr>
        <p:spPr>
          <a:xfrm>
            <a:off x="9049353" y="5204417"/>
            <a:ext cx="2004390" cy="549685"/>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 Stack Hub</a:t>
            </a:r>
          </a:p>
        </p:txBody>
      </p:sp>
      <p:sp>
        <p:nvSpPr>
          <p:cNvPr id="9" name="Rectangle 8"/>
          <p:cNvSpPr/>
          <p:nvPr/>
        </p:nvSpPr>
        <p:spPr bwMode="auto">
          <a:xfrm>
            <a:off x="4497524" y="1700312"/>
            <a:ext cx="3733270" cy="851091"/>
          </a:xfrm>
          <a:prstGeom prst="rect">
            <a:avLst/>
          </a:prstGeom>
          <a:noFill/>
          <a:ln>
            <a:solidFill>
              <a:srgbClr val="3535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solidFill>
                  <a:srgbClr val="0078D7"/>
                </a:solidFill>
                <a:latin typeface="Segoe UI Light" panose="020B0502040204020203" pitchFamily="34" charset="0"/>
                <a:ea typeface="Segoe UI" pitchFamily="34" charset="0"/>
                <a:cs typeface="Segoe UI Light" panose="020B0502040204020203" pitchFamily="34" charset="0"/>
              </a:rPr>
              <a:t>Your App or Script</a:t>
            </a:r>
          </a:p>
        </p:txBody>
      </p:sp>
      <p:cxnSp>
        <p:nvCxnSpPr>
          <p:cNvPr id="10" name="Straight Arrow Connector 9"/>
          <p:cNvCxnSpPr/>
          <p:nvPr/>
        </p:nvCxnSpPr>
        <p:spPr>
          <a:xfrm flipH="1">
            <a:off x="3659443" y="2654350"/>
            <a:ext cx="1142838" cy="13714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986652" y="2654350"/>
            <a:ext cx="1152547" cy="14475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5335606" y="396514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13" name="Freeform 9"/>
          <p:cNvSpPr>
            <a:spLocks/>
          </p:cNvSpPr>
          <p:nvPr/>
        </p:nvSpPr>
        <p:spPr bwMode="auto">
          <a:xfrm>
            <a:off x="5764011" y="4567414"/>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14" name="TextBox 13"/>
          <p:cNvSpPr txBox="1"/>
          <p:nvPr/>
        </p:nvSpPr>
        <p:spPr>
          <a:xfrm>
            <a:off x="5600675" y="5322646"/>
            <a:ext cx="1587582"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a:solidFill>
                  <a:srgbClr val="505050"/>
                </a:solidFill>
                <a:latin typeface="Segoe UI Light" panose="020B0502040204020203" pitchFamily="34" charset="0"/>
                <a:cs typeface="Segoe UI Light" panose="020B0502040204020203" pitchFamily="34" charset="0"/>
              </a:rPr>
              <a:t>Azure China</a:t>
            </a:r>
          </a:p>
        </p:txBody>
      </p:sp>
      <p:cxnSp>
        <p:nvCxnSpPr>
          <p:cNvPr id="15" name="Straight Arrow Connector 14"/>
          <p:cNvCxnSpPr/>
          <p:nvPr/>
        </p:nvCxnSpPr>
        <p:spPr>
          <a:xfrm>
            <a:off x="6402253" y="2806728"/>
            <a:ext cx="0" cy="914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33812" y="4331762"/>
            <a:ext cx="554025" cy="1469423"/>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solidFill>
                  <a:srgbClr val="505050"/>
                </a:solidFill>
                <a:latin typeface="Segoe UI"/>
              </a:rPr>
              <a:t>X</a:t>
            </a:r>
          </a:p>
          <a:p>
            <a:pPr defTabSz="932563">
              <a:lnSpc>
                <a:spcPct val="90000"/>
              </a:lnSpc>
              <a:spcAft>
                <a:spcPts val="600"/>
              </a:spcAft>
              <a:defRPr/>
            </a:pPr>
            <a:r>
              <a:rPr lang="en-US" sz="2400" dirty="0">
                <a:solidFill>
                  <a:srgbClr val="505050"/>
                </a:solidFill>
                <a:latin typeface="Segoe UI"/>
              </a:rPr>
              <a:t>Y</a:t>
            </a:r>
          </a:p>
          <a:p>
            <a:pPr defTabSz="932563">
              <a:lnSpc>
                <a:spcPct val="90000"/>
              </a:lnSpc>
              <a:spcAft>
                <a:spcPts val="600"/>
              </a:spcAft>
              <a:defRPr/>
            </a:pPr>
            <a:r>
              <a:rPr lang="en-US" sz="2400" dirty="0">
                <a:solidFill>
                  <a:srgbClr val="505050"/>
                </a:solidFill>
                <a:latin typeface="Segoe UI"/>
              </a:rPr>
              <a:t>Z</a:t>
            </a:r>
          </a:p>
        </p:txBody>
      </p:sp>
      <p:sp>
        <p:nvSpPr>
          <p:cNvPr id="17" name="TextBox 16"/>
          <p:cNvSpPr txBox="1"/>
          <p:nvPr/>
        </p:nvSpPr>
        <p:spPr>
          <a:xfrm>
            <a:off x="4791040" y="4536406"/>
            <a:ext cx="554025" cy="1051931"/>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solidFill>
                  <a:srgbClr val="505050"/>
                </a:solidFill>
                <a:latin typeface="Segoe UI"/>
              </a:rPr>
              <a:t>X</a:t>
            </a:r>
          </a:p>
          <a:p>
            <a:pPr defTabSz="932563">
              <a:lnSpc>
                <a:spcPct val="90000"/>
              </a:lnSpc>
              <a:spcAft>
                <a:spcPts val="600"/>
              </a:spcAft>
              <a:defRPr/>
            </a:pPr>
            <a:r>
              <a:rPr lang="en-US" sz="2400" dirty="0">
                <a:solidFill>
                  <a:srgbClr val="505050"/>
                </a:solidFill>
                <a:latin typeface="Segoe UI"/>
              </a:rPr>
              <a:t>Y</a:t>
            </a:r>
          </a:p>
        </p:txBody>
      </p:sp>
      <p:sp>
        <p:nvSpPr>
          <p:cNvPr id="18" name="TextBox 17"/>
          <p:cNvSpPr txBox="1"/>
          <p:nvPr/>
        </p:nvSpPr>
        <p:spPr>
          <a:xfrm>
            <a:off x="8369036" y="4536406"/>
            <a:ext cx="554025" cy="1051931"/>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solidFill>
                  <a:srgbClr val="505050"/>
                </a:solidFill>
                <a:latin typeface="Segoe UI"/>
              </a:rPr>
              <a:t>X</a:t>
            </a:r>
          </a:p>
          <a:p>
            <a:pPr defTabSz="932563">
              <a:lnSpc>
                <a:spcPct val="90000"/>
              </a:lnSpc>
              <a:spcAft>
                <a:spcPts val="600"/>
              </a:spcAft>
              <a:defRPr/>
            </a:pPr>
            <a:r>
              <a:rPr lang="en-US" sz="2400" dirty="0">
                <a:solidFill>
                  <a:srgbClr val="505050"/>
                </a:solidFill>
                <a:latin typeface="Segoe UI"/>
              </a:rPr>
              <a:t>Y</a:t>
            </a:r>
          </a:p>
        </p:txBody>
      </p:sp>
    </p:spTree>
    <p:extLst>
      <p:ext uri="{BB962C8B-B14F-4D97-AF65-F5344CB8AC3E}">
        <p14:creationId xmlns:p14="http://schemas.microsoft.com/office/powerpoint/2010/main" val="10346922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Content – Extensions </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017" y="1516344"/>
            <a:ext cx="4254481" cy="2637449"/>
          </a:xfrm>
          <a:prstGeom prst="rect">
            <a:avLst/>
          </a:prstGeom>
        </p:spPr>
      </p:pic>
      <p:pic>
        <p:nvPicPr>
          <p:cNvPr id="8" name="Picture 7"/>
          <p:cNvPicPr>
            <a:picLocks noChangeAspect="1"/>
          </p:cNvPicPr>
          <p:nvPr/>
        </p:nvPicPr>
        <p:blipFill>
          <a:blip r:embed="rId4"/>
          <a:stretch>
            <a:fillRect/>
          </a:stretch>
        </p:blipFill>
        <p:spPr>
          <a:xfrm>
            <a:off x="429058" y="4641371"/>
            <a:ext cx="10793152" cy="1873302"/>
          </a:xfrm>
          <a:prstGeom prst="rect">
            <a:avLst/>
          </a:prstGeom>
        </p:spPr>
      </p:pic>
    </p:spTree>
    <p:extLst>
      <p:ext uri="{BB962C8B-B14F-4D97-AF65-F5344CB8AC3E}">
        <p14:creationId xmlns:p14="http://schemas.microsoft.com/office/powerpoint/2010/main" val="3186441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Deployment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609455" y="1493504"/>
            <a:ext cx="11461587" cy="3812228"/>
          </a:xfrm>
        </p:spPr>
        <p:txBody>
          <a:bodyPr/>
          <a:lstStyle/>
          <a:p>
            <a:pPr marL="349656" indent="-349656">
              <a:lnSpc>
                <a:spcPct val="150000"/>
              </a:lnSpc>
              <a:buFont typeface="Arial" panose="020B0604020202020204" pitchFamily="34" charset="0"/>
              <a:buChar char="•"/>
            </a:pPr>
            <a:r>
              <a:rPr lang="en-US" dirty="0"/>
              <a:t>Use parameter files</a:t>
            </a:r>
          </a:p>
          <a:p>
            <a:pPr marL="349656" indent="-349656">
              <a:lnSpc>
                <a:spcPct val="150000"/>
              </a:lnSpc>
              <a:buFont typeface="Arial" panose="020B0604020202020204" pitchFamily="34" charset="0"/>
              <a:buChar char="•"/>
            </a:pPr>
            <a:r>
              <a:rPr lang="en-US" dirty="0"/>
              <a:t>Use Visual Studio for deployment</a:t>
            </a:r>
          </a:p>
          <a:p>
            <a:pPr marL="349656" indent="-349656">
              <a:lnSpc>
                <a:spcPct val="150000"/>
              </a:lnSpc>
              <a:buFont typeface="Arial" panose="020B0604020202020204" pitchFamily="34" charset="0"/>
              <a:buChar char="•"/>
            </a:pPr>
            <a:r>
              <a:rPr lang="en-US" dirty="0"/>
              <a:t>Azure Stack Hub Tools</a:t>
            </a:r>
          </a:p>
          <a:p>
            <a:pPr marL="349656" indent="-349656">
              <a:lnSpc>
                <a:spcPct val="150000"/>
              </a:lnSpc>
              <a:buFont typeface="Arial" panose="020B0604020202020204" pitchFamily="34" charset="0"/>
              <a:buChar char="•"/>
            </a:pPr>
            <a:r>
              <a:rPr lang="en-US" dirty="0"/>
              <a:t>Authenticate with a service principal</a:t>
            </a:r>
          </a:p>
        </p:txBody>
      </p:sp>
    </p:spTree>
    <p:extLst>
      <p:ext uri="{BB962C8B-B14F-4D97-AF65-F5344CB8AC3E}">
        <p14:creationId xmlns:p14="http://schemas.microsoft.com/office/powerpoint/2010/main" val="23264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94D1-60AA-4982-9A58-F85386373C4B}"/>
              </a:ext>
            </a:extLst>
          </p:cNvPr>
          <p:cNvSpPr>
            <a:spLocks noGrp="1"/>
          </p:cNvSpPr>
          <p:nvPr>
            <p:ph type="title"/>
          </p:nvPr>
        </p:nvSpPr>
        <p:spPr/>
        <p:txBody>
          <a:bodyPr/>
          <a:lstStyle/>
          <a:p>
            <a:r>
              <a:rPr lang="en-US" dirty="0"/>
              <a:t>Module objectives and takeaways</a:t>
            </a:r>
          </a:p>
        </p:txBody>
      </p:sp>
      <p:sp>
        <p:nvSpPr>
          <p:cNvPr id="3" name="Text Placeholder 2">
            <a:extLst>
              <a:ext uri="{FF2B5EF4-FFF2-40B4-BE49-F238E27FC236}">
                <a16:creationId xmlns:a16="http://schemas.microsoft.com/office/drawing/2014/main" id="{83F7890B-5C5E-40DE-A61B-AC39E7B672A0}"/>
              </a:ext>
            </a:extLst>
          </p:cNvPr>
          <p:cNvSpPr>
            <a:spLocks noGrp="1"/>
          </p:cNvSpPr>
          <p:nvPr>
            <p:ph type="body" sz="quarter" idx="10"/>
          </p:nvPr>
        </p:nvSpPr>
        <p:spPr>
          <a:xfrm>
            <a:off x="599743" y="1463214"/>
            <a:ext cx="11236276" cy="3708248"/>
          </a:xfrm>
        </p:spPr>
        <p:txBody>
          <a:bodyPr vert="horz" wrap="square" lIns="0" tIns="0" rIns="0" bIns="0" rtlCol="0" anchor="t">
            <a:spAutoFit/>
          </a:bodyPr>
          <a:lstStyle/>
          <a:p>
            <a:pPr marL="466209">
              <a:spcBef>
                <a:spcPts val="1836"/>
              </a:spcBef>
            </a:pPr>
            <a:r>
              <a:rPr lang="en-US" sz="2448"/>
              <a:t>Learn more about hybrid development with Azure</a:t>
            </a:r>
          </a:p>
          <a:p>
            <a:pPr marL="466209">
              <a:spcBef>
                <a:spcPts val="1836"/>
              </a:spcBef>
            </a:pPr>
            <a:r>
              <a:rPr lang="en-US" sz="2448"/>
              <a:t>Learn more about the published hybrid application patterns </a:t>
            </a:r>
            <a:br>
              <a:rPr lang="en-US" sz="2448"/>
            </a:br>
            <a:r>
              <a:rPr lang="en-US" sz="2448"/>
              <a:t>and the services that enable them</a:t>
            </a:r>
          </a:p>
          <a:p>
            <a:pPr marL="466209">
              <a:spcBef>
                <a:spcPts val="1836"/>
              </a:spcBef>
            </a:pPr>
            <a:r>
              <a:rPr lang="en-US" sz="2448"/>
              <a:t>Have conversations with your developers about </a:t>
            </a:r>
            <a:br>
              <a:rPr lang="en-US" sz="2448"/>
            </a:br>
            <a:r>
              <a:rPr lang="en-US" sz="2448"/>
              <a:t>these solutions and architectures</a:t>
            </a:r>
          </a:p>
          <a:p>
            <a:pPr marL="466209">
              <a:spcBef>
                <a:spcPts val="1836"/>
              </a:spcBef>
            </a:pPr>
            <a:r>
              <a:rPr lang="en-US" sz="2448"/>
              <a:t>Try building these solutions by following the tutorials: </a:t>
            </a:r>
            <a:r>
              <a:rPr lang="en-US" sz="2448">
                <a:gradFill>
                  <a:gsLst>
                    <a:gs pos="1250">
                      <a:schemeClr val="accent1"/>
                    </a:gs>
                    <a:gs pos="100000">
                      <a:schemeClr val="accent1"/>
                    </a:gs>
                  </a:gsLst>
                  <a:lin ang="5400000" scaled="0"/>
                </a:gradFill>
                <a:hlinkClick r:id="rId2">
                  <a:extLst>
                    <a:ext uri="{A12FA001-AC4F-418D-AE19-62706E023703}">
                      <ahyp:hlinkClr xmlns:ahyp="http://schemas.microsoft.com/office/drawing/2018/hyperlinkcolor" val="tx"/>
                    </a:ext>
                  </a:extLst>
                </a:hlinkClick>
              </a:rPr>
              <a:t>https://aka.ms/azsdevtutorials</a:t>
            </a:r>
            <a:r>
              <a:rPr lang="en-US" sz="2448">
                <a:gradFill>
                  <a:gsLst>
                    <a:gs pos="1250">
                      <a:schemeClr val="accent1"/>
                    </a:gs>
                    <a:gs pos="100000">
                      <a:schemeClr val="accent1"/>
                    </a:gs>
                  </a:gsLst>
                  <a:lin ang="5400000" scaled="0"/>
                </a:gradFill>
              </a:rPr>
              <a:t> </a:t>
            </a:r>
          </a:p>
          <a:p>
            <a:pPr marL="466209">
              <a:spcBef>
                <a:spcPts val="1836"/>
              </a:spcBef>
            </a:pPr>
            <a:endParaRPr lang="en-US" sz="2448"/>
          </a:p>
        </p:txBody>
      </p:sp>
      <p:grpSp>
        <p:nvGrpSpPr>
          <p:cNvPr id="10" name="Group 9">
            <a:extLst>
              <a:ext uri="{FF2B5EF4-FFF2-40B4-BE49-F238E27FC236}">
                <a16:creationId xmlns:a16="http://schemas.microsoft.com/office/drawing/2014/main" id="{62E33907-2B54-4900-976D-319B6ECA5181}"/>
              </a:ext>
            </a:extLst>
          </p:cNvPr>
          <p:cNvGrpSpPr/>
          <p:nvPr/>
        </p:nvGrpSpPr>
        <p:grpSpPr>
          <a:xfrm>
            <a:off x="597508" y="1506444"/>
            <a:ext cx="276811" cy="2654788"/>
            <a:chOff x="584200" y="1476763"/>
            <a:chExt cx="271446" cy="2603339"/>
          </a:xfrm>
        </p:grpSpPr>
        <p:sp>
          <p:nvSpPr>
            <p:cNvPr id="5" name="arrow_15">
              <a:extLst>
                <a:ext uri="{FF2B5EF4-FFF2-40B4-BE49-F238E27FC236}">
                  <a16:creationId xmlns:a16="http://schemas.microsoft.com/office/drawing/2014/main" id="{A85D8E57-A3FB-48F3-B199-AFA6B2AFB803}"/>
                </a:ext>
              </a:extLst>
            </p:cNvPr>
            <p:cNvSpPr>
              <a:spLocks noChangeAspect="1" noEditPoints="1"/>
            </p:cNvSpPr>
            <p:nvPr/>
          </p:nvSpPr>
          <p:spPr bwMode="auto">
            <a:xfrm>
              <a:off x="584200" y="2033588"/>
              <a:ext cx="271446" cy="270212"/>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Semilight"/>
              </a:endParaRPr>
            </a:p>
          </p:txBody>
        </p:sp>
        <p:sp>
          <p:nvSpPr>
            <p:cNvPr id="6" name="arrow_15">
              <a:extLst>
                <a:ext uri="{FF2B5EF4-FFF2-40B4-BE49-F238E27FC236}">
                  <a16:creationId xmlns:a16="http://schemas.microsoft.com/office/drawing/2014/main" id="{DD3C9315-DEFD-4A81-A6DF-F3EBBF414A52}"/>
                </a:ext>
              </a:extLst>
            </p:cNvPr>
            <p:cNvSpPr>
              <a:spLocks noChangeAspect="1" noEditPoints="1"/>
            </p:cNvSpPr>
            <p:nvPr/>
          </p:nvSpPr>
          <p:spPr bwMode="auto">
            <a:xfrm>
              <a:off x="584200" y="2921739"/>
              <a:ext cx="271446" cy="270212"/>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Semilight"/>
              </a:endParaRPr>
            </a:p>
          </p:txBody>
        </p:sp>
        <p:sp>
          <p:nvSpPr>
            <p:cNvPr id="8" name="arrow_15">
              <a:extLst>
                <a:ext uri="{FF2B5EF4-FFF2-40B4-BE49-F238E27FC236}">
                  <a16:creationId xmlns:a16="http://schemas.microsoft.com/office/drawing/2014/main" id="{E66FCCB2-034C-43E9-A723-E50698C29686}"/>
                </a:ext>
              </a:extLst>
            </p:cNvPr>
            <p:cNvSpPr>
              <a:spLocks noChangeAspect="1" noEditPoints="1"/>
            </p:cNvSpPr>
            <p:nvPr/>
          </p:nvSpPr>
          <p:spPr bwMode="auto">
            <a:xfrm>
              <a:off x="584200" y="1476763"/>
              <a:ext cx="271446" cy="270212"/>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Semilight"/>
              </a:endParaRPr>
            </a:p>
          </p:txBody>
        </p:sp>
        <p:sp>
          <p:nvSpPr>
            <p:cNvPr id="9" name="arrow_15">
              <a:extLst>
                <a:ext uri="{FF2B5EF4-FFF2-40B4-BE49-F238E27FC236}">
                  <a16:creationId xmlns:a16="http://schemas.microsoft.com/office/drawing/2014/main" id="{08DEF1CE-40C8-414D-AE29-90C33A3E63A3}"/>
                </a:ext>
              </a:extLst>
            </p:cNvPr>
            <p:cNvSpPr>
              <a:spLocks noChangeAspect="1" noEditPoints="1"/>
            </p:cNvSpPr>
            <p:nvPr/>
          </p:nvSpPr>
          <p:spPr bwMode="auto">
            <a:xfrm>
              <a:off x="584200" y="3809890"/>
              <a:ext cx="271446" cy="270212"/>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2180607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45 -6.58193E-7 L -4.4243E-6 -6.58193E-7 " pathEditMode="relative" rAng="0" ptsTypes="AA">
                                      <p:cBhvr>
                                        <p:cTn id="9" dur="600" fill="hold"/>
                                        <p:tgtEl>
                                          <p:spTgt spid="10"/>
                                        </p:tgtEl>
                                        <p:attrNameLst>
                                          <p:attrName>ppt_x</p:attrName>
                                          <p:attrName>ppt_y</p:attrName>
                                        </p:attrNameLst>
                                      </p:cBhvr>
                                      <p:rCtr x="1225" y="0"/>
                                    </p:animMotion>
                                  </p:childTnLst>
                                </p:cTn>
                              </p:par>
                              <p:par>
                                <p:cTn id="10" presetID="10" presetClass="entr" presetSubtype="0" fill="hold" grpId="0" nodeType="withEffect">
                                  <p:stCondLst>
                                    <p:cond delay="1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50"/>
                                  </p:stCondLst>
                                  <p:childTnLst>
                                    <p:animMotion origin="layout" path="M -0.0245 -6.58193E-7 L -4.4243E-6 -6.58193E-7 " pathEditMode="relative" rAng="0" ptsTypes="AA">
                                      <p:cBhvr>
                                        <p:cTn id="14" dur="6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19B6552-17E9-4674-AFCE-E5714AC76C54}"/>
              </a:ext>
            </a:extLst>
          </p:cNvPr>
          <p:cNvSpPr/>
          <p:nvPr/>
        </p:nvSpPr>
        <p:spPr bwMode="auto">
          <a:xfrm>
            <a:off x="597509" y="3679525"/>
            <a:ext cx="11243076" cy="2663047"/>
          </a:xfrm>
          <a:prstGeom prst="rect">
            <a:avLst/>
          </a:prstGeom>
          <a:solidFill>
            <a:srgbClr val="FFFFFF"/>
          </a:solidFill>
          <a:ln w="10795" cap="flat" cmpd="sng" algn="ctr">
            <a:noFill/>
            <a:prstDash val="solid"/>
          </a:ln>
          <a:effectLst>
            <a:outerShdw blurRad="88900" dist="38100" dir="2700000" algn="tl" rotWithShape="0">
              <a:prstClr val="black">
                <a:alpha val="30000"/>
              </a:prstClr>
            </a:outerShdw>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2040" kern="0">
              <a:gradFill>
                <a:gsLst>
                  <a:gs pos="0">
                    <a:srgbClr val="353535"/>
                  </a:gs>
                  <a:gs pos="100000">
                    <a:srgbClr val="353535"/>
                  </a:gs>
                </a:gsLst>
                <a:lin ang="5400000" scaled="0"/>
              </a:gradFill>
              <a:latin typeface="Segoe UI Light"/>
              <a:ea typeface="Segoe UI" pitchFamily="34" charset="0"/>
              <a:cs typeface="Segoe UI" pitchFamily="34" charset="0"/>
            </a:endParaRPr>
          </a:p>
        </p:txBody>
      </p:sp>
      <p:sp>
        <p:nvSpPr>
          <p:cNvPr id="7" name="Title 6">
            <a:extLst>
              <a:ext uri="{FF2B5EF4-FFF2-40B4-BE49-F238E27FC236}">
                <a16:creationId xmlns:a16="http://schemas.microsoft.com/office/drawing/2014/main" id="{915220B6-CA33-46B5-A36A-6548CD9B0DEA}"/>
              </a:ext>
            </a:extLst>
          </p:cNvPr>
          <p:cNvSpPr>
            <a:spLocks noGrp="1"/>
          </p:cNvSpPr>
          <p:nvPr>
            <p:ph type="title"/>
          </p:nvPr>
        </p:nvSpPr>
        <p:spPr>
          <a:xfrm>
            <a:off x="427859" y="230191"/>
            <a:ext cx="11236276" cy="564947"/>
          </a:xfrm>
        </p:spPr>
        <p:txBody>
          <a:bodyPr/>
          <a:lstStyle/>
          <a:p>
            <a:r>
              <a:rPr lang="en-US" dirty="0"/>
              <a:t>Module resources </a:t>
            </a:r>
          </a:p>
        </p:txBody>
      </p:sp>
      <p:sp>
        <p:nvSpPr>
          <p:cNvPr id="10" name="Text Placeholder 9">
            <a:extLst>
              <a:ext uri="{FF2B5EF4-FFF2-40B4-BE49-F238E27FC236}">
                <a16:creationId xmlns:a16="http://schemas.microsoft.com/office/drawing/2014/main" id="{4FF5F630-8121-4A42-9493-869FB31EE4BD}"/>
              </a:ext>
            </a:extLst>
          </p:cNvPr>
          <p:cNvSpPr>
            <a:spLocks noGrp="1"/>
          </p:cNvSpPr>
          <p:nvPr>
            <p:ph type="body" sz="quarter" idx="10"/>
          </p:nvPr>
        </p:nvSpPr>
        <p:spPr>
          <a:xfrm>
            <a:off x="599743" y="1106494"/>
            <a:ext cx="11236276" cy="1885121"/>
          </a:xfrm>
        </p:spPr>
        <p:txBody>
          <a:bodyPr/>
          <a:lstStyle/>
          <a:p>
            <a:r>
              <a:rPr lang="en-US" sz="2040" dirty="0"/>
              <a:t>Azure Stack Hub Development kit: </a:t>
            </a:r>
            <a:r>
              <a:rPr lang="en-US" sz="2040" dirty="0">
                <a:hlinkClick r:id="rId3"/>
              </a:rPr>
              <a:t>http://aka.ms/asdk</a:t>
            </a:r>
            <a:r>
              <a:rPr lang="en-US" sz="2040" dirty="0"/>
              <a:t> </a:t>
            </a:r>
          </a:p>
          <a:p>
            <a:r>
              <a:rPr lang="en-US" sz="2040" dirty="0"/>
              <a:t>Azure Stack Hub QuickStart templates: </a:t>
            </a:r>
            <a:r>
              <a:rPr lang="en-US" sz="2040" dirty="0">
                <a:hlinkClick r:id="rId4"/>
              </a:rPr>
              <a:t>https://github.com/Azure/AzureStack-QuickStart-Templates</a:t>
            </a:r>
            <a:r>
              <a:rPr lang="en-US" sz="2040" dirty="0"/>
              <a:t> </a:t>
            </a:r>
          </a:p>
          <a:p>
            <a:r>
              <a:rPr lang="en-US" sz="2040" dirty="0"/>
              <a:t>Hybrid Tutorials: </a:t>
            </a:r>
            <a:r>
              <a:rPr lang="en-US" sz="2040" dirty="0">
                <a:hlinkClick r:id="rId5"/>
              </a:rPr>
              <a:t>https://aka.ms/azsdevtutorials</a:t>
            </a:r>
            <a:endParaRPr lang="en-US" sz="2040" dirty="0"/>
          </a:p>
          <a:p>
            <a:r>
              <a:rPr lang="en-US" sz="2040" dirty="0"/>
              <a:t>End-to-End Hybrid Application Sample: </a:t>
            </a:r>
            <a:r>
              <a:rPr lang="en-US" sz="2040" dirty="0">
                <a:hlinkClick r:id="rId6"/>
              </a:rPr>
              <a:t>https://aka.ms/azshybridsample</a:t>
            </a:r>
          </a:p>
          <a:p>
            <a:endParaRPr lang="en-US" sz="2040" dirty="0"/>
          </a:p>
        </p:txBody>
      </p:sp>
      <p:cxnSp>
        <p:nvCxnSpPr>
          <p:cNvPr id="6" name="Straight Connector 5">
            <a:extLst>
              <a:ext uri="{FF2B5EF4-FFF2-40B4-BE49-F238E27FC236}">
                <a16:creationId xmlns:a16="http://schemas.microsoft.com/office/drawing/2014/main" id="{59F594D0-E4C6-41D4-839F-A3B9F2319B29}"/>
              </a:ext>
            </a:extLst>
          </p:cNvPr>
          <p:cNvCxnSpPr>
            <a:cxnSpLocks/>
          </p:cNvCxnSpPr>
          <p:nvPr/>
        </p:nvCxnSpPr>
        <p:spPr>
          <a:xfrm>
            <a:off x="6104259" y="1710825"/>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1158790-48AA-412B-A3AA-AFCE9B6F4ECC}"/>
              </a:ext>
            </a:extLst>
          </p:cNvPr>
          <p:cNvGrpSpPr/>
          <p:nvPr/>
        </p:nvGrpSpPr>
        <p:grpSpPr>
          <a:xfrm>
            <a:off x="1439453" y="2999498"/>
            <a:ext cx="3077154" cy="2801228"/>
            <a:chOff x="1409827" y="2990750"/>
            <a:chExt cx="3017520" cy="2746941"/>
          </a:xfrm>
        </p:grpSpPr>
        <p:sp>
          <p:nvSpPr>
            <p:cNvPr id="20" name="Oval 19">
              <a:extLst>
                <a:ext uri="{FF2B5EF4-FFF2-40B4-BE49-F238E27FC236}">
                  <a16:creationId xmlns:a16="http://schemas.microsoft.com/office/drawing/2014/main" id="{3700CC0A-8F03-4590-8DF4-4116B2DFC971}"/>
                </a:ext>
              </a:extLst>
            </p:cNvPr>
            <p:cNvSpPr/>
            <p:nvPr/>
          </p:nvSpPr>
          <p:spPr bwMode="auto">
            <a:xfrm>
              <a:off x="2245487" y="2990750"/>
              <a:ext cx="1346200" cy="1346200"/>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4488">
                  <a:gradFill>
                    <a:gsLst>
                      <a:gs pos="40075">
                        <a:srgbClr val="FFFFFF"/>
                      </a:gs>
                      <a:gs pos="30000">
                        <a:srgbClr val="FFFFFF"/>
                      </a:gs>
                    </a:gsLst>
                    <a:lin ang="5400000" scaled="0"/>
                  </a:gradFill>
                  <a:effectLst>
                    <a:outerShdw blurRad="38100" dist="38100" dir="2700000" algn="tl">
                      <a:srgbClr val="000000">
                        <a:alpha val="43137"/>
                      </a:srgbClr>
                    </a:outerShdw>
                  </a:effectLst>
                  <a:latin typeface="Segoe UI Light"/>
                </a:rPr>
                <a:t>1</a:t>
              </a:r>
            </a:p>
          </p:txBody>
        </p:sp>
        <p:sp>
          <p:nvSpPr>
            <p:cNvPr id="19" name="Rectangle 18">
              <a:extLst>
                <a:ext uri="{FF2B5EF4-FFF2-40B4-BE49-F238E27FC236}">
                  <a16:creationId xmlns:a16="http://schemas.microsoft.com/office/drawing/2014/main" id="{09DE8FD8-CB1C-49A5-8E96-670E48FBEBFB}"/>
                </a:ext>
              </a:extLst>
            </p:cNvPr>
            <p:cNvSpPr/>
            <p:nvPr/>
          </p:nvSpPr>
          <p:spPr bwMode="auto">
            <a:xfrm>
              <a:off x="1409827" y="4574167"/>
              <a:ext cx="3017520" cy="1163524"/>
            </a:xfrm>
            <a:prstGeom prst="rect">
              <a:avLst/>
            </a:prstGeom>
            <a:noFill/>
            <a:ln>
              <a:noFill/>
            </a:ln>
          </p:spPr>
          <p:style>
            <a:lnRef idx="1">
              <a:schemeClr val="dk1"/>
            </a:lnRef>
            <a:fillRef idx="2">
              <a:schemeClr val="dk1"/>
            </a:fillRef>
            <a:effectRef idx="1">
              <a:schemeClr val="dk1"/>
            </a:effectRef>
            <a:fontRef idx="minor">
              <a:schemeClr val="dk1"/>
            </a:fontRef>
          </p:style>
          <p:txBody>
            <a:bodyPr vert="horz" lIns="186494" tIns="149196" rIns="186494" bIns="149196" rtlCol="0" anchor="t" anchorCtr="0">
              <a:spAutoFit/>
            </a:bodyPr>
            <a:lstStyle/>
            <a:p>
              <a:pPr algn="ctr" defTabSz="932239">
                <a:lnSpc>
                  <a:spcPct val="90000"/>
                </a:lnSpc>
                <a:spcBef>
                  <a:spcPts val="612"/>
                </a:spcBef>
                <a:defRPr/>
              </a:pPr>
              <a:r>
                <a:rPr lang="en-US" sz="2448">
                  <a:gradFill>
                    <a:gsLst>
                      <a:gs pos="0">
                        <a:srgbClr val="353535"/>
                      </a:gs>
                      <a:gs pos="100000">
                        <a:srgbClr val="353535"/>
                      </a:gs>
                    </a:gsLst>
                    <a:lin ang="5400000" scaled="1"/>
                  </a:gradFill>
                  <a:latin typeface="Segoe UI Light"/>
                  <a:cs typeface="Segoe UI Semilight" panose="020B0402040204020203" pitchFamily="34" charset="0"/>
                </a:rPr>
                <a:t>Develop</a:t>
              </a:r>
              <a:endParaRPr lang="en-US" sz="2040">
                <a:gradFill>
                  <a:gsLst>
                    <a:gs pos="0">
                      <a:srgbClr val="353535"/>
                    </a:gs>
                    <a:gs pos="100000">
                      <a:srgbClr val="353535"/>
                    </a:gs>
                  </a:gsLst>
                  <a:lin ang="5400000" scaled="1"/>
                </a:gradFill>
                <a:latin typeface="Segoe UI Light"/>
                <a:cs typeface="Segoe UI Semilight" panose="020B0402040204020203" pitchFamily="34" charset="0"/>
              </a:endParaRPr>
            </a:p>
            <a:p>
              <a:pPr algn="ctr" defTabSz="932239">
                <a:lnSpc>
                  <a:spcPct val="90000"/>
                </a:lnSpc>
                <a:spcBef>
                  <a:spcPts val="612"/>
                </a:spcBef>
                <a:defRPr/>
              </a:pPr>
              <a:r>
                <a:rPr lang="en-US" sz="1632">
                  <a:gradFill>
                    <a:gsLst>
                      <a:gs pos="0">
                        <a:srgbClr val="353535"/>
                      </a:gs>
                      <a:gs pos="100000">
                        <a:srgbClr val="353535"/>
                      </a:gs>
                    </a:gsLst>
                    <a:lin ang="5400000" scaled="1"/>
                  </a:gradFill>
                  <a:latin typeface="Segoe UI Semilight"/>
                  <a:cs typeface="Segoe UI Semilight" panose="020B0402040204020203" pitchFamily="34" charset="0"/>
                </a:rPr>
                <a:t>Develop applications </a:t>
              </a:r>
              <a:br>
                <a:rPr lang="en-US" sz="1632">
                  <a:gradFill>
                    <a:gsLst>
                      <a:gs pos="0">
                        <a:srgbClr val="353535"/>
                      </a:gs>
                      <a:gs pos="100000">
                        <a:srgbClr val="353535"/>
                      </a:gs>
                    </a:gsLst>
                    <a:lin ang="5400000" scaled="1"/>
                  </a:gradFill>
                  <a:latin typeface="Segoe UI Semilight"/>
                  <a:cs typeface="Segoe UI Semilight" panose="020B0402040204020203" pitchFamily="34" charset="0"/>
                </a:rPr>
              </a:br>
              <a:r>
                <a:rPr lang="en-US" sz="1632">
                  <a:gradFill>
                    <a:gsLst>
                      <a:gs pos="0">
                        <a:srgbClr val="353535"/>
                      </a:gs>
                      <a:gs pos="100000">
                        <a:srgbClr val="353535"/>
                      </a:gs>
                    </a:gsLst>
                    <a:lin ang="5400000" scaled="1"/>
                  </a:gradFill>
                  <a:latin typeface="Segoe UI Semilight"/>
                  <a:cs typeface="Segoe UI Semilight" panose="020B0402040204020203" pitchFamily="34" charset="0"/>
                </a:rPr>
                <a:t>in Azure</a:t>
              </a:r>
            </a:p>
          </p:txBody>
        </p:sp>
      </p:grpSp>
      <p:grpSp>
        <p:nvGrpSpPr>
          <p:cNvPr id="13" name="Group 12">
            <a:extLst>
              <a:ext uri="{FF2B5EF4-FFF2-40B4-BE49-F238E27FC236}">
                <a16:creationId xmlns:a16="http://schemas.microsoft.com/office/drawing/2014/main" id="{ADB7C768-3FF7-47DC-A309-52C023716706}"/>
              </a:ext>
            </a:extLst>
          </p:cNvPr>
          <p:cNvGrpSpPr/>
          <p:nvPr/>
        </p:nvGrpSpPr>
        <p:grpSpPr>
          <a:xfrm>
            <a:off x="7919868" y="2999497"/>
            <a:ext cx="3077154" cy="3031719"/>
            <a:chOff x="7764653" y="2990750"/>
            <a:chExt cx="3017520" cy="2972965"/>
          </a:xfrm>
        </p:grpSpPr>
        <p:sp>
          <p:nvSpPr>
            <p:cNvPr id="26" name="Oval 25">
              <a:extLst>
                <a:ext uri="{FF2B5EF4-FFF2-40B4-BE49-F238E27FC236}">
                  <a16:creationId xmlns:a16="http://schemas.microsoft.com/office/drawing/2014/main" id="{20F2E6D0-2358-472F-ABDE-6A5461DDED16}"/>
                </a:ext>
              </a:extLst>
            </p:cNvPr>
            <p:cNvSpPr/>
            <p:nvPr/>
          </p:nvSpPr>
          <p:spPr bwMode="auto">
            <a:xfrm>
              <a:off x="8600313" y="2990750"/>
              <a:ext cx="1346200" cy="1346200"/>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4488">
                  <a:gradFill>
                    <a:gsLst>
                      <a:gs pos="40075">
                        <a:srgbClr val="FFFFFF"/>
                      </a:gs>
                      <a:gs pos="30000">
                        <a:srgbClr val="FFFFFF"/>
                      </a:gs>
                    </a:gsLst>
                    <a:lin ang="5400000" scaled="0"/>
                  </a:gradFill>
                  <a:effectLst>
                    <a:outerShdw blurRad="38100" dist="38100" dir="2700000" algn="tl">
                      <a:srgbClr val="000000">
                        <a:alpha val="43137"/>
                      </a:srgbClr>
                    </a:outerShdw>
                  </a:effectLst>
                  <a:latin typeface="Segoe UI Light"/>
                </a:rPr>
                <a:t>3</a:t>
              </a:r>
            </a:p>
          </p:txBody>
        </p:sp>
        <p:sp>
          <p:nvSpPr>
            <p:cNvPr id="25" name="Rectangle 24">
              <a:extLst>
                <a:ext uri="{FF2B5EF4-FFF2-40B4-BE49-F238E27FC236}">
                  <a16:creationId xmlns:a16="http://schemas.microsoft.com/office/drawing/2014/main" id="{6E707252-324A-49A0-A333-7F7E792B7C0C}"/>
                </a:ext>
              </a:extLst>
            </p:cNvPr>
            <p:cNvSpPr/>
            <p:nvPr/>
          </p:nvSpPr>
          <p:spPr bwMode="auto">
            <a:xfrm>
              <a:off x="7764653" y="4574167"/>
              <a:ext cx="3017520" cy="1389548"/>
            </a:xfrm>
            <a:prstGeom prst="rect">
              <a:avLst/>
            </a:prstGeom>
            <a:noFill/>
            <a:ln>
              <a:noFill/>
            </a:ln>
          </p:spPr>
          <p:style>
            <a:lnRef idx="1">
              <a:schemeClr val="dk1"/>
            </a:lnRef>
            <a:fillRef idx="2">
              <a:schemeClr val="dk1"/>
            </a:fillRef>
            <a:effectRef idx="1">
              <a:schemeClr val="dk1"/>
            </a:effectRef>
            <a:fontRef idx="minor">
              <a:schemeClr val="dk1"/>
            </a:fontRef>
          </p:style>
          <p:txBody>
            <a:bodyPr vert="horz" lIns="186494" tIns="149196" rIns="186494" bIns="149196" rtlCol="0" anchor="t" anchorCtr="0">
              <a:spAutoFit/>
            </a:bodyPr>
            <a:lstStyle/>
            <a:p>
              <a:pPr algn="ctr" defTabSz="932239">
                <a:lnSpc>
                  <a:spcPct val="90000"/>
                </a:lnSpc>
                <a:spcBef>
                  <a:spcPts val="612"/>
                </a:spcBef>
                <a:defRPr/>
              </a:pPr>
              <a:r>
                <a:rPr lang="en-US" sz="2448" dirty="0">
                  <a:gradFill>
                    <a:gsLst>
                      <a:gs pos="0">
                        <a:srgbClr val="353535"/>
                      </a:gs>
                      <a:gs pos="100000">
                        <a:srgbClr val="353535"/>
                      </a:gs>
                    </a:gsLst>
                    <a:lin ang="5400000" scaled="1"/>
                  </a:gradFill>
                  <a:latin typeface="Segoe UI Light"/>
                  <a:cs typeface="Segoe UI Semilight" panose="020B0402040204020203" pitchFamily="34" charset="0"/>
                </a:rPr>
                <a:t>Deploy</a:t>
              </a:r>
              <a:r>
                <a:rPr lang="en-US" sz="2040" dirty="0">
                  <a:gradFill>
                    <a:gsLst>
                      <a:gs pos="0">
                        <a:srgbClr val="353535"/>
                      </a:gs>
                      <a:gs pos="100000">
                        <a:srgbClr val="353535"/>
                      </a:gs>
                    </a:gsLst>
                    <a:lin ang="5400000" scaled="1"/>
                  </a:gradFill>
                  <a:latin typeface="Segoe UI Semilight"/>
                  <a:cs typeface="Segoe UI Semilight" panose="020B0402040204020203" pitchFamily="34" charset="0"/>
                </a:rPr>
                <a:t> </a:t>
              </a:r>
            </a:p>
            <a:p>
              <a:pPr algn="ctr" defTabSz="932239">
                <a:lnSpc>
                  <a:spcPct val="90000"/>
                </a:lnSpc>
                <a:spcBef>
                  <a:spcPts val="612"/>
                </a:spcBef>
                <a:defRPr/>
              </a:pPr>
              <a:r>
                <a:rPr lang="en-US" sz="1632" dirty="0">
                  <a:gradFill>
                    <a:gsLst>
                      <a:gs pos="0">
                        <a:srgbClr val="353535"/>
                      </a:gs>
                      <a:gs pos="100000">
                        <a:srgbClr val="353535"/>
                      </a:gs>
                    </a:gsLst>
                    <a:lin ang="5400000" scaled="1"/>
                  </a:gradFill>
                  <a:latin typeface="Segoe UI Semilight"/>
                  <a:cs typeface="Segoe UI Semilight" panose="020B0402040204020203" pitchFamily="34" charset="0"/>
                </a:rPr>
                <a:t>Order Azure Stack Hub </a:t>
              </a:r>
              <a:br>
                <a:rPr lang="en-US" sz="1632" dirty="0">
                  <a:gradFill>
                    <a:gsLst>
                      <a:gs pos="0">
                        <a:srgbClr val="353535"/>
                      </a:gs>
                      <a:gs pos="100000">
                        <a:srgbClr val="353535"/>
                      </a:gs>
                    </a:gsLst>
                    <a:lin ang="5400000" scaled="1"/>
                  </a:gradFill>
                  <a:latin typeface="Segoe UI Semilight"/>
                  <a:cs typeface="Segoe UI Semilight" panose="020B0402040204020203" pitchFamily="34" charset="0"/>
                </a:rPr>
              </a:br>
              <a:r>
                <a:rPr lang="en-US" sz="1632" dirty="0">
                  <a:gradFill>
                    <a:gsLst>
                      <a:gs pos="0">
                        <a:srgbClr val="353535"/>
                      </a:gs>
                      <a:gs pos="100000">
                        <a:srgbClr val="353535"/>
                      </a:gs>
                    </a:gsLst>
                    <a:lin ang="5400000" scaled="1"/>
                  </a:gradFill>
                  <a:latin typeface="Segoe UI Semilight"/>
                  <a:cs typeface="Segoe UI Semilight" panose="020B0402040204020203" pitchFamily="34" charset="0"/>
                </a:rPr>
                <a:t>integrated systems for production deployment</a:t>
              </a:r>
            </a:p>
          </p:txBody>
        </p:sp>
      </p:grpSp>
      <p:grpSp>
        <p:nvGrpSpPr>
          <p:cNvPr id="12" name="Group 11">
            <a:extLst>
              <a:ext uri="{FF2B5EF4-FFF2-40B4-BE49-F238E27FC236}">
                <a16:creationId xmlns:a16="http://schemas.microsoft.com/office/drawing/2014/main" id="{342979B2-3D28-40B9-9477-220C8E02FA75}"/>
              </a:ext>
            </a:extLst>
          </p:cNvPr>
          <p:cNvGrpSpPr/>
          <p:nvPr/>
        </p:nvGrpSpPr>
        <p:grpSpPr>
          <a:xfrm>
            <a:off x="4679661" y="2999498"/>
            <a:ext cx="3077154" cy="2801228"/>
            <a:chOff x="4587240" y="2990750"/>
            <a:chExt cx="3017520" cy="2746941"/>
          </a:xfrm>
        </p:grpSpPr>
        <p:sp>
          <p:nvSpPr>
            <p:cNvPr id="34" name="Rectangle 33">
              <a:extLst>
                <a:ext uri="{FF2B5EF4-FFF2-40B4-BE49-F238E27FC236}">
                  <a16:creationId xmlns:a16="http://schemas.microsoft.com/office/drawing/2014/main" id="{CCB78A83-E4D7-4239-B661-CAF76CEC67E1}"/>
                </a:ext>
              </a:extLst>
            </p:cNvPr>
            <p:cNvSpPr/>
            <p:nvPr/>
          </p:nvSpPr>
          <p:spPr bwMode="auto">
            <a:xfrm>
              <a:off x="4587240" y="4574167"/>
              <a:ext cx="3017520" cy="11635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algn="ctr" defTabSz="931756" fontAlgn="base">
                <a:lnSpc>
                  <a:spcPct val="90000"/>
                </a:lnSpc>
                <a:spcBef>
                  <a:spcPts val="612"/>
                </a:spcBef>
                <a:spcAft>
                  <a:spcPct val="0"/>
                </a:spcAft>
                <a:defRPr/>
              </a:pPr>
              <a:r>
                <a:rPr lang="en-US" sz="2040" dirty="0">
                  <a:gradFill>
                    <a:gsLst>
                      <a:gs pos="0">
                        <a:srgbClr val="353535"/>
                      </a:gs>
                      <a:gs pos="100000">
                        <a:srgbClr val="353535"/>
                      </a:gs>
                    </a:gsLst>
                    <a:lin ang="5400000" scaled="1"/>
                  </a:gradFill>
                  <a:latin typeface="Segoe UI Semilight"/>
                  <a:cs typeface="Segoe UI Semilight" panose="020B0402040204020203" pitchFamily="34" charset="0"/>
                </a:rPr>
                <a:t> </a:t>
              </a:r>
              <a:r>
                <a:rPr lang="en-US" sz="2448" dirty="0">
                  <a:gradFill>
                    <a:gsLst>
                      <a:gs pos="0">
                        <a:srgbClr val="353535"/>
                      </a:gs>
                      <a:gs pos="100000">
                        <a:srgbClr val="353535"/>
                      </a:gs>
                    </a:gsLst>
                    <a:lin ang="5400000" scaled="1"/>
                  </a:gradFill>
                  <a:latin typeface="Segoe UI Light"/>
                  <a:cs typeface="Segoe UI Semilight" panose="020B0402040204020203" pitchFamily="34" charset="0"/>
                </a:rPr>
                <a:t>Validate</a:t>
              </a:r>
            </a:p>
            <a:p>
              <a:pPr algn="ctr" defTabSz="932239" fontAlgn="base">
                <a:lnSpc>
                  <a:spcPct val="90000"/>
                </a:lnSpc>
                <a:spcBef>
                  <a:spcPts val="612"/>
                </a:spcBef>
                <a:spcAft>
                  <a:spcPct val="0"/>
                </a:spcAft>
                <a:defRPr/>
              </a:pPr>
              <a:r>
                <a:rPr lang="en-US" sz="1632" dirty="0">
                  <a:gradFill>
                    <a:gsLst>
                      <a:gs pos="0">
                        <a:srgbClr val="353535"/>
                      </a:gs>
                      <a:gs pos="100000">
                        <a:srgbClr val="353535"/>
                      </a:gs>
                    </a:gsLst>
                    <a:lin ang="5400000" scaled="1"/>
                  </a:gradFill>
                  <a:latin typeface="Segoe UI Semilight"/>
                  <a:cs typeface="Segoe UI Semilight" panose="020B0402040204020203" pitchFamily="34" charset="0"/>
                </a:rPr>
                <a:t>Download Azure Stack Hub Development Kit</a:t>
              </a:r>
            </a:p>
          </p:txBody>
        </p:sp>
        <p:sp>
          <p:nvSpPr>
            <p:cNvPr id="36" name="Oval 35">
              <a:extLst>
                <a:ext uri="{FF2B5EF4-FFF2-40B4-BE49-F238E27FC236}">
                  <a16:creationId xmlns:a16="http://schemas.microsoft.com/office/drawing/2014/main" id="{DA319132-49FB-49E3-85F6-F6ED84872B87}"/>
                </a:ext>
              </a:extLst>
            </p:cNvPr>
            <p:cNvSpPr/>
            <p:nvPr/>
          </p:nvSpPr>
          <p:spPr bwMode="auto">
            <a:xfrm>
              <a:off x="5422900" y="2990750"/>
              <a:ext cx="1346200" cy="1346200"/>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4488">
                  <a:gradFill>
                    <a:gsLst>
                      <a:gs pos="40075">
                        <a:srgbClr val="FFFFFF"/>
                      </a:gs>
                      <a:gs pos="30000">
                        <a:srgbClr val="FFFFFF"/>
                      </a:gs>
                    </a:gsLst>
                    <a:lin ang="5400000" scaled="0"/>
                  </a:gradFill>
                  <a:effectLst>
                    <a:outerShdw blurRad="38100" dist="38100" dir="2700000" algn="tl">
                      <a:srgbClr val="000000">
                        <a:alpha val="43137"/>
                      </a:srgbClr>
                    </a:outerShdw>
                  </a:effectLst>
                  <a:latin typeface="Segoe UI Light"/>
                </a:rPr>
                <a:t>2</a:t>
              </a:r>
            </a:p>
          </p:txBody>
        </p:sp>
      </p:grpSp>
    </p:spTree>
    <p:extLst>
      <p:ext uri="{BB962C8B-B14F-4D97-AF65-F5344CB8AC3E}">
        <p14:creationId xmlns:p14="http://schemas.microsoft.com/office/powerpoint/2010/main" val="110174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0"/>
                                  </p:stCondLst>
                                  <p:childTnLst>
                                    <p:animMotion origin="layout" path="M -2.91667E-6 0.04607 L -2.91667E-6 -2.22222E-6 " pathEditMode="relative" rAng="0" ptsTypes="AA">
                                      <p:cBhvr>
                                        <p:cTn id="9" dur="600" fill="hold"/>
                                        <p:tgtEl>
                                          <p:spTgt spid="38"/>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0.02448 1.48148E-6 L 2.08333E-7 1.48148E-6 " pathEditMode="relative" rAng="0" ptsTypes="AA">
                                      <p:cBhvr>
                                        <p:cTn id="14" dur="600" fill="hold"/>
                                        <p:tgtEl>
                                          <p:spTgt spid="10"/>
                                        </p:tgtEl>
                                        <p:attrNameLst>
                                          <p:attrName>ppt_x</p:attrName>
                                          <p:attrName>ppt_y</p:attrName>
                                        </p:attrNameLst>
                                      </p:cBhvr>
                                      <p:rCtr x="1224" y="0"/>
                                    </p:animMotion>
                                  </p:childTnLst>
                                </p:cTn>
                              </p:par>
                              <p:par>
                                <p:cTn id="15" presetID="10" presetClass="entr" presetSubtype="0" fill="hold" nodeType="withEffect">
                                  <p:stCondLst>
                                    <p:cond delay="1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150"/>
                                  </p:stCondLst>
                                  <p:childTnLst>
                                    <p:animMotion origin="layout" path="M -2.91667E-6 0.04607 L -2.91667E-6 -2.22222E-6 " pathEditMode="relative" rAng="0" ptsTypes="AA">
                                      <p:cBhvr>
                                        <p:cTn id="19" dur="600" fill="hold"/>
                                        <p:tgtEl>
                                          <p:spTgt spid="11"/>
                                        </p:tgtEl>
                                        <p:attrNameLst>
                                          <p:attrName>ppt_x</p:attrName>
                                          <p:attrName>ppt_y</p:attrName>
                                        </p:attrNameLst>
                                      </p:cBhvr>
                                      <p:rCtr x="0" y="-2315"/>
                                    </p:animMotion>
                                  </p:childTnLst>
                                </p:cTn>
                              </p:par>
                              <p:par>
                                <p:cTn id="20" presetID="10" presetClass="entr" presetSubtype="0"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300"/>
                                  </p:stCondLst>
                                  <p:childTnLst>
                                    <p:animMotion origin="layout" path="M 0 0.04606 L 0 4.07407E-6 " pathEditMode="relative" rAng="0" ptsTypes="AA">
                                      <p:cBhvr>
                                        <p:cTn id="24" dur="600" fill="hold"/>
                                        <p:tgtEl>
                                          <p:spTgt spid="12"/>
                                        </p:tgtEl>
                                        <p:attrNameLst>
                                          <p:attrName>ppt_x</p:attrName>
                                          <p:attrName>ppt_y</p:attrName>
                                        </p:attrNameLst>
                                      </p:cBhvr>
                                      <p:rCtr x="0" y="-2315"/>
                                    </p:animMotion>
                                  </p:childTnLst>
                                </p:cTn>
                              </p:par>
                              <p:par>
                                <p:cTn id="25" presetID="10" presetClass="entr" presetSubtype="0" fill="hold" nodeType="withEffect">
                                  <p:stCondLst>
                                    <p:cond delay="4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nodeType="withEffect">
                                  <p:stCondLst>
                                    <p:cond delay="450"/>
                                  </p:stCondLst>
                                  <p:childTnLst>
                                    <p:animMotion origin="layout" path="M 3.125E-6 0.04606 L 3.125E-6 3.7037E-7 " pathEditMode="relative" rAng="0" ptsTypes="AA">
                                      <p:cBhvr>
                                        <p:cTn id="29" dur="6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10" grpId="0"/>
      <p:bldP spid="10" grpId="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5483" y="2906416"/>
            <a:ext cx="10055385" cy="1181694"/>
          </a:xfrm>
        </p:spPr>
        <p:txBody>
          <a:bodyPr/>
          <a:lstStyle/>
          <a:p>
            <a:r>
              <a:rPr lang="en-US" dirty="0"/>
              <a:t>Questions?</a:t>
            </a:r>
          </a:p>
        </p:txBody>
      </p:sp>
    </p:spTree>
    <p:extLst>
      <p:ext uri="{BB962C8B-B14F-4D97-AF65-F5344CB8AC3E}">
        <p14:creationId xmlns:p14="http://schemas.microsoft.com/office/powerpoint/2010/main" val="13802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06416"/>
            <a:ext cx="11885514" cy="1181694"/>
          </a:xfrm>
        </p:spPr>
        <p:txBody>
          <a:bodyPr/>
          <a:lstStyle/>
          <a:p>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1_COLOR TEMPLATE">
  <a:themeElements>
    <a:clrScheme name="Custom 25">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1_MCHS2017_16-9_White Template">
  <a:themeElements>
    <a:clrScheme name="Custom 4">
      <a:dk1>
        <a:srgbClr val="505050"/>
      </a:dk1>
      <a:lt1>
        <a:srgbClr val="FFFFFF"/>
      </a:lt1>
      <a:dk2>
        <a:srgbClr val="737373"/>
      </a:dk2>
      <a:lt2>
        <a:srgbClr val="D2D2D2"/>
      </a:lt2>
      <a:accent1>
        <a:srgbClr val="0078D7"/>
      </a:accent1>
      <a:accent2>
        <a:srgbClr val="5C2D91"/>
      </a:accent2>
      <a:accent3>
        <a:srgbClr val="E81123"/>
      </a:accent3>
      <a:accent4>
        <a:srgbClr val="107C10"/>
      </a:accent4>
      <a:accent5>
        <a:srgbClr val="00205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HS2017_16-9_Template_3_1_17" id="{F58707D0-8742-479E-9F3B-C4C9787DF65C}" vid="{C971FD0B-3FB0-4B45-B5B9-08546554E010}"/>
    </a:ext>
  </a:extLst>
</a:theme>
</file>

<file path=ppt/theme/theme5.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6597</Words>
  <Application>Microsoft Office PowerPoint</Application>
  <PresentationFormat>Custom</PresentationFormat>
  <Paragraphs>880</Paragraphs>
  <Slides>97</Slides>
  <Notes>63</Notes>
  <HiddenSlides>7</HiddenSlides>
  <MMClips>1</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97</vt:i4>
      </vt:variant>
    </vt:vector>
  </HeadingPairs>
  <TitlesOfParts>
    <vt:vector size="116" baseType="lpstr">
      <vt:lpstr>Arial</vt:lpstr>
      <vt:lpstr>Calibri</vt:lpstr>
      <vt:lpstr>Calibri Light</vt:lpstr>
      <vt:lpstr>Consolas</vt:lpstr>
      <vt:lpstr>Lucida Console</vt:lpstr>
      <vt:lpstr>Proxima Nova Bold</vt:lpstr>
      <vt:lpstr>Segoe Pro Light</vt:lpstr>
      <vt:lpstr>Segoe UI</vt:lpstr>
      <vt:lpstr>Segoe UI Light</vt:lpstr>
      <vt:lpstr>Segoe UI Semibold</vt:lpstr>
      <vt:lpstr>Segoe UI Semilight</vt:lpstr>
      <vt:lpstr>Wingdings</vt:lpstr>
      <vt:lpstr>WHITE TEMPLATE</vt:lpstr>
      <vt:lpstr>DARK GRAY TEMPLATE</vt:lpstr>
      <vt:lpstr>1_COLOR TEMPLATE</vt:lpstr>
      <vt:lpstr>1_MCHS2017_16-9_White Template</vt:lpstr>
      <vt:lpstr>1_WHITE TEMPLATE</vt:lpstr>
      <vt:lpstr>Office Theme</vt:lpstr>
      <vt:lpstr>1_DARK GRAY TEMPLATE</vt:lpstr>
      <vt:lpstr>Microsoft Azure Stack Hub Hybrid Applications</vt:lpstr>
      <vt:lpstr>Agenda</vt:lpstr>
      <vt:lpstr>Azure Stack Hub Enables Hybrid Solutions</vt:lpstr>
      <vt:lpstr>Microsoft  worldview</vt:lpstr>
      <vt:lpstr>Intelligent cloud and intelligent edge</vt:lpstr>
      <vt:lpstr>Azure Stack Hub</vt:lpstr>
      <vt:lpstr>Hybrid has many forms</vt:lpstr>
      <vt:lpstr>Hybrid enables a new breed of applications</vt:lpstr>
      <vt:lpstr>Basics of ARM</vt:lpstr>
      <vt:lpstr>PowerPoint Presentation</vt:lpstr>
      <vt:lpstr>Azure Resource Manager</vt:lpstr>
      <vt:lpstr>Complex deployments using resource groups</vt:lpstr>
      <vt:lpstr>ARM provides consistency across environments</vt:lpstr>
      <vt:lpstr>ARM enables hybrid deployments too!</vt:lpstr>
      <vt:lpstr>Hybrid deployment considerations –  Differences between Azure and Azure Stack Hub</vt:lpstr>
      <vt:lpstr>Azure Stack Hub Solution Architectures</vt:lpstr>
      <vt:lpstr>Accelerating Azure Stack Hub usage with patterns</vt:lpstr>
      <vt:lpstr>Foundational patterns for Azure Stack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Application Tutorials</vt:lpstr>
      <vt:lpstr>Guidance and artifacts</vt:lpstr>
      <vt:lpstr>Guidance and artifacts</vt:lpstr>
      <vt:lpstr>Hybrid cloud solutions</vt:lpstr>
      <vt:lpstr>Complete hybrid solution</vt:lpstr>
      <vt:lpstr>Complete Hybrid Solution</vt:lpstr>
      <vt:lpstr>Complete Hybrid Solution</vt:lpstr>
      <vt:lpstr>Hybrid DevOps</vt:lpstr>
      <vt:lpstr>Hybrid DevOps</vt:lpstr>
      <vt:lpstr>Hybrid DevOps</vt:lpstr>
      <vt:lpstr>Hybrid DevOps</vt:lpstr>
      <vt:lpstr>Cross-cloud scaling </vt:lpstr>
      <vt:lpstr>Cross-cloud scaling</vt:lpstr>
      <vt:lpstr>Cross-cloud scaling</vt:lpstr>
      <vt:lpstr>Cross-cloud scaling </vt:lpstr>
      <vt:lpstr>Data sovereignty and data gravity </vt:lpstr>
      <vt:lpstr>Data sovereignty and data gravity</vt:lpstr>
      <vt:lpstr>Data sovereignty and data gravity</vt:lpstr>
      <vt:lpstr>Data sovereignty and data gravity</vt:lpstr>
      <vt:lpstr>AI at the edge</vt:lpstr>
      <vt:lpstr>AI at the edge</vt:lpstr>
      <vt:lpstr>AI at the edge</vt:lpstr>
      <vt:lpstr>AI at the edge</vt:lpstr>
      <vt:lpstr>Geo-distributed applications </vt:lpstr>
      <vt:lpstr>Geo-distributed applications</vt:lpstr>
      <vt:lpstr>Geo-distributed applications</vt:lpstr>
      <vt:lpstr>Geo-distributed applications</vt:lpstr>
      <vt:lpstr>Tiered data for analytics </vt:lpstr>
      <vt:lpstr>Tiered data for analytics </vt:lpstr>
      <vt:lpstr>Tiered data for analytics </vt:lpstr>
      <vt:lpstr>Tiered data for analytics</vt:lpstr>
      <vt:lpstr>A Peek Inside a Tutorial</vt:lpstr>
      <vt:lpstr>Drill down:  Edge machine  learning solution</vt:lpstr>
      <vt:lpstr>PowerPoint Presentation</vt:lpstr>
      <vt:lpstr>PowerPoint Presentation</vt:lpstr>
      <vt:lpstr>PowerPoint Presentation</vt:lpstr>
      <vt:lpstr>PowerPoint Presentation</vt:lpstr>
      <vt:lpstr>Tooling and Developer Tips</vt:lpstr>
      <vt:lpstr>PowerPoint Presentation</vt:lpstr>
      <vt:lpstr>Visual studio</vt:lpstr>
      <vt:lpstr>Showstoppers when developing hybrid cloud solutions</vt:lpstr>
      <vt:lpstr>Start on ASDK Will your Azure solution work on Azure Stack Hub?</vt:lpstr>
      <vt:lpstr>Environments / Endpoints / API Versions / ARM API Profiles</vt:lpstr>
      <vt:lpstr>Environments and endpoints</vt:lpstr>
      <vt:lpstr>ARM endpoints  </vt:lpstr>
      <vt:lpstr>Demo: Retrieving Azure Stack Hub environment details using PowerShell</vt:lpstr>
      <vt:lpstr>PowerPoint Presentation</vt:lpstr>
      <vt:lpstr>ARM endpoints Variables and parameters in ARM Templates </vt:lpstr>
      <vt:lpstr>Identity Authentication with a service principal </vt:lpstr>
      <vt:lpstr>Azure API versions</vt:lpstr>
      <vt:lpstr>Azure API versions</vt:lpstr>
      <vt:lpstr>API versions</vt:lpstr>
      <vt:lpstr>Hybrid app development challenges</vt:lpstr>
      <vt:lpstr>The solution: ARM API profiles</vt:lpstr>
      <vt:lpstr>Defining API profiles</vt:lpstr>
      <vt:lpstr>API profiles naming convention</vt:lpstr>
      <vt:lpstr>Benefits to API profiles</vt:lpstr>
      <vt:lpstr>API Profiles in PowerShell</vt:lpstr>
      <vt:lpstr>ARM Templates</vt:lpstr>
      <vt:lpstr>Visual Studio Tooling with API Profiles</vt:lpstr>
      <vt:lpstr>Capabilities – E.g. VM sizes</vt:lpstr>
      <vt:lpstr>Capabilities</vt:lpstr>
      <vt:lpstr>Content – E.g. images</vt:lpstr>
      <vt:lpstr>Content – Extensions </vt:lpstr>
      <vt:lpstr>Deployment</vt:lpstr>
      <vt:lpstr>Module objectives and takeaways</vt:lpstr>
      <vt:lpstr>Module resources </vt:lpstr>
      <vt:lpstr>Questions?</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2019-12-20T21:47:05Z</dcterms:created>
  <dcterms:modified xsi:type="dcterms:W3CDTF">2021-02-01T22:34:41Z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2019-12-20T21:47:22.3910839Z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5206fb4f-501b-4c53-9811-8bd1732b139b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